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87" r:id="rId2"/>
    <p:sldMasterId id="2147484067" r:id="rId3"/>
    <p:sldMasterId id="2147484126" r:id="rId4"/>
    <p:sldMasterId id="2147484302" r:id="rId5"/>
  </p:sldMasterIdLst>
  <p:notesMasterIdLst>
    <p:notesMasterId r:id="rId35"/>
  </p:notesMasterIdLst>
  <p:handoutMasterIdLst>
    <p:handoutMasterId r:id="rId36"/>
  </p:handoutMasterIdLst>
  <p:sldIdLst>
    <p:sldId id="422" r:id="rId6"/>
    <p:sldId id="261" r:id="rId7"/>
    <p:sldId id="709" r:id="rId8"/>
    <p:sldId id="671" r:id="rId9"/>
    <p:sldId id="492" r:id="rId10"/>
    <p:sldId id="640" r:id="rId11"/>
    <p:sldId id="705" r:id="rId12"/>
    <p:sldId id="710" r:id="rId13"/>
    <p:sldId id="527" r:id="rId14"/>
    <p:sldId id="701" r:id="rId15"/>
    <p:sldId id="712" r:id="rId16"/>
    <p:sldId id="713" r:id="rId17"/>
    <p:sldId id="678" r:id="rId18"/>
    <p:sldId id="680" r:id="rId19"/>
    <p:sldId id="702" r:id="rId20"/>
    <p:sldId id="661" r:id="rId21"/>
    <p:sldId id="687" r:id="rId22"/>
    <p:sldId id="689" r:id="rId23"/>
    <p:sldId id="711" r:id="rId24"/>
    <p:sldId id="682" r:id="rId25"/>
    <p:sldId id="683" r:id="rId26"/>
    <p:sldId id="685" r:id="rId27"/>
    <p:sldId id="672" r:id="rId28"/>
    <p:sldId id="673" r:id="rId29"/>
    <p:sldId id="674" r:id="rId30"/>
    <p:sldId id="677" r:id="rId31"/>
    <p:sldId id="706" r:id="rId32"/>
    <p:sldId id="714" r:id="rId33"/>
    <p:sldId id="478" r:id="rId34"/>
  </p:sldIdLst>
  <p:sldSz cx="12198350" cy="6859588"/>
  <p:notesSz cx="6797675" cy="9926638"/>
  <p:defaultTextStyle>
    <a:defPPr>
      <a:defRPr lang="zh-CN"/>
    </a:defPPr>
    <a:lvl1pPr algn="l" rtl="0" eaLnBrk="0" fontAlgn="base" hangingPunct="0">
      <a:spcBef>
        <a:spcPct val="0"/>
      </a:spcBef>
      <a:spcAft>
        <a:spcPct val="0"/>
      </a:spcAft>
      <a:buFont typeface="Arial" charset="0"/>
      <a:defRPr kern="1200">
        <a:solidFill>
          <a:schemeClr val="tx1"/>
        </a:solidFill>
        <a:latin typeface="Arial" charset="0"/>
        <a:ea typeface="宋体" pitchFamily="2" charset="-122"/>
        <a:cs typeface="+mn-cs"/>
      </a:defRPr>
    </a:lvl1pPr>
    <a:lvl2pPr marL="504825" indent="-47625" algn="l" rtl="0" eaLnBrk="0" fontAlgn="base" hangingPunct="0">
      <a:spcBef>
        <a:spcPct val="0"/>
      </a:spcBef>
      <a:spcAft>
        <a:spcPct val="0"/>
      </a:spcAft>
      <a:buFont typeface="Arial" charset="0"/>
      <a:defRPr kern="1200">
        <a:solidFill>
          <a:schemeClr val="tx1"/>
        </a:solidFill>
        <a:latin typeface="Arial" charset="0"/>
        <a:ea typeface="宋体" pitchFamily="2" charset="-122"/>
        <a:cs typeface="+mn-cs"/>
      </a:defRPr>
    </a:lvl2pPr>
    <a:lvl3pPr marL="1012825" indent="-98425" algn="l" rtl="0" eaLnBrk="0" fontAlgn="base" hangingPunct="0">
      <a:spcBef>
        <a:spcPct val="0"/>
      </a:spcBef>
      <a:spcAft>
        <a:spcPct val="0"/>
      </a:spcAft>
      <a:buFont typeface="Arial" charset="0"/>
      <a:defRPr kern="1200">
        <a:solidFill>
          <a:schemeClr val="tx1"/>
        </a:solidFill>
        <a:latin typeface="Arial" charset="0"/>
        <a:ea typeface="宋体" pitchFamily="2" charset="-122"/>
        <a:cs typeface="+mn-cs"/>
      </a:defRPr>
    </a:lvl3pPr>
    <a:lvl4pPr marL="1520825" indent="-149225" algn="l" rtl="0" eaLnBrk="0" fontAlgn="base" hangingPunct="0">
      <a:spcBef>
        <a:spcPct val="0"/>
      </a:spcBef>
      <a:spcAft>
        <a:spcPct val="0"/>
      </a:spcAft>
      <a:buFont typeface="Arial" charset="0"/>
      <a:defRPr kern="1200">
        <a:solidFill>
          <a:schemeClr val="tx1"/>
        </a:solidFill>
        <a:latin typeface="Arial" charset="0"/>
        <a:ea typeface="宋体" pitchFamily="2" charset="-122"/>
        <a:cs typeface="+mn-cs"/>
      </a:defRPr>
    </a:lvl4pPr>
    <a:lvl5pPr marL="2028825" indent="-200025" algn="l" rtl="0" eaLnBrk="0" fontAlgn="base" hangingPunct="0">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3F9FA"/>
    <a:srgbClr val="E7F3F4"/>
    <a:srgbClr val="FFFFFF"/>
    <a:srgbClr val="FF6600"/>
    <a:srgbClr val="CC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中度样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8527" autoAdjust="0"/>
  </p:normalViewPr>
  <p:slideViewPr>
    <p:cSldViewPr>
      <p:cViewPr>
        <p:scale>
          <a:sx n="60" d="100"/>
          <a:sy n="60" d="100"/>
        </p:scale>
        <p:origin x="-350" y="-206"/>
      </p:cViewPr>
      <p:guideLst>
        <p:guide orient="horz" pos="663"/>
        <p:guide orient="horz" pos="3752"/>
        <p:guide orient="horz" pos="1567"/>
        <p:guide orient="horz" pos="4079"/>
        <p:guide pos="535"/>
        <p:guide pos="7248"/>
        <p:guide pos="3931"/>
        <p:guide pos="411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20"/>
    </p:cViewPr>
  </p:sorterViewPr>
  <p:notesViewPr>
    <p:cSldViewPr>
      <p:cViewPr varScale="1">
        <p:scale>
          <a:sx n="50" d="100"/>
          <a:sy n="50" d="100"/>
        </p:scale>
        <p:origin x="-2982" y="-114"/>
      </p:cViewPr>
      <p:guideLst>
        <p:guide orient="horz" pos="3126"/>
        <p:guide pos="2141"/>
      </p:guideLst>
    </p:cSldViewPr>
  </p:notes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5F654-F71B-4BFD-ABE1-3E06C3F0BA72}" type="doc">
      <dgm:prSet loTypeId="urn:microsoft.com/office/officeart/2005/8/layout/process1" loCatId="process" qsTypeId="urn:microsoft.com/office/officeart/2005/8/quickstyle/simple1" qsCatId="simple" csTypeId="urn:microsoft.com/office/officeart/2005/8/colors/accent2_2" csCatId="accent2" phldr="1"/>
      <dgm:spPr/>
    </dgm:pt>
    <dgm:pt modelId="{59B7738F-D158-4351-9102-1FA16C095F79}">
      <dgm:prSet phldrT="[文本]" custT="1"/>
      <dgm:spPr>
        <a:solidFill>
          <a:schemeClr val="accent2"/>
        </a:solidFill>
      </dgm:spPr>
      <dgm:t>
        <a:bodyPr/>
        <a:lstStyle/>
        <a:p>
          <a:r>
            <a:rPr lang="zh-CN" altLang="en-US" sz="1800" b="1" dirty="0" smtClean="0"/>
            <a:t>综合评估</a:t>
          </a:r>
          <a:endParaRPr lang="zh-CN" altLang="en-US" sz="1800" b="1" dirty="0"/>
        </a:p>
      </dgm:t>
    </dgm:pt>
    <dgm:pt modelId="{88B34CCE-C290-41A8-B406-BA9CBD04CB16}" type="parTrans" cxnId="{A42978D3-EF94-4800-B904-02C193DAFD6E}">
      <dgm:prSet/>
      <dgm:spPr/>
      <dgm:t>
        <a:bodyPr/>
        <a:lstStyle/>
        <a:p>
          <a:endParaRPr lang="zh-CN" altLang="en-US" sz="1600"/>
        </a:p>
      </dgm:t>
    </dgm:pt>
    <dgm:pt modelId="{B38C6787-1CE5-4551-ADB4-7172EBD6FA48}" type="sibTrans" cxnId="{A42978D3-EF94-4800-B904-02C193DAFD6E}">
      <dgm:prSet custT="1"/>
      <dgm:spPr>
        <a:solidFill>
          <a:schemeClr val="accent2"/>
        </a:solidFill>
      </dgm:spPr>
      <dgm:t>
        <a:bodyPr/>
        <a:lstStyle/>
        <a:p>
          <a:endParaRPr lang="zh-CN" altLang="en-US" sz="1400"/>
        </a:p>
      </dgm:t>
    </dgm:pt>
    <dgm:pt modelId="{D3FF5E76-66E7-47FE-8663-F12FE285DBE3}">
      <dgm:prSet phldrT="[文本]" custT="1"/>
      <dgm:spPr>
        <a:solidFill>
          <a:schemeClr val="accent2"/>
        </a:solidFill>
      </dgm:spPr>
      <dgm:t>
        <a:bodyPr/>
        <a:lstStyle/>
        <a:p>
          <a:r>
            <a:rPr lang="zh-CN" altLang="en-US" sz="1800" b="1" i="0" dirty="0" smtClean="0"/>
            <a:t>风险揭示与投教</a:t>
          </a:r>
          <a:endParaRPr lang="zh-CN" altLang="en-US" sz="1800" b="1" i="0" dirty="0"/>
        </a:p>
      </dgm:t>
    </dgm:pt>
    <dgm:pt modelId="{5ADA9AA9-8E37-4444-A9F8-340CE60CF9F9}" type="parTrans" cxnId="{74D7A381-AEB2-4818-9743-40E361BFCFB0}">
      <dgm:prSet/>
      <dgm:spPr/>
      <dgm:t>
        <a:bodyPr/>
        <a:lstStyle/>
        <a:p>
          <a:endParaRPr lang="zh-CN" altLang="en-US" sz="1600"/>
        </a:p>
      </dgm:t>
    </dgm:pt>
    <dgm:pt modelId="{25CB207E-DE5E-4EBE-A779-84F1CA2DE9F9}" type="sibTrans" cxnId="{74D7A381-AEB2-4818-9743-40E361BFCFB0}">
      <dgm:prSet custT="1"/>
      <dgm:spPr>
        <a:solidFill>
          <a:schemeClr val="accent2"/>
        </a:solidFill>
      </dgm:spPr>
      <dgm:t>
        <a:bodyPr/>
        <a:lstStyle/>
        <a:p>
          <a:endParaRPr lang="zh-CN" altLang="en-US" sz="1400"/>
        </a:p>
      </dgm:t>
    </dgm:pt>
    <dgm:pt modelId="{E7A82513-9B57-4B7D-A7F2-C7312F901552}">
      <dgm:prSet phldrT="[文本]" custT="1"/>
      <dgm:spPr>
        <a:solidFill>
          <a:schemeClr val="accent2"/>
        </a:solidFill>
      </dgm:spPr>
      <dgm:t>
        <a:bodyPr/>
        <a:lstStyle/>
        <a:p>
          <a:r>
            <a:rPr lang="zh-CN" altLang="en-US" sz="1800" b="1" dirty="0" smtClean="0"/>
            <a:t>签署委托协议</a:t>
          </a:r>
          <a:endParaRPr lang="zh-CN" altLang="en-US" sz="1800" b="1" dirty="0"/>
        </a:p>
      </dgm:t>
    </dgm:pt>
    <dgm:pt modelId="{06FA369F-2EE7-49AD-AECA-C3DECCF44C8B}" type="parTrans" cxnId="{D16DBD4B-919D-4DD3-A727-4BB26FF750D2}">
      <dgm:prSet/>
      <dgm:spPr/>
      <dgm:t>
        <a:bodyPr/>
        <a:lstStyle/>
        <a:p>
          <a:endParaRPr lang="zh-CN" altLang="en-US" sz="1600"/>
        </a:p>
      </dgm:t>
    </dgm:pt>
    <dgm:pt modelId="{56834350-F368-4A8C-AEB9-0E7BB187EE9C}" type="sibTrans" cxnId="{D16DBD4B-919D-4DD3-A727-4BB26FF750D2}">
      <dgm:prSet custT="1"/>
      <dgm:spPr>
        <a:solidFill>
          <a:schemeClr val="accent2"/>
        </a:solidFill>
      </dgm:spPr>
      <dgm:t>
        <a:bodyPr/>
        <a:lstStyle/>
        <a:p>
          <a:endParaRPr lang="zh-CN" altLang="en-US" sz="1400"/>
        </a:p>
      </dgm:t>
    </dgm:pt>
    <dgm:pt modelId="{C26B7302-870F-4856-8C65-C9385AA41D47}">
      <dgm:prSet phldrT="[文本]" custT="1"/>
      <dgm:spPr>
        <a:solidFill>
          <a:schemeClr val="accent2"/>
        </a:solidFill>
      </dgm:spPr>
      <dgm:t>
        <a:bodyPr/>
        <a:lstStyle/>
        <a:p>
          <a:r>
            <a:rPr lang="zh-CN" altLang="en-US" sz="1800" b="1" dirty="0" smtClean="0"/>
            <a:t>持续评估、</a:t>
          </a:r>
          <a:endParaRPr lang="en-US" altLang="zh-CN" sz="1800" b="1" dirty="0" smtClean="0"/>
        </a:p>
        <a:p>
          <a:r>
            <a:rPr lang="zh-CN" altLang="en-US" sz="1800" b="1" dirty="0" smtClean="0"/>
            <a:t>配合监督检查</a:t>
          </a:r>
          <a:endParaRPr lang="zh-CN" altLang="en-US" sz="1800" b="1" dirty="0"/>
        </a:p>
      </dgm:t>
    </dgm:pt>
    <dgm:pt modelId="{9C18EF04-4325-41FB-892B-7B793BC6EE67}" type="parTrans" cxnId="{12CA40C1-D2B5-427B-A5B5-52473127EBE3}">
      <dgm:prSet/>
      <dgm:spPr/>
      <dgm:t>
        <a:bodyPr/>
        <a:lstStyle/>
        <a:p>
          <a:endParaRPr lang="zh-CN" altLang="en-US" sz="1600"/>
        </a:p>
      </dgm:t>
    </dgm:pt>
    <dgm:pt modelId="{E5D58DA9-E188-48B0-8B8D-F7EEE5382BE9}" type="sibTrans" cxnId="{12CA40C1-D2B5-427B-A5B5-52473127EBE3}">
      <dgm:prSet/>
      <dgm:spPr/>
      <dgm:t>
        <a:bodyPr/>
        <a:lstStyle/>
        <a:p>
          <a:endParaRPr lang="zh-CN" altLang="en-US" sz="1600"/>
        </a:p>
      </dgm:t>
    </dgm:pt>
    <dgm:pt modelId="{B9286008-E1DA-4C41-8540-DBCF157BE0A0}" type="pres">
      <dgm:prSet presAssocID="{A5A5F654-F71B-4BFD-ABE1-3E06C3F0BA72}" presName="Name0" presStyleCnt="0">
        <dgm:presLayoutVars>
          <dgm:dir/>
          <dgm:resizeHandles val="exact"/>
        </dgm:presLayoutVars>
      </dgm:prSet>
      <dgm:spPr/>
    </dgm:pt>
    <dgm:pt modelId="{439E3140-0347-40AA-B1ED-56B55D34C225}" type="pres">
      <dgm:prSet presAssocID="{59B7738F-D158-4351-9102-1FA16C095F79}" presName="node" presStyleLbl="node1" presStyleIdx="0" presStyleCnt="4">
        <dgm:presLayoutVars>
          <dgm:bulletEnabled val="1"/>
        </dgm:presLayoutVars>
      </dgm:prSet>
      <dgm:spPr/>
      <dgm:t>
        <a:bodyPr/>
        <a:lstStyle/>
        <a:p>
          <a:endParaRPr lang="zh-CN" altLang="en-US"/>
        </a:p>
      </dgm:t>
    </dgm:pt>
    <dgm:pt modelId="{AE62BABD-8515-491E-97F7-E1C15AF304F3}" type="pres">
      <dgm:prSet presAssocID="{B38C6787-1CE5-4551-ADB4-7172EBD6FA48}" presName="sibTrans" presStyleLbl="sibTrans2D1" presStyleIdx="0" presStyleCnt="3"/>
      <dgm:spPr/>
      <dgm:t>
        <a:bodyPr/>
        <a:lstStyle/>
        <a:p>
          <a:endParaRPr lang="zh-CN" altLang="en-US"/>
        </a:p>
      </dgm:t>
    </dgm:pt>
    <dgm:pt modelId="{065AB9DC-71D6-41E2-AF15-13FEB4047098}" type="pres">
      <dgm:prSet presAssocID="{B38C6787-1CE5-4551-ADB4-7172EBD6FA48}" presName="connectorText" presStyleLbl="sibTrans2D1" presStyleIdx="0" presStyleCnt="3"/>
      <dgm:spPr/>
      <dgm:t>
        <a:bodyPr/>
        <a:lstStyle/>
        <a:p>
          <a:endParaRPr lang="zh-CN" altLang="en-US"/>
        </a:p>
      </dgm:t>
    </dgm:pt>
    <dgm:pt modelId="{A953836F-7C40-4B3F-8226-C0A6F9E28C36}" type="pres">
      <dgm:prSet presAssocID="{D3FF5E76-66E7-47FE-8663-F12FE285DBE3}" presName="node" presStyleLbl="node1" presStyleIdx="1" presStyleCnt="4">
        <dgm:presLayoutVars>
          <dgm:bulletEnabled val="1"/>
        </dgm:presLayoutVars>
      </dgm:prSet>
      <dgm:spPr/>
      <dgm:t>
        <a:bodyPr/>
        <a:lstStyle/>
        <a:p>
          <a:endParaRPr lang="zh-CN" altLang="en-US"/>
        </a:p>
      </dgm:t>
    </dgm:pt>
    <dgm:pt modelId="{88B7EF46-2400-43EB-B623-6369A54B094E}" type="pres">
      <dgm:prSet presAssocID="{25CB207E-DE5E-4EBE-A779-84F1CA2DE9F9}" presName="sibTrans" presStyleLbl="sibTrans2D1" presStyleIdx="1" presStyleCnt="3"/>
      <dgm:spPr/>
      <dgm:t>
        <a:bodyPr/>
        <a:lstStyle/>
        <a:p>
          <a:endParaRPr lang="zh-CN" altLang="en-US"/>
        </a:p>
      </dgm:t>
    </dgm:pt>
    <dgm:pt modelId="{4F2DAA14-33CD-4158-B2D8-F7A6CDFC6440}" type="pres">
      <dgm:prSet presAssocID="{25CB207E-DE5E-4EBE-A779-84F1CA2DE9F9}" presName="connectorText" presStyleLbl="sibTrans2D1" presStyleIdx="1" presStyleCnt="3"/>
      <dgm:spPr/>
      <dgm:t>
        <a:bodyPr/>
        <a:lstStyle/>
        <a:p>
          <a:endParaRPr lang="zh-CN" altLang="en-US"/>
        </a:p>
      </dgm:t>
    </dgm:pt>
    <dgm:pt modelId="{1437F587-1260-4DE2-A02B-158446455F29}" type="pres">
      <dgm:prSet presAssocID="{E7A82513-9B57-4B7D-A7F2-C7312F901552}" presName="node" presStyleLbl="node1" presStyleIdx="2" presStyleCnt="4">
        <dgm:presLayoutVars>
          <dgm:bulletEnabled val="1"/>
        </dgm:presLayoutVars>
      </dgm:prSet>
      <dgm:spPr/>
      <dgm:t>
        <a:bodyPr/>
        <a:lstStyle/>
        <a:p>
          <a:endParaRPr lang="zh-CN" altLang="en-US"/>
        </a:p>
      </dgm:t>
    </dgm:pt>
    <dgm:pt modelId="{B0CB7924-C8FD-4301-B879-D4CC336B1485}" type="pres">
      <dgm:prSet presAssocID="{56834350-F368-4A8C-AEB9-0E7BB187EE9C}" presName="sibTrans" presStyleLbl="sibTrans2D1" presStyleIdx="2" presStyleCnt="3"/>
      <dgm:spPr/>
      <dgm:t>
        <a:bodyPr/>
        <a:lstStyle/>
        <a:p>
          <a:endParaRPr lang="zh-CN" altLang="en-US"/>
        </a:p>
      </dgm:t>
    </dgm:pt>
    <dgm:pt modelId="{133C7FA9-36CA-495A-B5CA-4B054134818F}" type="pres">
      <dgm:prSet presAssocID="{56834350-F368-4A8C-AEB9-0E7BB187EE9C}" presName="connectorText" presStyleLbl="sibTrans2D1" presStyleIdx="2" presStyleCnt="3"/>
      <dgm:spPr/>
      <dgm:t>
        <a:bodyPr/>
        <a:lstStyle/>
        <a:p>
          <a:endParaRPr lang="zh-CN" altLang="en-US"/>
        </a:p>
      </dgm:t>
    </dgm:pt>
    <dgm:pt modelId="{76D07EC1-F886-4BE7-9AF3-5205A5D91787}" type="pres">
      <dgm:prSet presAssocID="{C26B7302-870F-4856-8C65-C9385AA41D47}" presName="node" presStyleLbl="node1" presStyleIdx="3" presStyleCnt="4">
        <dgm:presLayoutVars>
          <dgm:bulletEnabled val="1"/>
        </dgm:presLayoutVars>
      </dgm:prSet>
      <dgm:spPr/>
      <dgm:t>
        <a:bodyPr/>
        <a:lstStyle/>
        <a:p>
          <a:endParaRPr lang="zh-CN" altLang="en-US"/>
        </a:p>
      </dgm:t>
    </dgm:pt>
  </dgm:ptLst>
  <dgm:cxnLst>
    <dgm:cxn modelId="{B7484876-4751-44FA-B63E-4F086F92922D}" type="presOf" srcId="{E7A82513-9B57-4B7D-A7F2-C7312F901552}" destId="{1437F587-1260-4DE2-A02B-158446455F29}" srcOrd="0" destOrd="0" presId="urn:microsoft.com/office/officeart/2005/8/layout/process1"/>
    <dgm:cxn modelId="{8C90CE3C-B68C-4C96-9288-DCA53ABC172D}" type="presOf" srcId="{A5A5F654-F71B-4BFD-ABE1-3E06C3F0BA72}" destId="{B9286008-E1DA-4C41-8540-DBCF157BE0A0}" srcOrd="0" destOrd="0" presId="urn:microsoft.com/office/officeart/2005/8/layout/process1"/>
    <dgm:cxn modelId="{84EA9858-9722-47D0-B2BF-EDA0D2B6087B}" type="presOf" srcId="{25CB207E-DE5E-4EBE-A779-84F1CA2DE9F9}" destId="{88B7EF46-2400-43EB-B623-6369A54B094E}" srcOrd="0" destOrd="0" presId="urn:microsoft.com/office/officeart/2005/8/layout/process1"/>
    <dgm:cxn modelId="{D16DBD4B-919D-4DD3-A727-4BB26FF750D2}" srcId="{A5A5F654-F71B-4BFD-ABE1-3E06C3F0BA72}" destId="{E7A82513-9B57-4B7D-A7F2-C7312F901552}" srcOrd="2" destOrd="0" parTransId="{06FA369F-2EE7-49AD-AECA-C3DECCF44C8B}" sibTransId="{56834350-F368-4A8C-AEB9-0E7BB187EE9C}"/>
    <dgm:cxn modelId="{BD5EED76-F35C-4C02-B239-71BC732F74D4}" type="presOf" srcId="{C26B7302-870F-4856-8C65-C9385AA41D47}" destId="{76D07EC1-F886-4BE7-9AF3-5205A5D91787}" srcOrd="0" destOrd="0" presId="urn:microsoft.com/office/officeart/2005/8/layout/process1"/>
    <dgm:cxn modelId="{661D811F-7361-43B1-882F-AB79FF37B62D}" type="presOf" srcId="{B38C6787-1CE5-4551-ADB4-7172EBD6FA48}" destId="{065AB9DC-71D6-41E2-AF15-13FEB4047098}" srcOrd="1" destOrd="0" presId="urn:microsoft.com/office/officeart/2005/8/layout/process1"/>
    <dgm:cxn modelId="{026EB935-25A6-4C39-870B-4209A5663A81}" type="presOf" srcId="{56834350-F368-4A8C-AEB9-0E7BB187EE9C}" destId="{B0CB7924-C8FD-4301-B879-D4CC336B1485}" srcOrd="0" destOrd="0" presId="urn:microsoft.com/office/officeart/2005/8/layout/process1"/>
    <dgm:cxn modelId="{40B7B67B-26E7-439D-A0F4-8427D70EBD64}" type="presOf" srcId="{D3FF5E76-66E7-47FE-8663-F12FE285DBE3}" destId="{A953836F-7C40-4B3F-8226-C0A6F9E28C36}" srcOrd="0" destOrd="0" presId="urn:microsoft.com/office/officeart/2005/8/layout/process1"/>
    <dgm:cxn modelId="{A42978D3-EF94-4800-B904-02C193DAFD6E}" srcId="{A5A5F654-F71B-4BFD-ABE1-3E06C3F0BA72}" destId="{59B7738F-D158-4351-9102-1FA16C095F79}" srcOrd="0" destOrd="0" parTransId="{88B34CCE-C290-41A8-B406-BA9CBD04CB16}" sibTransId="{B38C6787-1CE5-4551-ADB4-7172EBD6FA48}"/>
    <dgm:cxn modelId="{BE85327E-E957-4F13-A36D-7C7C2A6A8F5A}" type="presOf" srcId="{59B7738F-D158-4351-9102-1FA16C095F79}" destId="{439E3140-0347-40AA-B1ED-56B55D34C225}" srcOrd="0" destOrd="0" presId="urn:microsoft.com/office/officeart/2005/8/layout/process1"/>
    <dgm:cxn modelId="{3AF18E1D-F15F-4906-9473-794C1999E142}" type="presOf" srcId="{B38C6787-1CE5-4551-ADB4-7172EBD6FA48}" destId="{AE62BABD-8515-491E-97F7-E1C15AF304F3}" srcOrd="0" destOrd="0" presId="urn:microsoft.com/office/officeart/2005/8/layout/process1"/>
    <dgm:cxn modelId="{3F45FD24-6D17-435F-9402-DFAD032DE17B}" type="presOf" srcId="{56834350-F368-4A8C-AEB9-0E7BB187EE9C}" destId="{133C7FA9-36CA-495A-B5CA-4B054134818F}" srcOrd="1" destOrd="0" presId="urn:microsoft.com/office/officeart/2005/8/layout/process1"/>
    <dgm:cxn modelId="{74D7A381-AEB2-4818-9743-40E361BFCFB0}" srcId="{A5A5F654-F71B-4BFD-ABE1-3E06C3F0BA72}" destId="{D3FF5E76-66E7-47FE-8663-F12FE285DBE3}" srcOrd="1" destOrd="0" parTransId="{5ADA9AA9-8E37-4444-A9F8-340CE60CF9F9}" sibTransId="{25CB207E-DE5E-4EBE-A779-84F1CA2DE9F9}"/>
    <dgm:cxn modelId="{DBBD20C3-F8B2-436A-948A-0896EDDFDFCE}" type="presOf" srcId="{25CB207E-DE5E-4EBE-A779-84F1CA2DE9F9}" destId="{4F2DAA14-33CD-4158-B2D8-F7A6CDFC6440}" srcOrd="1" destOrd="0" presId="urn:microsoft.com/office/officeart/2005/8/layout/process1"/>
    <dgm:cxn modelId="{12CA40C1-D2B5-427B-A5B5-52473127EBE3}" srcId="{A5A5F654-F71B-4BFD-ABE1-3E06C3F0BA72}" destId="{C26B7302-870F-4856-8C65-C9385AA41D47}" srcOrd="3" destOrd="0" parTransId="{9C18EF04-4325-41FB-892B-7B793BC6EE67}" sibTransId="{E5D58DA9-E188-48B0-8B8D-F7EEE5382BE9}"/>
    <dgm:cxn modelId="{7723C2FE-7DFA-4162-A4BF-D9BDA965FE83}" type="presParOf" srcId="{B9286008-E1DA-4C41-8540-DBCF157BE0A0}" destId="{439E3140-0347-40AA-B1ED-56B55D34C225}" srcOrd="0" destOrd="0" presId="urn:microsoft.com/office/officeart/2005/8/layout/process1"/>
    <dgm:cxn modelId="{89D76AAD-3B26-43C6-B302-0C7D0D0DFC2F}" type="presParOf" srcId="{B9286008-E1DA-4C41-8540-DBCF157BE0A0}" destId="{AE62BABD-8515-491E-97F7-E1C15AF304F3}" srcOrd="1" destOrd="0" presId="urn:microsoft.com/office/officeart/2005/8/layout/process1"/>
    <dgm:cxn modelId="{C13D88CF-EDED-48F9-B4BC-7239DCBF03FF}" type="presParOf" srcId="{AE62BABD-8515-491E-97F7-E1C15AF304F3}" destId="{065AB9DC-71D6-41E2-AF15-13FEB4047098}" srcOrd="0" destOrd="0" presId="urn:microsoft.com/office/officeart/2005/8/layout/process1"/>
    <dgm:cxn modelId="{9C63B6E8-7EA0-4639-8787-E46B0D9A71A4}" type="presParOf" srcId="{B9286008-E1DA-4C41-8540-DBCF157BE0A0}" destId="{A953836F-7C40-4B3F-8226-C0A6F9E28C36}" srcOrd="2" destOrd="0" presId="urn:microsoft.com/office/officeart/2005/8/layout/process1"/>
    <dgm:cxn modelId="{249CCB73-41AA-4C50-8FC8-C3F7492D3C84}" type="presParOf" srcId="{B9286008-E1DA-4C41-8540-DBCF157BE0A0}" destId="{88B7EF46-2400-43EB-B623-6369A54B094E}" srcOrd="3" destOrd="0" presId="urn:microsoft.com/office/officeart/2005/8/layout/process1"/>
    <dgm:cxn modelId="{8A054933-92E8-4597-91BD-6079A04622B6}" type="presParOf" srcId="{88B7EF46-2400-43EB-B623-6369A54B094E}" destId="{4F2DAA14-33CD-4158-B2D8-F7A6CDFC6440}" srcOrd="0" destOrd="0" presId="urn:microsoft.com/office/officeart/2005/8/layout/process1"/>
    <dgm:cxn modelId="{EADBB37D-E1E2-4C22-AE24-256EEA72793F}" type="presParOf" srcId="{B9286008-E1DA-4C41-8540-DBCF157BE0A0}" destId="{1437F587-1260-4DE2-A02B-158446455F29}" srcOrd="4" destOrd="0" presId="urn:microsoft.com/office/officeart/2005/8/layout/process1"/>
    <dgm:cxn modelId="{BA7BF09C-8A6E-4A0D-A242-D2C4DA5A83DE}" type="presParOf" srcId="{B9286008-E1DA-4C41-8540-DBCF157BE0A0}" destId="{B0CB7924-C8FD-4301-B879-D4CC336B1485}" srcOrd="5" destOrd="0" presId="urn:microsoft.com/office/officeart/2005/8/layout/process1"/>
    <dgm:cxn modelId="{A1187B03-5296-4DBE-8C52-E970866DBD9E}" type="presParOf" srcId="{B0CB7924-C8FD-4301-B879-D4CC336B1485}" destId="{133C7FA9-36CA-495A-B5CA-4B054134818F}" srcOrd="0" destOrd="0" presId="urn:microsoft.com/office/officeart/2005/8/layout/process1"/>
    <dgm:cxn modelId="{A3050752-47BE-4D40-8C4F-F27067CB2BA8}" type="presParOf" srcId="{B9286008-E1DA-4C41-8540-DBCF157BE0A0}" destId="{76D07EC1-F886-4BE7-9AF3-5205A5D91787}"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E3140-0347-40AA-B1ED-56B55D34C225}">
      <dsp:nvSpPr>
        <dsp:cNvPr id="0" name=""/>
        <dsp:cNvSpPr/>
      </dsp:nvSpPr>
      <dsp:spPr>
        <a:xfrm>
          <a:off x="4297" y="267958"/>
          <a:ext cx="1879069" cy="1127441"/>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综合评估</a:t>
          </a:r>
          <a:endParaRPr lang="zh-CN" altLang="en-US" sz="1800" b="1" kern="1200" dirty="0"/>
        </a:p>
      </dsp:txBody>
      <dsp:txXfrm>
        <a:off x="37319" y="300980"/>
        <a:ext cx="1813025" cy="1061397"/>
      </dsp:txXfrm>
    </dsp:sp>
    <dsp:sp modelId="{AE62BABD-8515-491E-97F7-E1C15AF304F3}">
      <dsp:nvSpPr>
        <dsp:cNvPr id="0" name=""/>
        <dsp:cNvSpPr/>
      </dsp:nvSpPr>
      <dsp:spPr>
        <a:xfrm>
          <a:off x="2071274" y="598674"/>
          <a:ext cx="398362" cy="46600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2071274" y="691876"/>
        <a:ext cx="278853" cy="279605"/>
      </dsp:txXfrm>
    </dsp:sp>
    <dsp:sp modelId="{A953836F-7C40-4B3F-8226-C0A6F9E28C36}">
      <dsp:nvSpPr>
        <dsp:cNvPr id="0" name=""/>
        <dsp:cNvSpPr/>
      </dsp:nvSpPr>
      <dsp:spPr>
        <a:xfrm>
          <a:off x="2634995" y="267958"/>
          <a:ext cx="1879069" cy="1127441"/>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i="0" kern="1200" dirty="0" smtClean="0"/>
            <a:t>风险揭示与投教</a:t>
          </a:r>
          <a:endParaRPr lang="zh-CN" altLang="en-US" sz="1800" b="1" i="0" kern="1200" dirty="0"/>
        </a:p>
      </dsp:txBody>
      <dsp:txXfrm>
        <a:off x="2668017" y="300980"/>
        <a:ext cx="1813025" cy="1061397"/>
      </dsp:txXfrm>
    </dsp:sp>
    <dsp:sp modelId="{88B7EF46-2400-43EB-B623-6369A54B094E}">
      <dsp:nvSpPr>
        <dsp:cNvPr id="0" name=""/>
        <dsp:cNvSpPr/>
      </dsp:nvSpPr>
      <dsp:spPr>
        <a:xfrm>
          <a:off x="4701971" y="598674"/>
          <a:ext cx="398362" cy="46600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4701971" y="691876"/>
        <a:ext cx="278853" cy="279605"/>
      </dsp:txXfrm>
    </dsp:sp>
    <dsp:sp modelId="{1437F587-1260-4DE2-A02B-158446455F29}">
      <dsp:nvSpPr>
        <dsp:cNvPr id="0" name=""/>
        <dsp:cNvSpPr/>
      </dsp:nvSpPr>
      <dsp:spPr>
        <a:xfrm>
          <a:off x="5265692" y="267958"/>
          <a:ext cx="1879069" cy="1127441"/>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签署委托协议</a:t>
          </a:r>
          <a:endParaRPr lang="zh-CN" altLang="en-US" sz="1800" b="1" kern="1200" dirty="0"/>
        </a:p>
      </dsp:txBody>
      <dsp:txXfrm>
        <a:off x="5298714" y="300980"/>
        <a:ext cx="1813025" cy="1061397"/>
      </dsp:txXfrm>
    </dsp:sp>
    <dsp:sp modelId="{B0CB7924-C8FD-4301-B879-D4CC336B1485}">
      <dsp:nvSpPr>
        <dsp:cNvPr id="0" name=""/>
        <dsp:cNvSpPr/>
      </dsp:nvSpPr>
      <dsp:spPr>
        <a:xfrm>
          <a:off x="7332668" y="598674"/>
          <a:ext cx="398362" cy="46600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7332668" y="691876"/>
        <a:ext cx="278853" cy="279605"/>
      </dsp:txXfrm>
    </dsp:sp>
    <dsp:sp modelId="{76D07EC1-F886-4BE7-9AF3-5205A5D91787}">
      <dsp:nvSpPr>
        <dsp:cNvPr id="0" name=""/>
        <dsp:cNvSpPr/>
      </dsp:nvSpPr>
      <dsp:spPr>
        <a:xfrm>
          <a:off x="7896389" y="267958"/>
          <a:ext cx="1879069" cy="1127441"/>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持续评估、</a:t>
          </a:r>
          <a:endParaRPr lang="en-US" altLang="zh-CN" sz="1800" b="1" kern="1200" dirty="0" smtClean="0"/>
        </a:p>
        <a:p>
          <a:pPr lvl="0" algn="ctr" defTabSz="800100">
            <a:lnSpc>
              <a:spcPct val="90000"/>
            </a:lnSpc>
            <a:spcBef>
              <a:spcPct val="0"/>
            </a:spcBef>
            <a:spcAft>
              <a:spcPct val="35000"/>
            </a:spcAft>
          </a:pPr>
          <a:r>
            <a:rPr lang="zh-CN" altLang="en-US" sz="1800" b="1" kern="1200" dirty="0" smtClean="0"/>
            <a:t>配合监督检查</a:t>
          </a:r>
          <a:endParaRPr lang="zh-CN" altLang="en-US" sz="1800" b="1" kern="1200" dirty="0"/>
        </a:p>
      </dsp:txBody>
      <dsp:txXfrm>
        <a:off x="7929411" y="300980"/>
        <a:ext cx="1813025" cy="106139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buFont typeface="Arial" pitchFamily="34" charset="0"/>
              <a:buNone/>
              <a:defRPr sz="1200">
                <a:latin typeface="Arial" pitchFamily="34" charset="0"/>
              </a:defRPr>
            </a:lvl1pPr>
          </a:lstStyle>
          <a:p>
            <a:pPr>
              <a:defRPr/>
            </a:pPr>
            <a:endParaRPr lang="zh-CN" altLang="en-US"/>
          </a:p>
        </p:txBody>
      </p:sp>
      <p:sp>
        <p:nvSpPr>
          <p:cNvPr id="3" name="日期占位符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buFont typeface="Arial" pitchFamily="34" charset="0"/>
              <a:buNone/>
              <a:defRPr sz="1200">
                <a:latin typeface="Arial" pitchFamily="34" charset="0"/>
              </a:defRPr>
            </a:lvl1pPr>
          </a:lstStyle>
          <a:p>
            <a:pPr>
              <a:defRPr/>
            </a:pPr>
            <a:fld id="{B07945E1-FBB2-465F-8408-1F5C2A6BC28F}" type="datetimeFigureOut">
              <a:rPr lang="zh-CN" altLang="en-US"/>
              <a:pPr>
                <a:defRPr/>
              </a:pPr>
              <a:t>2016/9/1</a:t>
            </a:fld>
            <a:endParaRPr lang="zh-CN" altLang="en-US"/>
          </a:p>
        </p:txBody>
      </p:sp>
      <p:sp>
        <p:nvSpPr>
          <p:cNvPr id="4" name="页脚占位符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buFont typeface="Arial" pitchFamily="34" charset="0"/>
              <a:buNone/>
              <a:defRPr sz="1200">
                <a:latin typeface="Arial" pitchFamily="34" charset="0"/>
              </a:defRPr>
            </a:lvl1pPr>
          </a:lstStyle>
          <a:p>
            <a:pPr>
              <a:defRPr/>
            </a:pPr>
            <a:endParaRPr lang="zh-CN" altLang="en-US"/>
          </a:p>
        </p:txBody>
      </p:sp>
      <p:sp>
        <p:nvSpPr>
          <p:cNvPr id="5" name="灯片编号占位符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buFont typeface="Arial" pitchFamily="34" charset="0"/>
              <a:buNone/>
              <a:defRPr sz="1200">
                <a:latin typeface="Arial" pitchFamily="34" charset="0"/>
              </a:defRPr>
            </a:lvl1pPr>
          </a:lstStyle>
          <a:p>
            <a:pPr>
              <a:defRPr/>
            </a:pPr>
            <a:fld id="{9BE57CF3-2C36-4141-8EE6-EE3CBD9C9737}" type="slidenum">
              <a:rPr lang="zh-CN" altLang="en-US"/>
              <a:pPr>
                <a:defRPr/>
              </a:pPr>
              <a:t>‹#›</a:t>
            </a:fld>
            <a:endParaRPr lang="zh-CN" altLang="en-US"/>
          </a:p>
        </p:txBody>
      </p:sp>
    </p:spTree>
    <p:extLst>
      <p:ext uri="{BB962C8B-B14F-4D97-AF65-F5344CB8AC3E}">
        <p14:creationId xmlns:p14="http://schemas.microsoft.com/office/powerpoint/2010/main" val="4224646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idx="4294967295"/>
          </p:nvPr>
        </p:nvSpPr>
        <p:spPr bwMode="auto">
          <a:xfrm>
            <a:off x="0"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en-US"/>
          </a:p>
        </p:txBody>
      </p:sp>
      <p:sp>
        <p:nvSpPr>
          <p:cNvPr id="3075" name="日期占位符 2"/>
          <p:cNvSpPr>
            <a:spLocks noGrp="1" noChangeArrowheads="1"/>
          </p:cNvSpPr>
          <p:nvPr>
            <p:ph type="dt" idx="1"/>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buFont typeface="Arial" pitchFamily="34" charset="0"/>
              <a:buNone/>
              <a:defRPr>
                <a:latin typeface="Arial" pitchFamily="34" charset="0"/>
              </a:defRPr>
            </a:lvl1pPr>
          </a:lstStyle>
          <a:p>
            <a:pPr>
              <a:defRPr/>
            </a:pPr>
            <a:fld id="{0D514DA7-1A70-42AC-801D-91412A5E653C}" type="datetime1">
              <a:rPr lang="zh-CN" altLang="en-US"/>
              <a:pPr>
                <a:defRPr/>
              </a:pPr>
              <a:t>2016/9/1</a:t>
            </a:fld>
            <a:endParaRPr lang="zh-CN" altLang="en-US" sz="1200"/>
          </a:p>
        </p:txBody>
      </p:sp>
      <p:sp>
        <p:nvSpPr>
          <p:cNvPr id="48132" name="幻灯片图像占位符 3"/>
          <p:cNvSpPr>
            <a:spLocks noGrp="1" noRot="1" noChangeAspect="1" noChangeArrowheads="1"/>
          </p:cNvSpPr>
          <p:nvPr>
            <p:ph type="sldImg" idx="2"/>
          </p:nvPr>
        </p:nvSpPr>
        <p:spPr bwMode="auto">
          <a:xfrm>
            <a:off x="88900" y="744538"/>
            <a:ext cx="661987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8133" name="备注占位符 4"/>
          <p:cNvSpPr>
            <a:spLocks noGrp="1" noRot="1" noChangeAspect="1" noChangeArrowheads="1"/>
          </p:cNvSpPr>
          <p:nvPr/>
        </p:nvSpPr>
        <p:spPr bwMode="auto">
          <a:xfrm>
            <a:off x="679450" y="4714875"/>
            <a:ext cx="5438775"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spcBef>
                <a:spcPct val="30000"/>
              </a:spcBef>
            </a:pPr>
            <a:r>
              <a:rPr lang="zh-CN" altLang="en-US" sz="1200"/>
              <a:t>单击此处编辑母版文本样式</a:t>
            </a:r>
          </a:p>
          <a:p>
            <a:pPr>
              <a:spcBef>
                <a:spcPct val="30000"/>
              </a:spcBef>
            </a:pPr>
            <a:r>
              <a:rPr lang="zh-CN" altLang="en-US" sz="1200"/>
              <a:t>第二级</a:t>
            </a:r>
          </a:p>
          <a:p>
            <a:pPr>
              <a:spcBef>
                <a:spcPct val="30000"/>
              </a:spcBef>
            </a:pPr>
            <a:r>
              <a:rPr lang="zh-CN" altLang="en-US" sz="1200"/>
              <a:t>第三级</a:t>
            </a:r>
          </a:p>
          <a:p>
            <a:pPr>
              <a:spcBef>
                <a:spcPct val="30000"/>
              </a:spcBef>
            </a:pPr>
            <a:r>
              <a:rPr lang="zh-CN" altLang="en-US" sz="1200"/>
              <a:t>第四级</a:t>
            </a:r>
          </a:p>
          <a:p>
            <a:pPr>
              <a:spcBef>
                <a:spcPct val="30000"/>
              </a:spcBef>
            </a:pPr>
            <a:r>
              <a:rPr lang="zh-CN" altLang="en-US" sz="1200"/>
              <a:t>第五级</a:t>
            </a:r>
          </a:p>
        </p:txBody>
      </p:sp>
      <p:sp>
        <p:nvSpPr>
          <p:cNvPr id="3078" name="页脚占位符 5"/>
          <p:cNvSpPr>
            <a:spLocks noGrp="1" noChangeArrowheads="1"/>
          </p:cNvSpPr>
          <p:nvPr>
            <p:ph type="ftr" sz="quarter" idx="4"/>
          </p:nvPr>
        </p:nvSpPr>
        <p:spPr bwMode="auto">
          <a:xfrm>
            <a:off x="0"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en-US"/>
          </a:p>
        </p:txBody>
      </p:sp>
      <p:sp>
        <p:nvSpPr>
          <p:cNvPr id="3079" name="灯片编号占位符 6"/>
          <p:cNvSpPr>
            <a:spLocks noGrp="1" noChangeArrowheads="1"/>
          </p:cNvSpPr>
          <p:nvPr>
            <p:ph type="sldNum" sz="quarter" idx="5"/>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itchFamily="34" charset="0"/>
              <a:buNone/>
              <a:defRPr>
                <a:latin typeface="Arial" pitchFamily="34" charset="0"/>
              </a:defRPr>
            </a:lvl1pPr>
          </a:lstStyle>
          <a:p>
            <a:pPr>
              <a:defRPr/>
            </a:pPr>
            <a:fld id="{F65D6FBB-4805-4EED-BB34-91B98B96244F}" type="slidenum">
              <a:rPr lang="zh-CN" altLang="en-US"/>
              <a:pPr>
                <a:defRPr/>
              </a:pPr>
              <a:t>‹#›</a:t>
            </a:fld>
            <a:endParaRPr lang="zh-CN" altLang="en-US" sz="1200"/>
          </a:p>
        </p:txBody>
      </p:sp>
    </p:spTree>
    <p:extLst>
      <p:ext uri="{BB962C8B-B14F-4D97-AF65-F5344CB8AC3E}">
        <p14:creationId xmlns:p14="http://schemas.microsoft.com/office/powerpoint/2010/main" val="4034084699"/>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5613" indent="1588" algn="l" defTabSz="0"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2813" indent="1588" algn="l" defTabSz="0"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0013" indent="1588" algn="l" defTabSz="0"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7213" indent="1588" algn="l" defTabSz="0"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5786" algn="l" defTabSz="914314" rtl="0" eaLnBrk="1" latinLnBrk="0" hangingPunct="1">
      <a:defRPr sz="1200" kern="1200">
        <a:solidFill>
          <a:schemeClr val="tx1"/>
        </a:solidFill>
        <a:latin typeface="+mn-lt"/>
        <a:ea typeface="+mn-ea"/>
        <a:cs typeface="+mn-cs"/>
      </a:defRPr>
    </a:lvl6pPr>
    <a:lvl7pPr marL="2742944" algn="l" defTabSz="914314" rtl="0" eaLnBrk="1" latinLnBrk="0" hangingPunct="1">
      <a:defRPr sz="1200" kern="1200">
        <a:solidFill>
          <a:schemeClr val="tx1"/>
        </a:solidFill>
        <a:latin typeface="+mn-lt"/>
        <a:ea typeface="+mn-ea"/>
        <a:cs typeface="+mn-cs"/>
      </a:defRPr>
    </a:lvl7pPr>
    <a:lvl8pPr marL="3200100" algn="l" defTabSz="914314" rtl="0" eaLnBrk="1" latinLnBrk="0" hangingPunct="1">
      <a:defRPr sz="1200" kern="1200">
        <a:solidFill>
          <a:schemeClr val="tx1"/>
        </a:solidFill>
        <a:latin typeface="+mn-lt"/>
        <a:ea typeface="+mn-ea"/>
        <a:cs typeface="+mn-cs"/>
      </a:defRPr>
    </a:lvl8pPr>
    <a:lvl9pPr marL="3657259" algn="l" defTabSz="91431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88900" y="744538"/>
            <a:ext cx="6619875" cy="3722687"/>
          </a:xfrm>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1</a:t>
            </a:fld>
            <a:endParaRPr lang="zh-CN" altLang="en-US" sz="1200"/>
          </a:p>
        </p:txBody>
      </p:sp>
    </p:spTree>
    <p:extLst>
      <p:ext uri="{BB962C8B-B14F-4D97-AF65-F5344CB8AC3E}">
        <p14:creationId xmlns:p14="http://schemas.microsoft.com/office/powerpoint/2010/main" val="2653138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r>
              <a:rPr lang="zh-CN" altLang="en-US" dirty="0" smtClean="0"/>
              <a:t>中小市值股票价格波动、</a:t>
            </a:r>
            <a:endParaRPr lang="en-US" altLang="zh-CN" dirty="0" smtClean="0"/>
          </a:p>
          <a:p>
            <a:r>
              <a:rPr lang="zh-CN" altLang="en-US" dirty="0" smtClean="0"/>
              <a:t>两地市场风险警示及退市制度差异</a:t>
            </a:r>
            <a:endParaRPr lang="en-US" altLang="zh-CN" dirty="0" smtClean="0"/>
          </a:p>
          <a:p>
            <a:r>
              <a:rPr lang="zh-CN" altLang="en-US" dirty="0" smtClean="0"/>
              <a:t>市场波动调节机制等需要投资者特别关注的事项</a:t>
            </a:r>
            <a:endParaRPr lang="en-US" altLang="zh-CN" dirty="0" smtClean="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15</a:t>
            </a:fld>
            <a:endParaRPr lang="zh-CN" altLang="en-US" sz="1200"/>
          </a:p>
        </p:txBody>
      </p:sp>
    </p:spTree>
    <p:extLst>
      <p:ext uri="{BB962C8B-B14F-4D97-AF65-F5344CB8AC3E}">
        <p14:creationId xmlns:p14="http://schemas.microsoft.com/office/powerpoint/2010/main" val="1389021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88900" y="744538"/>
            <a:ext cx="6619875" cy="3722687"/>
          </a:xfrm>
        </p:spPr>
      </p:sp>
      <p:sp>
        <p:nvSpPr>
          <p:cNvPr id="49155" name="备注占位符 2"/>
          <p:cNvSpPr>
            <a:spLocks noGrp="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ndParaRPr>
          </a:p>
        </p:txBody>
      </p:sp>
      <p:sp>
        <p:nvSpPr>
          <p:cNvPr id="49156" name="灯片编号占位符 3"/>
          <p:cNvSpPr>
            <a:spLocks noGrp="1"/>
          </p:cNvSpPr>
          <p:nvPr>
            <p:ph type="sldNum" sz="quarter" idx="5"/>
          </p:nvPr>
        </p:nvSpPr>
        <p:spPr>
          <a:noFill/>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buFont typeface="Arial" charset="0"/>
              <a:buNone/>
            </a:pPr>
            <a:fld id="{400499C9-7F5F-4C60-9510-460F189AEDD3}" type="slidenum">
              <a:rPr lang="zh-CN" altLang="en-US" smtClean="0"/>
              <a:pPr>
                <a:buFont typeface="Arial" charset="0"/>
                <a:buNone/>
              </a:pPr>
              <a:t>19</a:t>
            </a:fld>
            <a:endParaRPr lang="zh-CN" alt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23</a:t>
            </a:fld>
            <a:endParaRPr lang="zh-CN" altLang="en-US" sz="1200"/>
          </a:p>
        </p:txBody>
      </p:sp>
    </p:spTree>
    <p:extLst>
      <p:ext uri="{BB962C8B-B14F-4D97-AF65-F5344CB8AC3E}">
        <p14:creationId xmlns:p14="http://schemas.microsoft.com/office/powerpoint/2010/main" val="2353530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25</a:t>
            </a:fld>
            <a:endParaRPr lang="zh-CN" altLang="en-US" sz="1200"/>
          </a:p>
        </p:txBody>
      </p:sp>
    </p:spTree>
    <p:extLst>
      <p:ext uri="{BB962C8B-B14F-4D97-AF65-F5344CB8AC3E}">
        <p14:creationId xmlns:p14="http://schemas.microsoft.com/office/powerpoint/2010/main" val="1030426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26</a:t>
            </a:fld>
            <a:endParaRPr lang="zh-CN" altLang="en-US" sz="1200"/>
          </a:p>
        </p:txBody>
      </p:sp>
    </p:spTree>
    <p:extLst>
      <p:ext uri="{BB962C8B-B14F-4D97-AF65-F5344CB8AC3E}">
        <p14:creationId xmlns:p14="http://schemas.microsoft.com/office/powerpoint/2010/main" val="1030426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27</a:t>
            </a:fld>
            <a:endParaRPr lang="zh-CN" altLang="en-US" sz="1200"/>
          </a:p>
        </p:txBody>
      </p:sp>
    </p:spTree>
    <p:extLst>
      <p:ext uri="{BB962C8B-B14F-4D97-AF65-F5344CB8AC3E}">
        <p14:creationId xmlns:p14="http://schemas.microsoft.com/office/powerpoint/2010/main" val="1030426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28</a:t>
            </a:fld>
            <a:endParaRPr lang="zh-CN" altLang="en-US" sz="1200"/>
          </a:p>
        </p:txBody>
      </p:sp>
    </p:spTree>
    <p:extLst>
      <p:ext uri="{BB962C8B-B14F-4D97-AF65-F5344CB8AC3E}">
        <p14:creationId xmlns:p14="http://schemas.microsoft.com/office/powerpoint/2010/main" val="103042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88900" y="744538"/>
            <a:ext cx="6619875" cy="3722687"/>
          </a:xfrm>
        </p:spPr>
      </p:sp>
      <p:sp>
        <p:nvSpPr>
          <p:cNvPr id="49155" name="备注占位符 2"/>
          <p:cNvSpPr>
            <a:spLocks noGrp="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ndParaRPr>
          </a:p>
        </p:txBody>
      </p:sp>
      <p:sp>
        <p:nvSpPr>
          <p:cNvPr id="49156" name="灯片编号占位符 3"/>
          <p:cNvSpPr>
            <a:spLocks noGrp="1"/>
          </p:cNvSpPr>
          <p:nvPr>
            <p:ph type="sldNum" sz="quarter" idx="5"/>
          </p:nvPr>
        </p:nvSpPr>
        <p:spPr>
          <a:noFill/>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buFont typeface="Arial" charset="0"/>
              <a:buNone/>
            </a:pPr>
            <a:fld id="{400499C9-7F5F-4C60-9510-460F189AEDD3}" type="slidenum">
              <a:rPr lang="zh-CN" altLang="en-US" smtClean="0"/>
              <a:pPr>
                <a:buFont typeface="Arial" charset="0"/>
                <a:buNone/>
              </a:pPr>
              <a:t>2</a:t>
            </a:fld>
            <a:endParaRPr lang="zh-CN" alt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88900" y="744538"/>
            <a:ext cx="6619875" cy="3722687"/>
          </a:xfrm>
        </p:spPr>
      </p:sp>
      <p:sp>
        <p:nvSpPr>
          <p:cNvPr id="49155" name="备注占位符 2"/>
          <p:cNvSpPr>
            <a:spLocks noGrp="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ndParaRPr>
          </a:p>
        </p:txBody>
      </p:sp>
      <p:sp>
        <p:nvSpPr>
          <p:cNvPr id="49156" name="灯片编号占位符 3"/>
          <p:cNvSpPr>
            <a:spLocks noGrp="1"/>
          </p:cNvSpPr>
          <p:nvPr>
            <p:ph type="sldNum" sz="quarter" idx="5"/>
          </p:nvPr>
        </p:nvSpPr>
        <p:spPr>
          <a:noFill/>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buFont typeface="Arial" charset="0"/>
              <a:buNone/>
            </a:pPr>
            <a:fld id="{400499C9-7F5F-4C60-9510-460F189AEDD3}" type="slidenum">
              <a:rPr lang="zh-CN" altLang="en-US" smtClean="0"/>
              <a:pPr>
                <a:buFont typeface="Arial" charset="0"/>
                <a:buNone/>
              </a:pPr>
              <a:t>3</a:t>
            </a:fld>
            <a:endParaRPr lang="zh-CN" alt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4</a:t>
            </a:fld>
            <a:endParaRPr lang="zh-CN" altLang="en-US" sz="1200"/>
          </a:p>
        </p:txBody>
      </p:sp>
    </p:spTree>
    <p:extLst>
      <p:ext uri="{BB962C8B-B14F-4D97-AF65-F5344CB8AC3E}">
        <p14:creationId xmlns:p14="http://schemas.microsoft.com/office/powerpoint/2010/main" val="2784755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88900" y="744538"/>
            <a:ext cx="6619875" cy="3722687"/>
          </a:xfrm>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5</a:t>
            </a:fld>
            <a:endParaRPr lang="zh-CN" altLang="en-US" sz="1200"/>
          </a:p>
        </p:txBody>
      </p:sp>
    </p:spTree>
    <p:extLst>
      <p:ext uri="{BB962C8B-B14F-4D97-AF65-F5344CB8AC3E}">
        <p14:creationId xmlns:p14="http://schemas.microsoft.com/office/powerpoint/2010/main" val="3632505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88900" y="744538"/>
            <a:ext cx="6619875" cy="3722687"/>
          </a:xfrm>
        </p:spPr>
      </p:sp>
      <p:sp>
        <p:nvSpPr>
          <p:cNvPr id="49155" name="备注占位符 2"/>
          <p:cNvSpPr>
            <a:spLocks noGrp="1"/>
          </p:cNvSpPr>
          <p:nvPr>
            <p:ph type="body" idx="1"/>
          </p:nvPr>
        </p:nvSpPr>
        <p:spPr bwMode="auto">
          <a:xfrm>
            <a:off x="679450" y="4714875"/>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ndParaRPr>
          </a:p>
        </p:txBody>
      </p:sp>
      <p:sp>
        <p:nvSpPr>
          <p:cNvPr id="49156" name="灯片编号占位符 3"/>
          <p:cNvSpPr>
            <a:spLocks noGrp="1"/>
          </p:cNvSpPr>
          <p:nvPr>
            <p:ph type="sldNum" sz="quarter" idx="5"/>
          </p:nvPr>
        </p:nvSpPr>
        <p:spPr>
          <a:noFill/>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buFont typeface="Arial" charset="0"/>
              <a:buNone/>
            </a:pPr>
            <a:fld id="{400499C9-7F5F-4C60-9510-460F189AEDD3}" type="slidenum">
              <a:rPr lang="zh-CN" altLang="en-US" smtClean="0"/>
              <a:pPr>
                <a:buFont typeface="Arial" charset="0"/>
                <a:buNone/>
              </a:pPr>
              <a:t>8</a:t>
            </a:fld>
            <a:endParaRPr lang="zh-CN" alt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9</a:t>
            </a:fld>
            <a:endParaRPr lang="zh-CN" altLang="en-US" sz="1200"/>
          </a:p>
        </p:txBody>
      </p:sp>
    </p:spTree>
    <p:extLst>
      <p:ext uri="{BB962C8B-B14F-4D97-AF65-F5344CB8AC3E}">
        <p14:creationId xmlns:p14="http://schemas.microsoft.com/office/powerpoint/2010/main" val="3620734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13</a:t>
            </a:fld>
            <a:endParaRPr lang="zh-CN" altLang="en-US" sz="1200"/>
          </a:p>
        </p:txBody>
      </p:sp>
    </p:spTree>
    <p:extLst>
      <p:ext uri="{BB962C8B-B14F-4D97-AF65-F5344CB8AC3E}">
        <p14:creationId xmlns:p14="http://schemas.microsoft.com/office/powerpoint/2010/main" val="3060115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450" y="4714875"/>
            <a:ext cx="5438775" cy="4467225"/>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pPr>
                <a:defRPr/>
              </a:pPr>
              <a:t>14</a:t>
            </a:fld>
            <a:endParaRPr lang="zh-CN" altLang="en-US" sz="1200"/>
          </a:p>
        </p:txBody>
      </p:sp>
    </p:spTree>
    <p:extLst>
      <p:ext uri="{BB962C8B-B14F-4D97-AF65-F5344CB8AC3E}">
        <p14:creationId xmlns:p14="http://schemas.microsoft.com/office/powerpoint/2010/main" val="1389021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316"/>
            <a:ext cx="10368598" cy="1471647"/>
          </a:xfrm>
          <a:prstGeom prst="rect">
            <a:avLst/>
          </a:prstGeom>
        </p:spPr>
        <p:txBody>
          <a:bodyPr lIns="91431" tIns="45716" rIns="91431" bIns="45716"/>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719"/>
            <a:ext cx="8538845" cy="1751689"/>
          </a:xfrm>
          <a:prstGeom prst="rect">
            <a:avLst/>
          </a:prstGeom>
        </p:spPr>
        <p:txBody>
          <a:bodyPr lIns="91431" tIns="45716" rIns="91431" bIns="45716"/>
          <a:lstStyle>
            <a:lvl1pPr marL="0" indent="0" algn="ctr">
              <a:buNone/>
              <a:defRPr/>
            </a:lvl1pPr>
            <a:lvl2pPr marL="457157" indent="0" algn="ctr">
              <a:buNone/>
              <a:defRPr/>
            </a:lvl2pPr>
            <a:lvl3pPr marL="914314" indent="0" algn="ctr">
              <a:buNone/>
              <a:defRPr/>
            </a:lvl3pPr>
            <a:lvl4pPr marL="1371471" indent="0" algn="ctr">
              <a:buNone/>
              <a:defRPr/>
            </a:lvl4pPr>
            <a:lvl5pPr marL="1828630" indent="0" algn="ctr">
              <a:buNone/>
              <a:defRPr/>
            </a:lvl5pPr>
            <a:lvl6pPr marL="2285786" indent="0" algn="ctr">
              <a:buNone/>
              <a:defRPr/>
            </a:lvl6pPr>
            <a:lvl7pPr marL="2742944" indent="0" algn="ctr">
              <a:buNone/>
              <a:defRPr/>
            </a:lvl7pPr>
            <a:lvl8pPr marL="3200100" indent="0" algn="ctr">
              <a:buNone/>
              <a:defRPr/>
            </a:lvl8pPr>
            <a:lvl9pPr marL="3657259"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a:t>PAGE </a:t>
            </a:r>
            <a:fld id="{50D5003D-2808-45F0-8C16-8212D274F84F}"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3319536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38"/>
            <a:ext cx="10978515" cy="4527814"/>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a:t>PAGE </a:t>
            </a:r>
            <a:fld id="{70F4DF0B-E9F4-4C63-A24C-BEFB428D7DD6}"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1401581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326"/>
            <a:ext cx="2744629" cy="5853725"/>
          </a:xfrm>
          <a:prstGeom prst="rect">
            <a:avLst/>
          </a:prstGeom>
        </p:spPr>
        <p:txBody>
          <a:bodyPr vert="eaVert"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326"/>
            <a:ext cx="8050911" cy="5853725"/>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a:t>PAGE </a:t>
            </a:r>
            <a:fld id="{4EF7540F-6D8D-47B2-ACC7-01DDAC6AD80E}"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1883210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316"/>
            <a:ext cx="10368598" cy="1471647"/>
          </a:xfrm>
          <a:prstGeom prst="rect">
            <a:avLst/>
          </a:prstGeom>
        </p:spPr>
        <p:txBody>
          <a:bodyPr lIns="91431" tIns="45716" rIns="91431" bIns="45716"/>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719"/>
            <a:ext cx="8538845" cy="1751689"/>
          </a:xfrm>
          <a:prstGeom prst="rect">
            <a:avLst/>
          </a:prstGeom>
        </p:spPr>
        <p:txBody>
          <a:bodyPr lIns="91431" tIns="45716" rIns="91431" bIns="45716"/>
          <a:lstStyle>
            <a:lvl1pPr marL="0" indent="0" algn="ctr">
              <a:buNone/>
              <a:defRPr/>
            </a:lvl1pPr>
            <a:lvl2pPr marL="457157" indent="0" algn="ctr">
              <a:buNone/>
              <a:defRPr/>
            </a:lvl2pPr>
            <a:lvl3pPr marL="914314" indent="0" algn="ctr">
              <a:buNone/>
              <a:defRPr/>
            </a:lvl3pPr>
            <a:lvl4pPr marL="1371471" indent="0" algn="ctr">
              <a:buNone/>
              <a:defRPr/>
            </a:lvl4pPr>
            <a:lvl5pPr marL="1828630" indent="0" algn="ctr">
              <a:buNone/>
              <a:defRPr/>
            </a:lvl5pPr>
            <a:lvl6pPr marL="2285786" indent="0" algn="ctr">
              <a:buNone/>
              <a:defRPr/>
            </a:lvl6pPr>
            <a:lvl7pPr marL="2742944" indent="0" algn="ctr">
              <a:buNone/>
              <a:defRPr/>
            </a:lvl7pPr>
            <a:lvl8pPr marL="3200100" indent="0" algn="ctr">
              <a:buNone/>
              <a:defRPr/>
            </a:lvl8pPr>
            <a:lvl9pPr marL="3657259"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198317629"/>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idx="1"/>
          </p:nvPr>
        </p:nvSpPr>
        <p:spPr>
          <a:xfrm>
            <a:off x="609918" y="1600238"/>
            <a:ext cx="10978515" cy="4527814"/>
          </a:xfrm>
          <a:prstGeom prst="rect">
            <a:avLst/>
          </a:prstGeom>
        </p:spPr>
        <p:txBody>
          <a:bodyPr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273816"/>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4433" y="4407796"/>
            <a:ext cx="10368598" cy="1363060"/>
          </a:xfrm>
          <a:prstGeom prst="rect">
            <a:avLst/>
          </a:prstGeom>
        </p:spPr>
        <p:txBody>
          <a:bodyPr lIns="91431" tIns="45716" rIns="91431" bIns="45716"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4433" y="2907577"/>
            <a:ext cx="10368598" cy="1500222"/>
          </a:xfrm>
          <a:prstGeom prst="rect">
            <a:avLst/>
          </a:prstGeom>
        </p:spPr>
        <p:txBody>
          <a:bodyPr lIns="91431" tIns="45716" rIns="91431" bIns="45716" anchor="b"/>
          <a:lstStyle>
            <a:lvl1pPr marL="0" indent="0">
              <a:buNone/>
              <a:defRPr sz="2000"/>
            </a:lvl1pPr>
            <a:lvl2pPr marL="457157" indent="0">
              <a:buNone/>
              <a:defRPr sz="1800"/>
            </a:lvl2pPr>
            <a:lvl3pPr marL="914314" indent="0">
              <a:buNone/>
              <a:defRPr sz="1600"/>
            </a:lvl3pPr>
            <a:lvl4pPr marL="1371471" indent="0">
              <a:buNone/>
              <a:defRPr sz="1400"/>
            </a:lvl4pPr>
            <a:lvl5pPr marL="1828630" indent="0">
              <a:buNone/>
              <a:defRPr sz="1400"/>
            </a:lvl5pPr>
            <a:lvl6pPr marL="2285786" indent="0">
              <a:buNone/>
              <a:defRPr sz="1400"/>
            </a:lvl6pPr>
            <a:lvl7pPr marL="2742944" indent="0">
              <a:buNone/>
              <a:defRPr sz="1400"/>
            </a:lvl7pPr>
            <a:lvl8pPr marL="3200100" indent="0">
              <a:buNone/>
              <a:defRPr sz="1400"/>
            </a:lvl8pPr>
            <a:lvl9pPr marL="3657259"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737512648"/>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0663"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01060755"/>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21" y="1535943"/>
            <a:ext cx="5390146"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921" y="2176040"/>
            <a:ext cx="5390146"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386" y="1535943"/>
            <a:ext cx="5392051"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386" y="2176040"/>
            <a:ext cx="5392051"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80936728"/>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Tree>
    <p:extLst>
      <p:ext uri="{BB962C8B-B14F-4D97-AF65-F5344CB8AC3E}">
        <p14:creationId xmlns:p14="http://schemas.microsoft.com/office/powerpoint/2010/main" val="932252073"/>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629023"/>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7" y="272899"/>
            <a:ext cx="4014021" cy="1163029"/>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793" y="272898"/>
            <a:ext cx="6819641" cy="5855153"/>
          </a:xfrm>
          <a:prstGeom prst="rect">
            <a:avLst/>
          </a:prstGeom>
        </p:spPr>
        <p:txBody>
          <a:bodyPr lIns="91431" tIns="45716" rIns="91431"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7" y="1435927"/>
            <a:ext cx="4014021" cy="469212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40418468"/>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idx="1"/>
          </p:nvPr>
        </p:nvSpPr>
        <p:spPr>
          <a:xfrm>
            <a:off x="609918" y="1600238"/>
            <a:ext cx="10978515" cy="4527814"/>
          </a:xfrm>
          <a:prstGeom prst="rect">
            <a:avLst/>
          </a:prstGeom>
        </p:spPr>
        <p:txBody>
          <a:bodyPr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a:t>PAGE </a:t>
            </a:r>
            <a:fld id="{C3E1FB81-52EE-46D9-9C0C-FCE1CE6010FE}"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35352289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115" y="4802143"/>
            <a:ext cx="7319010" cy="565798"/>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115" y="612952"/>
            <a:ext cx="7319010" cy="4116324"/>
          </a:xfrm>
          <a:prstGeom prst="rect">
            <a:avLst/>
          </a:prstGeom>
        </p:spPr>
        <p:txBody>
          <a:bodyPr lIns="91431" tIns="45716" rIns="91431" bIns="45716"/>
          <a:lstStyle>
            <a:lvl1pPr marL="0" indent="0">
              <a:buNone/>
              <a:defRPr sz="3200"/>
            </a:lvl1pPr>
            <a:lvl2pPr marL="457157" indent="0">
              <a:buNone/>
              <a:defRPr sz="2800"/>
            </a:lvl2pPr>
            <a:lvl3pPr marL="914314" indent="0">
              <a:buNone/>
              <a:defRPr sz="2400"/>
            </a:lvl3pPr>
            <a:lvl4pPr marL="1371471" indent="0">
              <a:buNone/>
              <a:defRPr sz="2000"/>
            </a:lvl4pPr>
            <a:lvl5pPr marL="1828630" indent="0">
              <a:buNone/>
              <a:defRPr sz="2000"/>
            </a:lvl5pPr>
            <a:lvl6pPr marL="2285786" indent="0">
              <a:buNone/>
              <a:defRPr sz="2000"/>
            </a:lvl6pPr>
            <a:lvl7pPr marL="2742944" indent="0">
              <a:buNone/>
              <a:defRPr sz="2000"/>
            </a:lvl7pPr>
            <a:lvl8pPr marL="3200100" indent="0">
              <a:buNone/>
              <a:defRPr sz="2000"/>
            </a:lvl8pPr>
            <a:lvl9pPr marL="3657259" indent="0">
              <a:buNone/>
              <a:defRPr sz="2000"/>
            </a:lvl9pPr>
          </a:lstStyle>
          <a:p>
            <a:pPr lvl="0"/>
            <a:endParaRPr lang="zh-CN" altLang="en-US" noProof="0" smtClean="0">
              <a:sym typeface="宋体" pitchFamily="2" charset="-122"/>
            </a:endParaRPr>
          </a:p>
        </p:txBody>
      </p:sp>
      <p:sp>
        <p:nvSpPr>
          <p:cNvPr id="4" name="文本占位符 3"/>
          <p:cNvSpPr>
            <a:spLocks noGrp="1"/>
          </p:cNvSpPr>
          <p:nvPr>
            <p:ph type="body" sz="half" idx="2"/>
          </p:nvPr>
        </p:nvSpPr>
        <p:spPr>
          <a:xfrm>
            <a:off x="2390115" y="5367941"/>
            <a:ext cx="7319010" cy="80583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637253"/>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38"/>
            <a:ext cx="10978515" cy="4527814"/>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0399134"/>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326"/>
            <a:ext cx="2744629" cy="5853725"/>
          </a:xfrm>
          <a:prstGeom prst="rect">
            <a:avLst/>
          </a:prstGeom>
        </p:spPr>
        <p:txBody>
          <a:bodyPr vert="eaVert"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326"/>
            <a:ext cx="8050911" cy="5853725"/>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3497291"/>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316"/>
            <a:ext cx="10368598" cy="1471647"/>
          </a:xfrm>
          <a:prstGeom prst="rect">
            <a:avLst/>
          </a:prstGeom>
        </p:spPr>
        <p:txBody>
          <a:bodyPr lIns="91431" tIns="45716" rIns="91431" bIns="45716"/>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719"/>
            <a:ext cx="8538845" cy="1751689"/>
          </a:xfrm>
          <a:prstGeom prst="rect">
            <a:avLst/>
          </a:prstGeom>
        </p:spPr>
        <p:txBody>
          <a:bodyPr lIns="91431" tIns="45716" rIns="91431" bIns="45716"/>
          <a:lstStyle>
            <a:lvl1pPr marL="0" indent="0" algn="ctr">
              <a:buNone/>
              <a:defRPr/>
            </a:lvl1pPr>
            <a:lvl2pPr marL="457157" indent="0" algn="ctr">
              <a:buNone/>
              <a:defRPr/>
            </a:lvl2pPr>
            <a:lvl3pPr marL="914314" indent="0" algn="ctr">
              <a:buNone/>
              <a:defRPr/>
            </a:lvl3pPr>
            <a:lvl4pPr marL="1371471" indent="0" algn="ctr">
              <a:buNone/>
              <a:defRPr/>
            </a:lvl4pPr>
            <a:lvl5pPr marL="1828630" indent="0" algn="ctr">
              <a:buNone/>
              <a:defRPr/>
            </a:lvl5pPr>
            <a:lvl6pPr marL="2285786" indent="0" algn="ctr">
              <a:buNone/>
              <a:defRPr/>
            </a:lvl6pPr>
            <a:lvl7pPr marL="2742944" indent="0" algn="ctr">
              <a:buNone/>
              <a:defRPr/>
            </a:lvl7pPr>
            <a:lvl8pPr marL="3200100" indent="0" algn="ctr">
              <a:buNone/>
              <a:defRPr/>
            </a:lvl8pPr>
            <a:lvl9pPr marL="3657259"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8551977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idx="1"/>
          </p:nvPr>
        </p:nvSpPr>
        <p:spPr>
          <a:xfrm>
            <a:off x="609918" y="1600238"/>
            <a:ext cx="10978515" cy="4527814"/>
          </a:xfrm>
          <a:prstGeom prst="rect">
            <a:avLst/>
          </a:prstGeom>
        </p:spPr>
        <p:txBody>
          <a:bodyPr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15920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4433" y="4407796"/>
            <a:ext cx="10368598" cy="1363060"/>
          </a:xfrm>
          <a:prstGeom prst="rect">
            <a:avLst/>
          </a:prstGeom>
        </p:spPr>
        <p:txBody>
          <a:bodyPr lIns="91431" tIns="45716" rIns="91431" bIns="45716"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4433" y="2907577"/>
            <a:ext cx="10368598" cy="1500222"/>
          </a:xfrm>
          <a:prstGeom prst="rect">
            <a:avLst/>
          </a:prstGeom>
        </p:spPr>
        <p:txBody>
          <a:bodyPr lIns="91431" tIns="45716" rIns="91431" bIns="45716" anchor="b"/>
          <a:lstStyle>
            <a:lvl1pPr marL="0" indent="0">
              <a:buNone/>
              <a:defRPr sz="2000"/>
            </a:lvl1pPr>
            <a:lvl2pPr marL="457157" indent="0">
              <a:buNone/>
              <a:defRPr sz="1800"/>
            </a:lvl2pPr>
            <a:lvl3pPr marL="914314" indent="0">
              <a:buNone/>
              <a:defRPr sz="1600"/>
            </a:lvl3pPr>
            <a:lvl4pPr marL="1371471" indent="0">
              <a:buNone/>
              <a:defRPr sz="1400"/>
            </a:lvl4pPr>
            <a:lvl5pPr marL="1828630" indent="0">
              <a:buNone/>
              <a:defRPr sz="1400"/>
            </a:lvl5pPr>
            <a:lvl6pPr marL="2285786" indent="0">
              <a:buNone/>
              <a:defRPr sz="1400"/>
            </a:lvl6pPr>
            <a:lvl7pPr marL="2742944" indent="0">
              <a:buNone/>
              <a:defRPr sz="1400"/>
            </a:lvl7pPr>
            <a:lvl8pPr marL="3200100" indent="0">
              <a:buNone/>
              <a:defRPr sz="1400"/>
            </a:lvl8pPr>
            <a:lvl9pPr marL="3657259"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130451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0663"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12230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21" y="1535943"/>
            <a:ext cx="5390146"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921" y="2176040"/>
            <a:ext cx="5390146"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386" y="1535943"/>
            <a:ext cx="5392051"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386" y="2176040"/>
            <a:ext cx="5392051"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132854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Tree>
    <p:extLst>
      <p:ext uri="{BB962C8B-B14F-4D97-AF65-F5344CB8AC3E}">
        <p14:creationId xmlns:p14="http://schemas.microsoft.com/office/powerpoint/2010/main" val="128606314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84073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4433" y="4407796"/>
            <a:ext cx="10368598" cy="1363060"/>
          </a:xfrm>
          <a:prstGeom prst="rect">
            <a:avLst/>
          </a:prstGeom>
        </p:spPr>
        <p:txBody>
          <a:bodyPr lIns="91431" tIns="45716" rIns="91431" bIns="45716"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4433" y="2907577"/>
            <a:ext cx="10368598" cy="1500222"/>
          </a:xfrm>
          <a:prstGeom prst="rect">
            <a:avLst/>
          </a:prstGeom>
        </p:spPr>
        <p:txBody>
          <a:bodyPr lIns="91431" tIns="45716" rIns="91431" bIns="45716" anchor="b"/>
          <a:lstStyle>
            <a:lvl1pPr marL="0" indent="0">
              <a:buNone/>
              <a:defRPr sz="2000"/>
            </a:lvl1pPr>
            <a:lvl2pPr marL="457157" indent="0">
              <a:buNone/>
              <a:defRPr sz="1800"/>
            </a:lvl2pPr>
            <a:lvl3pPr marL="914314" indent="0">
              <a:buNone/>
              <a:defRPr sz="1600"/>
            </a:lvl3pPr>
            <a:lvl4pPr marL="1371471" indent="0">
              <a:buNone/>
              <a:defRPr sz="1400"/>
            </a:lvl4pPr>
            <a:lvl5pPr marL="1828630" indent="0">
              <a:buNone/>
              <a:defRPr sz="1400"/>
            </a:lvl5pPr>
            <a:lvl6pPr marL="2285786" indent="0">
              <a:buNone/>
              <a:defRPr sz="1400"/>
            </a:lvl6pPr>
            <a:lvl7pPr marL="2742944" indent="0">
              <a:buNone/>
              <a:defRPr sz="1400"/>
            </a:lvl7pPr>
            <a:lvl8pPr marL="3200100" indent="0">
              <a:buNone/>
              <a:defRPr sz="1400"/>
            </a:lvl8pPr>
            <a:lvl9pPr marL="3657259"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a:t>PAGE </a:t>
            </a:r>
            <a:fld id="{7DE3FF93-745F-48B7-9020-BDBD4C808FF6}"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18468559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7" y="272899"/>
            <a:ext cx="4014021" cy="1163029"/>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793" y="272898"/>
            <a:ext cx="6819641" cy="5855153"/>
          </a:xfrm>
          <a:prstGeom prst="rect">
            <a:avLst/>
          </a:prstGeom>
        </p:spPr>
        <p:txBody>
          <a:bodyPr lIns="91431" tIns="45716" rIns="91431"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7" y="1435927"/>
            <a:ext cx="4014021" cy="469212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6337600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115" y="4802143"/>
            <a:ext cx="7319010" cy="565798"/>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115" y="612952"/>
            <a:ext cx="7319010" cy="4116324"/>
          </a:xfrm>
          <a:prstGeom prst="rect">
            <a:avLst/>
          </a:prstGeom>
        </p:spPr>
        <p:txBody>
          <a:bodyPr lIns="91431" tIns="45716" rIns="91431" bIns="45716"/>
          <a:lstStyle>
            <a:lvl1pPr marL="0" indent="0">
              <a:buNone/>
              <a:defRPr sz="3200"/>
            </a:lvl1pPr>
            <a:lvl2pPr marL="457157" indent="0">
              <a:buNone/>
              <a:defRPr sz="2800"/>
            </a:lvl2pPr>
            <a:lvl3pPr marL="914314" indent="0">
              <a:buNone/>
              <a:defRPr sz="2400"/>
            </a:lvl3pPr>
            <a:lvl4pPr marL="1371471" indent="0">
              <a:buNone/>
              <a:defRPr sz="2000"/>
            </a:lvl4pPr>
            <a:lvl5pPr marL="1828630" indent="0">
              <a:buNone/>
              <a:defRPr sz="2000"/>
            </a:lvl5pPr>
            <a:lvl6pPr marL="2285786" indent="0">
              <a:buNone/>
              <a:defRPr sz="2000"/>
            </a:lvl6pPr>
            <a:lvl7pPr marL="2742944" indent="0">
              <a:buNone/>
              <a:defRPr sz="2000"/>
            </a:lvl7pPr>
            <a:lvl8pPr marL="3200100" indent="0">
              <a:buNone/>
              <a:defRPr sz="2000"/>
            </a:lvl8pPr>
            <a:lvl9pPr marL="3657259" indent="0">
              <a:buNone/>
              <a:defRPr sz="2000"/>
            </a:lvl9pPr>
          </a:lstStyle>
          <a:p>
            <a:pPr lvl="0"/>
            <a:endParaRPr lang="zh-CN" altLang="en-US" noProof="0" smtClean="0"/>
          </a:p>
        </p:txBody>
      </p:sp>
      <p:sp>
        <p:nvSpPr>
          <p:cNvPr id="4" name="文本占位符 3"/>
          <p:cNvSpPr>
            <a:spLocks noGrp="1"/>
          </p:cNvSpPr>
          <p:nvPr>
            <p:ph type="body" sz="half" idx="2"/>
          </p:nvPr>
        </p:nvSpPr>
        <p:spPr>
          <a:xfrm>
            <a:off x="2390115" y="5367941"/>
            <a:ext cx="7319010" cy="80583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602555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238"/>
            <a:ext cx="10978515" cy="4527814"/>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289973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326"/>
            <a:ext cx="2744629" cy="5853725"/>
          </a:xfrm>
          <a:prstGeom prst="rect">
            <a:avLst/>
          </a:prstGeom>
        </p:spPr>
        <p:txBody>
          <a:bodyPr vert="eaVert" lIns="91431" tIns="45716" rIns="91431" bIns="45716"/>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326"/>
            <a:ext cx="8050911" cy="5853725"/>
          </a:xfrm>
          <a:prstGeom prst="rect">
            <a:avLst/>
          </a:prstGeom>
        </p:spPr>
        <p:txBody>
          <a:bodyPr vert="eaVert" lIns="91431" tIns="45716" rIns="91431"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5502692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097634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userDrawn="1"/>
        </p:nvSpPr>
        <p:spPr bwMode="auto">
          <a:xfrm>
            <a:off x="3985430" y="6270929"/>
            <a:ext cx="2881860" cy="27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6" tIns="50799" rIns="101596" bIns="50799">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defTabSz="1016081" eaLnBrk="1" hangingPunct="1">
              <a:buFontTx/>
              <a:buNone/>
              <a:defRPr/>
            </a:pPr>
            <a:r>
              <a:rPr lang="zh-CN" altLang="en-US" sz="1100" smtClean="0">
                <a:solidFill>
                  <a:srgbClr val="606060"/>
                </a:solidFill>
                <a:latin typeface="方正中等线简体" pitchFamily="65" charset="-122"/>
                <a:ea typeface="方正中等线简体" pitchFamily="65" charset="-122"/>
              </a:rPr>
              <a:t>深圳证券交易所 </a:t>
            </a:r>
            <a:r>
              <a:rPr lang="en-US" altLang="zh-CN" sz="1100" dirty="0" smtClean="0">
                <a:solidFill>
                  <a:srgbClr val="606060"/>
                </a:solidFill>
                <a:latin typeface="方正中等线简体" pitchFamily="65" charset="-122"/>
                <a:ea typeface="方正中等线简体" pitchFamily="65" charset="-122"/>
              </a:rPr>
              <a:t>PPT</a:t>
            </a:r>
            <a:endParaRPr lang="zh-CN" altLang="en-US" sz="1100" dirty="0" smtClean="0">
              <a:solidFill>
                <a:srgbClr val="606060"/>
              </a:solidFill>
              <a:latin typeface="方正中等线简体" pitchFamily="65" charset="-122"/>
              <a:ea typeface="方正中等线简体" pitchFamily="65" charset="-122"/>
            </a:endParaRPr>
          </a:p>
        </p:txBody>
      </p:sp>
      <p:sp>
        <p:nvSpPr>
          <p:cNvPr id="4" name="Rectangle 4"/>
          <p:cNvSpPr>
            <a:spLocks noGrp="1" noChangeArrowheads="1"/>
          </p:cNvSpPr>
          <p:nvPr>
            <p:ph type="dt" sz="half" idx="10"/>
          </p:nvPr>
        </p:nvSpPr>
        <p:spPr/>
        <p:txBody>
          <a:bodyPr/>
          <a:lstStyle>
            <a:lvl1pPr defTabSz="914400" eaLnBrk="0" hangingPunct="0">
              <a:buFont typeface="Arial" charset="0"/>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smtClean="0"/>
              <a:t>2013</a:t>
            </a:r>
            <a:r>
              <a:rPr lang="zh-CN" altLang="en-US" smtClean="0"/>
              <a:t>年</a:t>
            </a:r>
            <a:r>
              <a:rPr lang="en-US" altLang="zh-CN" smtClean="0"/>
              <a:t>10</a:t>
            </a:r>
            <a:r>
              <a:rPr lang="zh-CN" altLang="en-US" smtClean="0"/>
              <a:t>月</a:t>
            </a:r>
            <a:r>
              <a:rPr lang="en-US" altLang="zh-CN" smtClean="0"/>
              <a:t>21</a:t>
            </a:r>
            <a:r>
              <a:rPr lang="zh-CN" altLang="en-US" smtClean="0"/>
              <a:t>日</a:t>
            </a:r>
            <a:endParaRPr lang="en-US" altLang="zh-CN"/>
          </a:p>
        </p:txBody>
      </p:sp>
      <p:sp>
        <p:nvSpPr>
          <p:cNvPr id="5" name="Rectangle 5"/>
          <p:cNvSpPr>
            <a:spLocks noGrp="1" noChangeArrowheads="1"/>
          </p:cNvSpPr>
          <p:nvPr>
            <p:ph type="ftr" sz="quarter" idx="11"/>
          </p:nvPr>
        </p:nvSpPr>
        <p:spPr/>
        <p:txBody>
          <a:bodyPr/>
          <a:lstStyle>
            <a:lvl1pPr algn="l" defTabSz="914400" eaLnBrk="0" hangingPunct="0">
              <a:buFont typeface="Arial" charset="0"/>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a:t>PAGE </a:t>
            </a:r>
            <a:fld id="{09BA3F00-7CD0-4085-8339-BF585E13A751}" type="slidenum">
              <a:rPr lang="en-US" altLang="zh-CN"/>
              <a:pPr>
                <a:defRPr/>
              </a:pPr>
              <a:t>‹#›</a:t>
            </a:fld>
            <a:endParaRPr lang="en-US" altLang="zh-CN"/>
          </a:p>
        </p:txBody>
      </p:sp>
    </p:spTree>
    <p:extLst>
      <p:ext uri="{BB962C8B-B14F-4D97-AF65-F5344CB8AC3E}">
        <p14:creationId xmlns:p14="http://schemas.microsoft.com/office/powerpoint/2010/main" val="667869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内容占位符 2"/>
          <p:cNvSpPr>
            <a:spLocks noGrp="1"/>
          </p:cNvSpPr>
          <p:nvPr>
            <p:ph idx="1"/>
          </p:nvPr>
        </p:nvSpPr>
        <p:spPr>
          <a:xfrm>
            <a:off x="609918" y="1600572"/>
            <a:ext cx="10978515" cy="4527011"/>
          </a:xfrm>
          <a:prstGeom prst="rect">
            <a:avLst/>
          </a:prstGeom>
        </p:spPr>
        <p:txBody>
          <a:bodyPr lIns="101605" tIns="50803" rIns="101605" bIns="5080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defTabSz="914400" eaLnBrk="0" hangingPunct="0">
              <a:buFont typeface="Arial" charset="0"/>
              <a:buNone/>
              <a:defRPr/>
            </a:lvl1pPr>
          </a:lstStyle>
          <a:p>
            <a:pPr>
              <a:defRPr/>
            </a:pPr>
            <a:endParaRPr lang="en-US" altLang="zh-CN"/>
          </a:p>
        </p:txBody>
      </p:sp>
      <p:sp>
        <p:nvSpPr>
          <p:cNvPr id="5" name="页脚占位符 4"/>
          <p:cNvSpPr>
            <a:spLocks noGrp="1"/>
          </p:cNvSpPr>
          <p:nvPr>
            <p:ph type="ftr" sz="quarter" idx="11"/>
          </p:nvPr>
        </p:nvSpPr>
        <p:spPr/>
        <p:txBody>
          <a:bodyPr/>
          <a:lstStyle>
            <a:lvl1pPr defTabSz="914400" eaLnBrk="0" hangingPunct="0">
              <a:buFont typeface="Arial" charset="0"/>
              <a:buNone/>
              <a:defRPr/>
            </a:lvl1pPr>
          </a:lstStyle>
          <a:p>
            <a:pPr>
              <a:defRPr/>
            </a:pPr>
            <a:endParaRPr lang="en-US" altLang="zh-CN"/>
          </a:p>
        </p:txBody>
      </p:sp>
      <p:sp>
        <p:nvSpPr>
          <p:cNvPr id="6" name="灯片编号占位符 5"/>
          <p:cNvSpPr>
            <a:spLocks noGrp="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Arial" charset="0"/>
                <a:ea typeface="宋体" charset="-122"/>
              </a:defRPr>
            </a:lvl1pPr>
          </a:lstStyle>
          <a:p>
            <a:pPr>
              <a:defRPr/>
            </a:pPr>
            <a:fld id="{B6ACB7D7-9E87-4A67-AC56-05A07A352404}" type="slidenum">
              <a:rPr lang="en-US" altLang="zh-CN"/>
              <a:pPr>
                <a:defRPr/>
              </a:pPr>
              <a:t>‹#›</a:t>
            </a:fld>
            <a:endParaRPr lang="en-US" altLang="zh-CN"/>
          </a:p>
        </p:txBody>
      </p:sp>
    </p:spTree>
    <p:extLst>
      <p:ext uri="{BB962C8B-B14F-4D97-AF65-F5344CB8AC3E}">
        <p14:creationId xmlns:p14="http://schemas.microsoft.com/office/powerpoint/2010/main" val="196948378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607476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35009216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9437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0663" y="1600238"/>
            <a:ext cx="5397770" cy="4527814"/>
          </a:xfrm>
          <a:prstGeom prst="rect">
            <a:avLst/>
          </a:prstGeom>
        </p:spPr>
        <p:txBody>
          <a:bodyPr lIns="91431" tIns="45716" rIns="91431" bIns="4571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a:t>PAGE </a:t>
            </a:r>
            <a:fld id="{D38644A0-7FF6-4C91-AA8D-DA4C36E9CCAF}"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1633239419"/>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83226780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8" y="1600572"/>
            <a:ext cx="5387604" cy="4527011"/>
          </a:xfrm>
          <a:prstGeom prst="rect">
            <a:avLst/>
          </a:prstGeom>
        </p:spPr>
        <p:txBody>
          <a:bodyPr lIns="101605" tIns="50803" rIns="101605" bIns="50803"/>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30" y="1600572"/>
            <a:ext cx="5387604" cy="4527011"/>
          </a:xfrm>
          <a:prstGeom prst="rect">
            <a:avLst/>
          </a:prstGeom>
        </p:spPr>
        <p:txBody>
          <a:bodyPr lIns="101605" tIns="50803" rIns="101605" bIns="50803"/>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defTabSz="914400" eaLnBrk="0" hangingPunct="0">
              <a:buFont typeface="Arial" charset="0"/>
              <a:buNone/>
              <a:defRPr/>
            </a:lvl1pPr>
          </a:lstStyle>
          <a:p>
            <a:pPr>
              <a:defRPr/>
            </a:pPr>
            <a:endParaRPr lang="en-US"/>
          </a:p>
        </p:txBody>
      </p:sp>
      <p:sp>
        <p:nvSpPr>
          <p:cNvPr id="6" name="Rectangle 5"/>
          <p:cNvSpPr>
            <a:spLocks noGrp="1" noChangeArrowheads="1"/>
          </p:cNvSpPr>
          <p:nvPr>
            <p:ph type="ftr" sz="quarter" idx="11"/>
          </p:nvPr>
        </p:nvSpPr>
        <p:spPr/>
        <p:txBody>
          <a:bodyPr/>
          <a:lstStyle>
            <a:lvl1pPr defTabSz="914400" eaLnBrk="0" hangingPunct="0">
              <a:buFont typeface="Arial" charset="0"/>
              <a:buNone/>
              <a:defRPr/>
            </a:lvl1pPr>
          </a:lstStyle>
          <a:p>
            <a:pPr>
              <a:defRPr/>
            </a:pPr>
            <a:endParaRPr lang="en-US"/>
          </a:p>
        </p:txBody>
      </p:sp>
      <p:sp>
        <p:nvSpPr>
          <p:cNvPr id="7" name="Rectangle 6"/>
          <p:cNvSpPr>
            <a:spLocks noGrp="1" noChangeArrowheads="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Times New Roman" pitchFamily="18" charset="0"/>
                <a:ea typeface="华文细黑" pitchFamily="2" charset="-122"/>
              </a:defRPr>
            </a:lvl1pPr>
          </a:lstStyle>
          <a:p>
            <a:pPr>
              <a:defRPr/>
            </a:pPr>
            <a:fld id="{2D137997-7BBF-4B62-ACEB-D03A2DBF661D}" type="slidenum">
              <a:rPr lang="en-US"/>
              <a:pPr>
                <a:defRPr/>
              </a:pPr>
              <a:t>‹#›</a:t>
            </a:fld>
            <a:endParaRPr lang="en-US"/>
          </a:p>
        </p:txBody>
      </p:sp>
    </p:spTree>
    <p:extLst>
      <p:ext uri="{BB962C8B-B14F-4D97-AF65-F5344CB8AC3E}">
        <p14:creationId xmlns:p14="http://schemas.microsoft.com/office/powerpoint/2010/main" val="24417108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defTabSz="914400" eaLnBrk="0" hangingPunct="0">
              <a:buFont typeface="Arial" charset="0"/>
              <a:buNone/>
              <a:defRPr/>
            </a:lvl1pPr>
          </a:lstStyle>
          <a:p>
            <a:pPr>
              <a:defRPr/>
            </a:pPr>
            <a:endParaRPr lang="en-US"/>
          </a:p>
        </p:txBody>
      </p:sp>
      <p:sp>
        <p:nvSpPr>
          <p:cNvPr id="4" name="Rectangle 5"/>
          <p:cNvSpPr>
            <a:spLocks noGrp="1" noChangeArrowheads="1"/>
          </p:cNvSpPr>
          <p:nvPr>
            <p:ph type="ftr" sz="quarter" idx="11"/>
          </p:nvPr>
        </p:nvSpPr>
        <p:spPr/>
        <p:txBody>
          <a:bodyPr/>
          <a:lstStyle>
            <a:lvl1pPr defTabSz="914400" eaLnBrk="0" hangingPunct="0">
              <a:buFont typeface="Arial" charset="0"/>
              <a:buNone/>
              <a:defRPr/>
            </a:lvl1pPr>
          </a:lstStyle>
          <a:p>
            <a:pPr>
              <a:defRPr/>
            </a:pPr>
            <a:endParaRPr lang="en-US"/>
          </a:p>
        </p:txBody>
      </p:sp>
      <p:sp>
        <p:nvSpPr>
          <p:cNvPr id="5" name="Rectangle 6"/>
          <p:cNvSpPr>
            <a:spLocks noGrp="1" noChangeArrowheads="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Times New Roman" pitchFamily="18" charset="0"/>
                <a:ea typeface="华文细黑" pitchFamily="2" charset="-122"/>
              </a:defRPr>
            </a:lvl1pPr>
          </a:lstStyle>
          <a:p>
            <a:pPr>
              <a:defRPr/>
            </a:pPr>
            <a:fld id="{5682BD98-1832-4382-BB3C-4FA86D39EC08}" type="slidenum">
              <a:rPr lang="en-US"/>
              <a:pPr>
                <a:defRPr/>
              </a:pPr>
              <a:t>‹#›</a:t>
            </a:fld>
            <a:endParaRPr lang="en-US"/>
          </a:p>
        </p:txBody>
      </p:sp>
    </p:spTree>
    <p:extLst>
      <p:ext uri="{BB962C8B-B14F-4D97-AF65-F5344CB8AC3E}">
        <p14:creationId xmlns:p14="http://schemas.microsoft.com/office/powerpoint/2010/main" val="12106237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2583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Grp="1" noChangeArrowheads="1"/>
          </p:cNvSpPr>
          <p:nvPr>
            <p:ph type="dt" sz="half" idx="10"/>
          </p:nvPr>
        </p:nvSpPr>
        <p:spPr/>
        <p:txBody>
          <a:bodyPr/>
          <a:lstStyle>
            <a:lvl1pPr defTabSz="914400" eaLnBrk="0" hangingPunct="0">
              <a:buFont typeface="Arial" charset="0"/>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smtClean="0"/>
              <a:t>2013</a:t>
            </a:r>
            <a:r>
              <a:rPr lang="zh-CN" altLang="en-US" smtClean="0"/>
              <a:t>年</a:t>
            </a:r>
            <a:r>
              <a:rPr lang="en-US" altLang="zh-CN" smtClean="0"/>
              <a:t>10</a:t>
            </a:r>
            <a:r>
              <a:rPr lang="zh-CN" altLang="en-US" smtClean="0"/>
              <a:t>月</a:t>
            </a:r>
            <a:r>
              <a:rPr lang="en-US" altLang="zh-CN" smtClean="0"/>
              <a:t>21</a:t>
            </a:r>
            <a:r>
              <a:rPr lang="zh-CN" altLang="en-US" smtClean="0"/>
              <a:t>日</a:t>
            </a:r>
            <a:endParaRPr lang="en-US" altLang="zh-CN"/>
          </a:p>
        </p:txBody>
      </p:sp>
      <p:sp>
        <p:nvSpPr>
          <p:cNvPr id="5" name="Rectangle 5"/>
          <p:cNvSpPr>
            <a:spLocks noGrp="1" noChangeArrowheads="1"/>
          </p:cNvSpPr>
          <p:nvPr>
            <p:ph type="ftr" sz="quarter" idx="11"/>
          </p:nvPr>
        </p:nvSpPr>
        <p:spPr/>
        <p:txBody>
          <a:bodyPr/>
          <a:lstStyle>
            <a:lvl1pPr algn="l" defTabSz="914400" eaLnBrk="0" hangingPunct="0">
              <a:buFont typeface="Arial" charset="0"/>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a:t>PAGE </a:t>
            </a:r>
            <a:fld id="{8CAA1B50-E0F7-418C-BF6B-9A0E357F7093}" type="slidenum">
              <a:rPr lang="en-US" altLang="zh-CN"/>
              <a:pPr>
                <a:defRPr/>
              </a:pPr>
              <a:t>‹#›</a:t>
            </a:fld>
            <a:endParaRPr lang="en-US" altLang="zh-CN"/>
          </a:p>
        </p:txBody>
      </p:sp>
    </p:spTree>
    <p:extLst>
      <p:ext uri="{BB962C8B-B14F-4D97-AF65-F5344CB8AC3E}">
        <p14:creationId xmlns:p14="http://schemas.microsoft.com/office/powerpoint/2010/main" val="25899109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内容占位符 2"/>
          <p:cNvSpPr>
            <a:spLocks noGrp="1"/>
          </p:cNvSpPr>
          <p:nvPr>
            <p:ph idx="1"/>
          </p:nvPr>
        </p:nvSpPr>
        <p:spPr>
          <a:xfrm>
            <a:off x="609918" y="1600572"/>
            <a:ext cx="10978515" cy="4527011"/>
          </a:xfrm>
          <a:prstGeom prst="rect">
            <a:avLst/>
          </a:prstGeom>
        </p:spPr>
        <p:txBody>
          <a:bodyPr lIns="101605" tIns="50803" rIns="101605" bIns="5080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defTabSz="914400" eaLnBrk="0" hangingPunct="0">
              <a:buFont typeface="Arial" charset="0"/>
              <a:buNone/>
              <a:defRPr/>
            </a:lvl1pPr>
          </a:lstStyle>
          <a:p>
            <a:pPr>
              <a:defRPr/>
            </a:pPr>
            <a:endParaRPr lang="en-US" altLang="zh-CN"/>
          </a:p>
        </p:txBody>
      </p:sp>
      <p:sp>
        <p:nvSpPr>
          <p:cNvPr id="5" name="页脚占位符 4"/>
          <p:cNvSpPr>
            <a:spLocks noGrp="1"/>
          </p:cNvSpPr>
          <p:nvPr>
            <p:ph type="ftr" sz="quarter" idx="11"/>
          </p:nvPr>
        </p:nvSpPr>
        <p:spPr/>
        <p:txBody>
          <a:bodyPr/>
          <a:lstStyle>
            <a:lvl1pPr defTabSz="914400" eaLnBrk="0" hangingPunct="0">
              <a:buFont typeface="Arial" charset="0"/>
              <a:buNone/>
              <a:defRPr/>
            </a:lvl1pPr>
          </a:lstStyle>
          <a:p>
            <a:pPr>
              <a:defRPr/>
            </a:pPr>
            <a:endParaRPr lang="en-US" altLang="zh-CN"/>
          </a:p>
        </p:txBody>
      </p:sp>
      <p:sp>
        <p:nvSpPr>
          <p:cNvPr id="6" name="灯片编号占位符 5"/>
          <p:cNvSpPr>
            <a:spLocks noGrp="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Arial" charset="0"/>
                <a:ea typeface="宋体" charset="-122"/>
              </a:defRPr>
            </a:lvl1pPr>
          </a:lstStyle>
          <a:p>
            <a:pPr>
              <a:defRPr/>
            </a:pPr>
            <a:fld id="{C02FB2AA-AD33-4EDB-A1B4-90D6485AAEA8}" type="slidenum">
              <a:rPr lang="en-US" altLang="zh-CN"/>
              <a:pPr>
                <a:defRPr/>
              </a:pPr>
              <a:t>‹#›</a:t>
            </a:fld>
            <a:endParaRPr lang="en-US" altLang="zh-CN"/>
          </a:p>
        </p:txBody>
      </p:sp>
    </p:spTree>
    <p:extLst>
      <p:ext uri="{BB962C8B-B14F-4D97-AF65-F5344CB8AC3E}">
        <p14:creationId xmlns:p14="http://schemas.microsoft.com/office/powerpoint/2010/main" val="41830446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8393009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14749110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31201856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pic>
        <p:nvPicPr>
          <p:cNvPr id="3" name="图片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64141" y="5793716"/>
            <a:ext cx="2115651"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6"/>
          <p:cNvSpPr>
            <a:spLocks noGrp="1"/>
          </p:cNvSpPr>
          <p:nvPr>
            <p:ph sz="quarter" idx="10"/>
          </p:nvPr>
        </p:nvSpPr>
        <p:spPr>
          <a:xfrm>
            <a:off x="998353" y="2133463"/>
            <a:ext cx="10374553" cy="3046166"/>
          </a:xfrm>
          <a:prstGeom prst="rect">
            <a:avLst/>
          </a:prstGeom>
        </p:spPr>
        <p:txBody>
          <a:bodyPr lIns="91437" tIns="45718" rIns="91437" bIns="45718"/>
          <a:lstStyle>
            <a:lvl1pPr marL="379401" indent="-379401">
              <a:spcBef>
                <a:spcPts val="1200"/>
              </a:spcBef>
              <a:buClr>
                <a:srgbClr val="00B0F0"/>
              </a:buClr>
              <a:buFont typeface="Wingdings" panose="05000000000000000000" pitchFamily="2" charset="2"/>
              <a:buChar char="u"/>
              <a:defRPr sz="2000" b="1">
                <a:latin typeface="华文细黑" panose="02010600040101010101" pitchFamily="2" charset="-122"/>
                <a:ea typeface="华文细黑" panose="02010600040101010101" pitchFamily="2" charset="-122"/>
              </a:defRPr>
            </a:lvl1pPr>
            <a:lvl2pPr marL="823887" indent="-317490">
              <a:spcBef>
                <a:spcPts val="1000"/>
              </a:spcBef>
              <a:buClr>
                <a:srgbClr val="00B0F0"/>
              </a:buClr>
              <a:buFont typeface="Wingdings" panose="05000000000000000000" pitchFamily="2" charset="2"/>
              <a:buChar char="u"/>
              <a:defRPr sz="1800">
                <a:latin typeface="华文细黑" panose="02010600040101010101" pitchFamily="2" charset="-122"/>
                <a:ea typeface="华文细黑" panose="02010600040101010101"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902678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21" y="1535943"/>
            <a:ext cx="5390146"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921" y="2176040"/>
            <a:ext cx="5390146"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386" y="1535943"/>
            <a:ext cx="5392051" cy="640095"/>
          </a:xfrm>
          <a:prstGeom prst="rect">
            <a:avLst/>
          </a:prstGeom>
        </p:spPr>
        <p:txBody>
          <a:bodyPr lIns="91431" tIns="45716" rIns="91431" bIns="45716" anchor="b"/>
          <a:lstStyle>
            <a:lvl1pPr marL="0" indent="0">
              <a:buNone/>
              <a:defRPr sz="2400" b="1"/>
            </a:lvl1pPr>
            <a:lvl2pPr marL="457157" indent="0">
              <a:buNone/>
              <a:defRPr sz="2000" b="1"/>
            </a:lvl2pPr>
            <a:lvl3pPr marL="914314" indent="0">
              <a:buNone/>
              <a:defRPr sz="1800" b="1"/>
            </a:lvl3pPr>
            <a:lvl4pPr marL="1371471" indent="0">
              <a:buNone/>
              <a:defRPr sz="1600" b="1"/>
            </a:lvl4pPr>
            <a:lvl5pPr marL="1828630" indent="0">
              <a:buNone/>
              <a:defRPr sz="1600" b="1"/>
            </a:lvl5pPr>
            <a:lvl6pPr marL="2285786" indent="0">
              <a:buNone/>
              <a:defRPr sz="1600" b="1"/>
            </a:lvl6pPr>
            <a:lvl7pPr marL="2742944" indent="0">
              <a:buNone/>
              <a:defRPr sz="1600" b="1"/>
            </a:lvl7pPr>
            <a:lvl8pPr marL="3200100" indent="0">
              <a:buNone/>
              <a:defRPr sz="1600" b="1"/>
            </a:lvl8pPr>
            <a:lvl9pPr marL="365725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386" y="2176040"/>
            <a:ext cx="5392051" cy="3952014"/>
          </a:xfrm>
          <a:prstGeom prst="rect">
            <a:avLst/>
          </a:prstGeom>
        </p:spPr>
        <p:txBody>
          <a:bodyPr lIns="91431" tIns="45716" rIns="91431" bIns="4571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zh-CN" altLang="en-US"/>
              <a:t>PAGE </a:t>
            </a:r>
            <a:fld id="{F84E9766-031A-456B-B99D-B6B2864E1164}"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22307971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8" y="1600572"/>
            <a:ext cx="5387604" cy="4527011"/>
          </a:xfrm>
          <a:prstGeom prst="rect">
            <a:avLst/>
          </a:prstGeom>
        </p:spPr>
        <p:txBody>
          <a:bodyPr lIns="101605" tIns="50803" rIns="101605" bIns="50803"/>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30" y="1600572"/>
            <a:ext cx="5387604" cy="4527011"/>
          </a:xfrm>
          <a:prstGeom prst="rect">
            <a:avLst/>
          </a:prstGeom>
        </p:spPr>
        <p:txBody>
          <a:bodyPr lIns="101605" tIns="50803" rIns="101605" bIns="50803"/>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defTabSz="914400" eaLnBrk="0" hangingPunct="0">
              <a:buFont typeface="Arial" charset="0"/>
              <a:buNone/>
              <a:defRPr/>
            </a:lvl1pPr>
          </a:lstStyle>
          <a:p>
            <a:pPr>
              <a:defRPr/>
            </a:pPr>
            <a:endParaRPr lang="en-US"/>
          </a:p>
        </p:txBody>
      </p:sp>
      <p:sp>
        <p:nvSpPr>
          <p:cNvPr id="6" name="Rectangle 5"/>
          <p:cNvSpPr>
            <a:spLocks noGrp="1" noChangeArrowheads="1"/>
          </p:cNvSpPr>
          <p:nvPr>
            <p:ph type="ftr" sz="quarter" idx="11"/>
          </p:nvPr>
        </p:nvSpPr>
        <p:spPr/>
        <p:txBody>
          <a:bodyPr/>
          <a:lstStyle>
            <a:lvl1pPr defTabSz="914400" eaLnBrk="0" hangingPunct="0">
              <a:buFont typeface="Arial" charset="0"/>
              <a:buNone/>
              <a:defRPr/>
            </a:lvl1pPr>
          </a:lstStyle>
          <a:p>
            <a:pPr>
              <a:defRPr/>
            </a:pPr>
            <a:endParaRPr lang="en-US"/>
          </a:p>
        </p:txBody>
      </p:sp>
      <p:sp>
        <p:nvSpPr>
          <p:cNvPr id="7" name="Rectangle 6"/>
          <p:cNvSpPr>
            <a:spLocks noGrp="1" noChangeArrowheads="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Times New Roman" pitchFamily="18" charset="0"/>
                <a:ea typeface="华文细黑" pitchFamily="2" charset="-122"/>
              </a:defRPr>
            </a:lvl1pPr>
          </a:lstStyle>
          <a:p>
            <a:pPr>
              <a:defRPr/>
            </a:pPr>
            <a:fld id="{177C4445-8D52-4A85-BF5A-727CDC53113D}" type="slidenum">
              <a:rPr lang="en-US"/>
              <a:pPr>
                <a:defRPr/>
              </a:pPr>
              <a:t>‹#›</a:t>
            </a:fld>
            <a:endParaRPr lang="en-US"/>
          </a:p>
        </p:txBody>
      </p:sp>
    </p:spTree>
    <p:extLst>
      <p:ext uri="{BB962C8B-B14F-4D97-AF65-F5344CB8AC3E}">
        <p14:creationId xmlns:p14="http://schemas.microsoft.com/office/powerpoint/2010/main" val="33205693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3"/>
            <a:ext cx="10978515" cy="1143265"/>
          </a:xfrm>
          <a:prstGeom prst="rect">
            <a:avLst/>
          </a:prstGeom>
        </p:spPr>
        <p:txBody>
          <a:bodyPr lIns="101605" tIns="50803" rIns="101605" bIns="50803"/>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defTabSz="914400" eaLnBrk="0" hangingPunct="0">
              <a:buFont typeface="Arial" charset="0"/>
              <a:buNone/>
              <a:defRPr/>
            </a:lvl1pPr>
          </a:lstStyle>
          <a:p>
            <a:pPr>
              <a:defRPr/>
            </a:pPr>
            <a:endParaRPr lang="en-US"/>
          </a:p>
        </p:txBody>
      </p:sp>
      <p:sp>
        <p:nvSpPr>
          <p:cNvPr id="4" name="Rectangle 5"/>
          <p:cNvSpPr>
            <a:spLocks noGrp="1" noChangeArrowheads="1"/>
          </p:cNvSpPr>
          <p:nvPr>
            <p:ph type="ftr" sz="quarter" idx="11"/>
          </p:nvPr>
        </p:nvSpPr>
        <p:spPr/>
        <p:txBody>
          <a:bodyPr/>
          <a:lstStyle>
            <a:lvl1pPr defTabSz="914400" eaLnBrk="0" hangingPunct="0">
              <a:buFont typeface="Arial" charset="0"/>
              <a:buNone/>
              <a:defRPr/>
            </a:lvl1pPr>
          </a:lstStyle>
          <a:p>
            <a:pPr>
              <a:defRPr/>
            </a:pPr>
            <a:endParaRPr lang="en-US"/>
          </a:p>
        </p:txBody>
      </p:sp>
      <p:sp>
        <p:nvSpPr>
          <p:cNvPr id="5" name="Rectangle 6"/>
          <p:cNvSpPr>
            <a:spLocks noGrp="1" noChangeArrowheads="1"/>
          </p:cNvSpPr>
          <p:nvPr>
            <p:ph type="sldNum" sz="quarter" idx="12"/>
          </p:nvPr>
        </p:nvSpPr>
        <p:spPr>
          <a:xfrm>
            <a:off x="8742787" y="6246640"/>
            <a:ext cx="2845646" cy="475785"/>
          </a:xfrm>
          <a:prstGeom prst="rect">
            <a:avLst/>
          </a:prstGeom>
        </p:spPr>
        <p:txBody>
          <a:bodyPr lIns="101605" tIns="50803" rIns="101605" bIns="50803"/>
          <a:lstStyle>
            <a:lvl1pPr defTabSz="1016081" eaLnBrk="1" hangingPunct="1">
              <a:buFontTx/>
              <a:buNone/>
              <a:defRPr sz="2000">
                <a:solidFill>
                  <a:srgbClr val="000000"/>
                </a:solidFill>
                <a:latin typeface="Times New Roman" pitchFamily="18" charset="0"/>
                <a:ea typeface="华文细黑" pitchFamily="2" charset="-122"/>
              </a:defRPr>
            </a:lvl1pPr>
          </a:lstStyle>
          <a:p>
            <a:pPr>
              <a:defRPr/>
            </a:pPr>
            <a:fld id="{43CF3FE5-0F3A-4A92-B32F-520E8FC0FC86}" type="slidenum">
              <a:rPr lang="en-US"/>
              <a:pPr>
                <a:defRPr/>
              </a:pPr>
              <a:t>‹#›</a:t>
            </a:fld>
            <a:endParaRPr lang="en-US"/>
          </a:p>
        </p:txBody>
      </p:sp>
    </p:spTree>
    <p:extLst>
      <p:ext uri="{BB962C8B-B14F-4D97-AF65-F5344CB8AC3E}">
        <p14:creationId xmlns:p14="http://schemas.microsoft.com/office/powerpoint/2010/main" val="306393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7"/>
            <a:ext cx="10978515" cy="1143026"/>
          </a:xfrm>
          <a:prstGeom prst="rect">
            <a:avLst/>
          </a:prstGeom>
        </p:spPr>
        <p:txBody>
          <a:bodyPr lIns="91431" tIns="45716" rIns="91431" bIns="45716"/>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zh-CN" altLang="en-US"/>
              <a:t>PAGE </a:t>
            </a:r>
            <a:fld id="{825B4A87-1548-4C33-97C5-A49C0A8AD605}"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3763543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zh-CN" altLang="en-US"/>
              <a:t>PAGE </a:t>
            </a:r>
            <a:fld id="{14F7A036-F2F7-434D-9A61-7EDF8A71D745}"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31198487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7" y="272899"/>
            <a:ext cx="4014021" cy="1163029"/>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793" y="272898"/>
            <a:ext cx="6819641" cy="5855153"/>
          </a:xfrm>
          <a:prstGeom prst="rect">
            <a:avLst/>
          </a:prstGeom>
        </p:spPr>
        <p:txBody>
          <a:bodyPr lIns="91431" tIns="45716" rIns="91431"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7" y="1435927"/>
            <a:ext cx="4014021" cy="469212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a:t>PAGE </a:t>
            </a:r>
            <a:fld id="{1D60A0AB-6E1B-4426-9460-3E3835B75EA6}"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1148689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115" y="4802143"/>
            <a:ext cx="7319010" cy="565798"/>
          </a:xfrm>
          <a:prstGeom prst="rect">
            <a:avLst/>
          </a:prstGeom>
        </p:spPr>
        <p:txBody>
          <a:bodyPr lIns="91431" tIns="45716" rIns="91431" bIns="45716"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115" y="612952"/>
            <a:ext cx="7319010" cy="4116324"/>
          </a:xfrm>
          <a:prstGeom prst="rect">
            <a:avLst/>
          </a:prstGeom>
        </p:spPr>
        <p:txBody>
          <a:bodyPr lIns="91431" tIns="45716" rIns="91431" bIns="45716"/>
          <a:lstStyle>
            <a:lvl1pPr marL="0" indent="0">
              <a:buNone/>
              <a:defRPr sz="3200"/>
            </a:lvl1pPr>
            <a:lvl2pPr marL="457157" indent="0">
              <a:buNone/>
              <a:defRPr sz="2800"/>
            </a:lvl2pPr>
            <a:lvl3pPr marL="914314" indent="0">
              <a:buNone/>
              <a:defRPr sz="2400"/>
            </a:lvl3pPr>
            <a:lvl4pPr marL="1371471" indent="0">
              <a:buNone/>
              <a:defRPr sz="2000"/>
            </a:lvl4pPr>
            <a:lvl5pPr marL="1828630" indent="0">
              <a:buNone/>
              <a:defRPr sz="2000"/>
            </a:lvl5pPr>
            <a:lvl6pPr marL="2285786" indent="0">
              <a:buNone/>
              <a:defRPr sz="2000"/>
            </a:lvl6pPr>
            <a:lvl7pPr marL="2742944" indent="0">
              <a:buNone/>
              <a:defRPr sz="2000"/>
            </a:lvl7pPr>
            <a:lvl8pPr marL="3200100" indent="0">
              <a:buNone/>
              <a:defRPr sz="2000"/>
            </a:lvl8pPr>
            <a:lvl9pPr marL="3657259" indent="0">
              <a:buNone/>
              <a:defRPr sz="2000"/>
            </a:lvl9pPr>
          </a:lstStyle>
          <a:p>
            <a:pPr lvl="0"/>
            <a:endParaRPr lang="zh-CN" altLang="en-US" noProof="0" smtClean="0">
              <a:sym typeface="宋体" pitchFamily="2" charset="-122"/>
            </a:endParaRPr>
          </a:p>
        </p:txBody>
      </p:sp>
      <p:sp>
        <p:nvSpPr>
          <p:cNvPr id="4" name="文本占位符 3"/>
          <p:cNvSpPr>
            <a:spLocks noGrp="1"/>
          </p:cNvSpPr>
          <p:nvPr>
            <p:ph type="body" sz="half" idx="2"/>
          </p:nvPr>
        </p:nvSpPr>
        <p:spPr>
          <a:xfrm>
            <a:off x="2390115" y="5367941"/>
            <a:ext cx="7319010" cy="805834"/>
          </a:xfrm>
          <a:prstGeom prst="rect">
            <a:avLst/>
          </a:prstGeom>
        </p:spPr>
        <p:txBody>
          <a:bodyPr lIns="91431" tIns="45716" rIns="91431" bIns="45716"/>
          <a:lstStyle>
            <a:lvl1pPr marL="0" indent="0">
              <a:buNone/>
              <a:defRPr sz="1400"/>
            </a:lvl1pPr>
            <a:lvl2pPr marL="457157" indent="0">
              <a:buNone/>
              <a:defRPr sz="1200"/>
            </a:lvl2pPr>
            <a:lvl3pPr marL="914314" indent="0">
              <a:buNone/>
              <a:defRPr sz="1000"/>
            </a:lvl3pPr>
            <a:lvl4pPr marL="1371471" indent="0">
              <a:buNone/>
              <a:defRPr sz="900"/>
            </a:lvl4pPr>
            <a:lvl5pPr marL="1828630" indent="0">
              <a:buNone/>
              <a:defRPr sz="900"/>
            </a:lvl5pPr>
            <a:lvl6pPr marL="2285786" indent="0">
              <a:buNone/>
              <a:defRPr sz="900"/>
            </a:lvl6pPr>
            <a:lvl7pPr marL="2742944" indent="0">
              <a:buNone/>
              <a:defRPr sz="900"/>
            </a:lvl7pPr>
            <a:lvl8pPr marL="3200100" indent="0">
              <a:buNone/>
              <a:defRPr sz="900"/>
            </a:lvl8pPr>
            <a:lvl9pPr marL="3657259"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r>
              <a:rPr lang="zh-CN" altLang="en-US" smtClean="0"/>
              <a:t>2013年10月21日</a:t>
            </a:r>
            <a:endParaRPr lang="en-US" altLang="zh-CN" sz="1800">
              <a:solidFill>
                <a:schemeClr val="tx1"/>
              </a:solidFill>
              <a:latin typeface="+mn-lt"/>
              <a:ea typeface="+mn-e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a:t>PAGE </a:t>
            </a:r>
            <a:fld id="{0D3C5510-98ED-4AD8-B170-936CE409597F}" type="slidenum">
              <a:rPr lang="zh-CN" altLang="en-US"/>
              <a:pPr>
                <a:defRPr/>
              </a:pPr>
              <a:t>‹#›</a:t>
            </a:fld>
            <a:endParaRPr lang="en-US" altLang="zh-CN" sz="1800">
              <a:solidFill>
                <a:schemeClr val="tx1"/>
              </a:solidFill>
              <a:latin typeface="+mn-lt"/>
              <a:ea typeface="+mn-ea"/>
            </a:endParaRPr>
          </a:p>
        </p:txBody>
      </p:sp>
    </p:spTree>
    <p:extLst>
      <p:ext uri="{BB962C8B-B14F-4D97-AF65-F5344CB8AC3E}">
        <p14:creationId xmlns:p14="http://schemas.microsoft.com/office/powerpoint/2010/main" val="93768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2.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image" Target="../media/image1.jpeg"/><Relationship Id="rId5" Type="http://schemas.openxmlformats.org/officeDocument/2006/relationships/slideLayout" Target="../slideLayouts/slideLayout38.xml"/><Relationship Id="rId10" Type="http://schemas.openxmlformats.org/officeDocument/2006/relationships/theme" Target="../theme/theme4.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image" Target="../media/image2.png"/><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image" Target="../media/image1.jpeg"/><Relationship Id="rId5" Type="http://schemas.openxmlformats.org/officeDocument/2006/relationships/slideLayout" Target="../slideLayouts/slideLayout47.xml"/><Relationship Id="rId10" Type="http://schemas.openxmlformats.org/officeDocument/2006/relationships/theme" Target="../theme/theme5.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dt" sz="half" idx="2"/>
          </p:nvPr>
        </p:nvSpPr>
        <p:spPr bwMode="auto">
          <a:xfrm>
            <a:off x="2064191" y="6279502"/>
            <a:ext cx="2847552" cy="27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590" tIns="50795" rIns="101590" bIns="50795" numCol="1" anchor="t" anchorCtr="0" compatLnSpc="1">
            <a:prstTxWarp prst="textNoShape">
              <a:avLst/>
            </a:prstTxWarp>
            <a:spAutoFit/>
          </a:bodyPr>
          <a:lstStyle>
            <a:lvl1pPr>
              <a:buFont typeface="Arial" pitchFamily="34" charset="0"/>
              <a:buNone/>
              <a:defRPr sz="1100">
                <a:solidFill>
                  <a:srgbClr val="606060"/>
                </a:solidFill>
                <a:latin typeface="方正中等线简体" pitchFamily="1" charset="-122"/>
                <a:ea typeface="方正中等线简体" pitchFamily="1" charset="-122"/>
                <a:sym typeface="方正中等线简体" pitchFamily="1" charset="-122"/>
              </a:defRPr>
            </a:lvl1pPr>
          </a:lstStyle>
          <a:p>
            <a:pPr>
              <a:defRPr/>
            </a:pPr>
            <a:r>
              <a:rPr lang="zh-CN" altLang="en-US" smtClean="0"/>
              <a:t>2013年10月21日</a:t>
            </a:r>
            <a:endParaRPr lang="en-US" altLang="zh-CN" sz="1800">
              <a:solidFill>
                <a:schemeClr val="tx1"/>
              </a:solidFill>
              <a:latin typeface="+mn-lt"/>
              <a:ea typeface="+mn-ea"/>
            </a:endParaRPr>
          </a:p>
        </p:txBody>
      </p:sp>
      <p:sp>
        <p:nvSpPr>
          <p:cNvPr id="1027" name="Rectangle 5"/>
          <p:cNvSpPr>
            <a:spLocks noGrp="1" noChangeArrowheads="1"/>
          </p:cNvSpPr>
          <p:nvPr>
            <p:ph type="ftr" sz="quarter" idx="3"/>
          </p:nvPr>
        </p:nvSpPr>
        <p:spPr bwMode="auto">
          <a:xfrm>
            <a:off x="651849" y="6279502"/>
            <a:ext cx="1534324" cy="27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590" tIns="50795" rIns="101590" bIns="50795" numCol="1" anchor="t" anchorCtr="0" compatLnSpc="1">
            <a:prstTxWarp prst="textNoShape">
              <a:avLst/>
            </a:prstTxWarp>
            <a:spAutoFit/>
          </a:bodyPr>
          <a:lstStyle>
            <a:lvl1pPr>
              <a:buFont typeface="Arial" pitchFamily="34" charset="0"/>
              <a:buNone/>
              <a:defRPr sz="1100">
                <a:solidFill>
                  <a:srgbClr val="606060"/>
                </a:solidFill>
                <a:latin typeface="方正中等线简体" pitchFamily="1" charset="-122"/>
                <a:ea typeface="方正中等线简体" pitchFamily="1" charset="-122"/>
                <a:sym typeface="方正中等线简体" pitchFamily="1" charset="-122"/>
              </a:defRPr>
            </a:lvl1pPr>
          </a:lstStyle>
          <a:p>
            <a:pPr>
              <a:defRPr/>
            </a:pPr>
            <a:r>
              <a:rPr lang="zh-CN" altLang="en-US" dirty="0"/>
              <a:t>PAGE </a:t>
            </a:r>
            <a:fld id="{B5C49FAB-0841-4BED-9842-927D28A1E18D}" type="slidenum">
              <a:rPr lang="zh-CN" altLang="en-US"/>
              <a:pPr>
                <a:defRPr/>
              </a:pPr>
              <a:t>‹#›</a:t>
            </a:fld>
            <a:endParaRPr lang="en-US" altLang="zh-CN" sz="1800" dirty="0">
              <a:solidFill>
                <a:schemeClr val="tx1"/>
              </a:solidFill>
              <a:latin typeface="+mn-lt"/>
              <a:ea typeface="+mn-ea"/>
            </a:endParaRPr>
          </a:p>
        </p:txBody>
      </p:sp>
      <p:pic>
        <p:nvPicPr>
          <p:cNvPr id="1028" name="图片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223218" y="5793716"/>
            <a:ext cx="1708362"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58" r:id="rId1"/>
    <p:sldLayoutId id="2147484259" r:id="rId2"/>
    <p:sldLayoutId id="2147484260" r:id="rId3"/>
    <p:sldLayoutId id="2147484261" r:id="rId4"/>
    <p:sldLayoutId id="2147484262" r:id="rId5"/>
    <p:sldLayoutId id="2147484263" r:id="rId6"/>
    <p:sldLayoutId id="2147484264" r:id="rId7"/>
    <p:sldLayoutId id="2147484265" r:id="rId8"/>
    <p:sldLayoutId id="2147484266" r:id="rId9"/>
    <p:sldLayoutId id="2147484267" r:id="rId10"/>
    <p:sldLayoutId id="2147484268" r:id="rId11"/>
  </p:sldLayoutIdLst>
  <p:timing>
    <p:tnLst>
      <p:par>
        <p:cTn id="1" dur="indefinite" restart="never" nodeType="tmRoot"/>
      </p:par>
    </p:tnLst>
  </p:timing>
  <p:txStyles>
    <p:titleStyle>
      <a:lvl1pPr algn="ctr" rtl="0" eaLnBrk="0" fontAlgn="base" hangingPunct="0">
        <a:spcBef>
          <a:spcPct val="0"/>
        </a:spcBef>
        <a:spcAft>
          <a:spcPct val="0"/>
        </a:spcAft>
        <a:defRPr sz="4900">
          <a:solidFill>
            <a:schemeClr val="tx2"/>
          </a:solidFill>
          <a:latin typeface="+mj-lt"/>
          <a:ea typeface="+mj-ea"/>
          <a:cs typeface="+mj-cs"/>
          <a:sym typeface="宋体" pitchFamily="2" charset="-122"/>
        </a:defRPr>
      </a:lvl1pPr>
      <a:lvl2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2pPr>
      <a:lvl3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3pPr>
      <a:lvl4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4pPr>
      <a:lvl5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5pPr>
      <a:lvl6pPr marL="457157"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6pPr>
      <a:lvl7pPr marL="914314"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7pPr>
      <a:lvl8pPr marL="1371471"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8pPr>
      <a:lvl9pPr marL="1828630"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9pPr>
    </p:titleStyle>
    <p:bodyStyle>
      <a:lvl1pPr marL="377825" indent="-377825" algn="l" defTabSz="0" rtl="0" eaLnBrk="0" fontAlgn="base" hangingPunct="0">
        <a:spcBef>
          <a:spcPct val="20000"/>
        </a:spcBef>
        <a:spcAft>
          <a:spcPct val="0"/>
        </a:spcAft>
        <a:buChar char="•"/>
        <a:defRPr sz="3400">
          <a:solidFill>
            <a:schemeClr val="tx1"/>
          </a:solidFill>
          <a:latin typeface="+mn-lt"/>
          <a:ea typeface="+mn-ea"/>
          <a:cs typeface="+mn-cs"/>
          <a:sym typeface="宋体" pitchFamily="2" charset="-122"/>
        </a:defRPr>
      </a:lvl1pPr>
      <a:lvl2pPr marL="822325" indent="-314325" algn="l" defTabSz="0" rtl="0" eaLnBrk="0" fontAlgn="base" hangingPunct="0">
        <a:spcBef>
          <a:spcPct val="20000"/>
        </a:spcBef>
        <a:spcAft>
          <a:spcPct val="0"/>
        </a:spcAft>
        <a:buChar char="–"/>
        <a:defRPr sz="3100">
          <a:solidFill>
            <a:schemeClr val="tx1"/>
          </a:solidFill>
          <a:latin typeface="+mn-lt"/>
          <a:ea typeface="+mn-ea"/>
          <a:sym typeface="宋体" pitchFamily="2" charset="-122"/>
        </a:defRPr>
      </a:lvl2pPr>
      <a:lvl3pPr marL="1266825" indent="-250825" algn="l" defTabSz="0" rtl="0" eaLnBrk="0" fontAlgn="base" hangingPunct="0">
        <a:spcBef>
          <a:spcPct val="20000"/>
        </a:spcBef>
        <a:spcAft>
          <a:spcPct val="0"/>
        </a:spcAft>
        <a:buChar char="•"/>
        <a:defRPr sz="2600">
          <a:solidFill>
            <a:schemeClr val="tx1"/>
          </a:solidFill>
          <a:latin typeface="+mn-lt"/>
          <a:ea typeface="+mn-ea"/>
          <a:sym typeface="宋体" pitchFamily="2" charset="-122"/>
        </a:defRPr>
      </a:lvl3pPr>
      <a:lvl4pPr marL="1774825" indent="-250825"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4pPr>
      <a:lvl5pPr marL="2282825" indent="-250825"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5pPr>
      <a:lvl6pPr marL="2741358"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6pPr>
      <a:lvl7pPr marL="3198516"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7pPr>
      <a:lvl8pPr marL="3655672"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8pPr>
      <a:lvl9pPr marL="4112829"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9pPr>
    </p:bodyStyle>
    <p:otherStyle>
      <a:defPPr>
        <a:defRPr lang="zh-CN"/>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1" algn="l" defTabSz="914314" rtl="0" eaLnBrk="1" latinLnBrk="0" hangingPunct="1">
        <a:defRPr sz="1800" kern="1200">
          <a:solidFill>
            <a:schemeClr val="tx1"/>
          </a:solidFill>
          <a:latin typeface="+mn-lt"/>
          <a:ea typeface="+mn-ea"/>
          <a:cs typeface="+mn-cs"/>
        </a:defRPr>
      </a:lvl4pPr>
      <a:lvl5pPr marL="1828630" algn="l" defTabSz="914314" rtl="0" eaLnBrk="1" latinLnBrk="0" hangingPunct="1">
        <a:defRPr sz="1800" kern="1200">
          <a:solidFill>
            <a:schemeClr val="tx1"/>
          </a:solidFill>
          <a:latin typeface="+mn-lt"/>
          <a:ea typeface="+mn-ea"/>
          <a:cs typeface="+mn-cs"/>
        </a:defRPr>
      </a:lvl5pPr>
      <a:lvl6pPr marL="2285786" algn="l" defTabSz="914314" rtl="0" eaLnBrk="1" latinLnBrk="0" hangingPunct="1">
        <a:defRPr sz="1800" kern="1200">
          <a:solidFill>
            <a:schemeClr val="tx1"/>
          </a:solidFill>
          <a:latin typeface="+mn-lt"/>
          <a:ea typeface="+mn-ea"/>
          <a:cs typeface="+mn-cs"/>
        </a:defRPr>
      </a:lvl6pPr>
      <a:lvl7pPr marL="2742944"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9" algn="l" defTabSz="91431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3" name="图片 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223218" y="5793716"/>
            <a:ext cx="1708362"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273" r:id="rId5"/>
    <p:sldLayoutId id="2147484274" r:id="rId6"/>
    <p:sldLayoutId id="2147484275" r:id="rId7"/>
    <p:sldLayoutId id="2147484276" r:id="rId8"/>
    <p:sldLayoutId id="2147484277" r:id="rId9"/>
    <p:sldLayoutId id="2147484278" r:id="rId10"/>
    <p:sldLayoutId id="2147484279" r:id="rId11"/>
  </p:sldLayoutIdLst>
  <p:transition spd="slow"/>
  <p:timing>
    <p:tnLst>
      <p:par>
        <p:cTn id="1" dur="indefinite" restart="never" nodeType="tmRoot"/>
      </p:par>
    </p:tnLst>
  </p:timing>
  <p:txStyles>
    <p:titleStyle>
      <a:lvl1pPr algn="ctr" rtl="0" eaLnBrk="0" fontAlgn="base" hangingPunct="0">
        <a:spcBef>
          <a:spcPct val="0"/>
        </a:spcBef>
        <a:spcAft>
          <a:spcPct val="0"/>
        </a:spcAft>
        <a:defRPr sz="4900">
          <a:solidFill>
            <a:schemeClr val="tx2"/>
          </a:solidFill>
          <a:latin typeface="+mj-lt"/>
          <a:ea typeface="+mj-ea"/>
          <a:cs typeface="+mj-cs"/>
          <a:sym typeface="宋体" pitchFamily="2" charset="-122"/>
        </a:defRPr>
      </a:lvl1pPr>
      <a:lvl2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2pPr>
      <a:lvl3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3pPr>
      <a:lvl4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4pPr>
      <a:lvl5pPr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5pPr>
      <a:lvl6pPr marL="457157"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6pPr>
      <a:lvl7pPr marL="914314"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7pPr>
      <a:lvl8pPr marL="1371471"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8pPr>
      <a:lvl9pPr marL="1828630" algn="ctr" rtl="0" eaLnBrk="0" fontAlgn="base" hangingPunct="0">
        <a:spcBef>
          <a:spcPct val="0"/>
        </a:spcBef>
        <a:spcAft>
          <a:spcPct val="0"/>
        </a:spcAft>
        <a:defRPr sz="4900">
          <a:solidFill>
            <a:schemeClr val="tx2"/>
          </a:solidFill>
          <a:latin typeface="Arial" pitchFamily="34" charset="0"/>
          <a:ea typeface="宋体" pitchFamily="2" charset="-122"/>
          <a:sym typeface="宋体" pitchFamily="2" charset="-122"/>
        </a:defRPr>
      </a:lvl9pPr>
    </p:titleStyle>
    <p:bodyStyle>
      <a:lvl1pPr marL="377825" indent="-377825" algn="l" defTabSz="0" rtl="0" eaLnBrk="0" fontAlgn="base" hangingPunct="0">
        <a:spcBef>
          <a:spcPct val="20000"/>
        </a:spcBef>
        <a:spcAft>
          <a:spcPct val="0"/>
        </a:spcAft>
        <a:buChar char="•"/>
        <a:defRPr sz="3400">
          <a:solidFill>
            <a:schemeClr val="tx1"/>
          </a:solidFill>
          <a:latin typeface="+mn-lt"/>
          <a:ea typeface="+mn-ea"/>
          <a:cs typeface="+mn-cs"/>
          <a:sym typeface="宋体" pitchFamily="2" charset="-122"/>
        </a:defRPr>
      </a:lvl1pPr>
      <a:lvl2pPr marL="822325" indent="-314325" algn="l" defTabSz="0" rtl="0" eaLnBrk="0" fontAlgn="base" hangingPunct="0">
        <a:spcBef>
          <a:spcPct val="20000"/>
        </a:spcBef>
        <a:spcAft>
          <a:spcPct val="0"/>
        </a:spcAft>
        <a:buChar char="–"/>
        <a:defRPr sz="3100">
          <a:solidFill>
            <a:schemeClr val="tx1"/>
          </a:solidFill>
          <a:latin typeface="+mn-lt"/>
          <a:ea typeface="+mn-ea"/>
          <a:sym typeface="宋体" pitchFamily="2" charset="-122"/>
        </a:defRPr>
      </a:lvl2pPr>
      <a:lvl3pPr marL="1266825" indent="-250825" algn="l" defTabSz="0" rtl="0" eaLnBrk="0" fontAlgn="base" hangingPunct="0">
        <a:spcBef>
          <a:spcPct val="20000"/>
        </a:spcBef>
        <a:spcAft>
          <a:spcPct val="0"/>
        </a:spcAft>
        <a:buChar char="•"/>
        <a:defRPr sz="2600">
          <a:solidFill>
            <a:schemeClr val="tx1"/>
          </a:solidFill>
          <a:latin typeface="+mn-lt"/>
          <a:ea typeface="+mn-ea"/>
          <a:sym typeface="宋体" pitchFamily="2" charset="-122"/>
        </a:defRPr>
      </a:lvl3pPr>
      <a:lvl4pPr marL="1774825" indent="-250825"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4pPr>
      <a:lvl5pPr marL="2282825" indent="-250825"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5pPr>
      <a:lvl6pPr marL="2741358"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6pPr>
      <a:lvl7pPr marL="3198516"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7pPr>
      <a:lvl8pPr marL="3655672"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8pPr>
      <a:lvl9pPr marL="4112829" indent="-252389" algn="l" defTabSz="0" rtl="0" eaLnBrk="0" fontAlgn="base" hangingPunct="0">
        <a:spcBef>
          <a:spcPct val="20000"/>
        </a:spcBef>
        <a:spcAft>
          <a:spcPct val="0"/>
        </a:spcAft>
        <a:buChar char="»"/>
        <a:defRPr sz="2200">
          <a:solidFill>
            <a:schemeClr val="tx1"/>
          </a:solidFill>
          <a:latin typeface="+mn-lt"/>
          <a:ea typeface="+mn-ea"/>
          <a:sym typeface="宋体" pitchFamily="2" charset="-122"/>
        </a:defRPr>
      </a:lvl9pPr>
    </p:bodyStyle>
    <p:otherStyle>
      <a:defPPr>
        <a:defRPr lang="zh-CN"/>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1" algn="l" defTabSz="914314" rtl="0" eaLnBrk="1" latinLnBrk="0" hangingPunct="1">
        <a:defRPr sz="1800" kern="1200">
          <a:solidFill>
            <a:schemeClr val="tx1"/>
          </a:solidFill>
          <a:latin typeface="+mn-lt"/>
          <a:ea typeface="+mn-ea"/>
          <a:cs typeface="+mn-cs"/>
        </a:defRPr>
      </a:lvl4pPr>
      <a:lvl5pPr marL="1828630" algn="l" defTabSz="914314" rtl="0" eaLnBrk="1" latinLnBrk="0" hangingPunct="1">
        <a:defRPr sz="1800" kern="1200">
          <a:solidFill>
            <a:schemeClr val="tx1"/>
          </a:solidFill>
          <a:latin typeface="+mn-lt"/>
          <a:ea typeface="+mn-ea"/>
          <a:cs typeface="+mn-cs"/>
        </a:defRPr>
      </a:lvl5pPr>
      <a:lvl6pPr marL="2285786" algn="l" defTabSz="914314" rtl="0" eaLnBrk="1" latinLnBrk="0" hangingPunct="1">
        <a:defRPr sz="1800" kern="1200">
          <a:solidFill>
            <a:schemeClr val="tx1"/>
          </a:solidFill>
          <a:latin typeface="+mn-lt"/>
          <a:ea typeface="+mn-ea"/>
          <a:cs typeface="+mn-cs"/>
        </a:defRPr>
      </a:lvl6pPr>
      <a:lvl7pPr marL="2742944"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9" algn="l" defTabSz="91431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Lst>
  <p:timing>
    <p:tnLst>
      <p:par>
        <p:cTn id="1" dur="indefinite" restart="never" nodeType="tmRoot"/>
      </p:par>
    </p:tnLst>
  </p:timing>
  <p:txStyles>
    <p:titleStyle>
      <a:lvl1pPr algn="ctr" rtl="0" eaLnBrk="0" fontAlgn="base" hangingPunct="0">
        <a:spcBef>
          <a:spcPct val="0"/>
        </a:spcBef>
        <a:spcAft>
          <a:spcPct val="0"/>
        </a:spcAft>
        <a:defRPr sz="4900">
          <a:solidFill>
            <a:schemeClr val="tx2"/>
          </a:solidFill>
          <a:latin typeface="+mj-lt"/>
          <a:ea typeface="+mj-ea"/>
          <a:cs typeface="+mj-cs"/>
        </a:defRPr>
      </a:lvl1pPr>
      <a:lvl2pPr algn="ctr" rtl="0" eaLnBrk="0" fontAlgn="base" hangingPunct="0">
        <a:spcBef>
          <a:spcPct val="0"/>
        </a:spcBef>
        <a:spcAft>
          <a:spcPct val="0"/>
        </a:spcAft>
        <a:defRPr sz="4900">
          <a:solidFill>
            <a:schemeClr val="tx2"/>
          </a:solidFill>
          <a:latin typeface="Arial" pitchFamily="34" charset="0"/>
          <a:ea typeface="宋体" pitchFamily="2" charset="-122"/>
        </a:defRPr>
      </a:lvl2pPr>
      <a:lvl3pPr algn="ctr" rtl="0" eaLnBrk="0" fontAlgn="base" hangingPunct="0">
        <a:spcBef>
          <a:spcPct val="0"/>
        </a:spcBef>
        <a:spcAft>
          <a:spcPct val="0"/>
        </a:spcAft>
        <a:defRPr sz="4900">
          <a:solidFill>
            <a:schemeClr val="tx2"/>
          </a:solidFill>
          <a:latin typeface="Arial" pitchFamily="34" charset="0"/>
          <a:ea typeface="宋体" pitchFamily="2" charset="-122"/>
        </a:defRPr>
      </a:lvl3pPr>
      <a:lvl4pPr algn="ctr" rtl="0" eaLnBrk="0" fontAlgn="base" hangingPunct="0">
        <a:spcBef>
          <a:spcPct val="0"/>
        </a:spcBef>
        <a:spcAft>
          <a:spcPct val="0"/>
        </a:spcAft>
        <a:defRPr sz="4900">
          <a:solidFill>
            <a:schemeClr val="tx2"/>
          </a:solidFill>
          <a:latin typeface="Arial" pitchFamily="34" charset="0"/>
          <a:ea typeface="宋体" pitchFamily="2" charset="-122"/>
        </a:defRPr>
      </a:lvl4pPr>
      <a:lvl5pPr algn="ctr" rtl="0" eaLnBrk="0" fontAlgn="base" hangingPunct="0">
        <a:spcBef>
          <a:spcPct val="0"/>
        </a:spcBef>
        <a:spcAft>
          <a:spcPct val="0"/>
        </a:spcAft>
        <a:defRPr sz="4900">
          <a:solidFill>
            <a:schemeClr val="tx2"/>
          </a:solidFill>
          <a:latin typeface="Arial" pitchFamily="34" charset="0"/>
          <a:ea typeface="宋体" pitchFamily="2" charset="-122"/>
        </a:defRPr>
      </a:lvl5pPr>
      <a:lvl6pPr marL="457157" algn="ctr" rtl="0" eaLnBrk="0" fontAlgn="base" hangingPunct="0">
        <a:spcBef>
          <a:spcPct val="0"/>
        </a:spcBef>
        <a:spcAft>
          <a:spcPct val="0"/>
        </a:spcAft>
        <a:defRPr sz="4900">
          <a:solidFill>
            <a:schemeClr val="tx2"/>
          </a:solidFill>
          <a:latin typeface="Arial" pitchFamily="34" charset="0"/>
          <a:ea typeface="宋体" pitchFamily="2" charset="-122"/>
        </a:defRPr>
      </a:lvl6pPr>
      <a:lvl7pPr marL="914314" algn="ctr" rtl="0" eaLnBrk="0" fontAlgn="base" hangingPunct="0">
        <a:spcBef>
          <a:spcPct val="0"/>
        </a:spcBef>
        <a:spcAft>
          <a:spcPct val="0"/>
        </a:spcAft>
        <a:defRPr sz="4900">
          <a:solidFill>
            <a:schemeClr val="tx2"/>
          </a:solidFill>
          <a:latin typeface="Arial" pitchFamily="34" charset="0"/>
          <a:ea typeface="宋体" pitchFamily="2" charset="-122"/>
        </a:defRPr>
      </a:lvl7pPr>
      <a:lvl8pPr marL="1371471" algn="ctr" rtl="0" eaLnBrk="0" fontAlgn="base" hangingPunct="0">
        <a:spcBef>
          <a:spcPct val="0"/>
        </a:spcBef>
        <a:spcAft>
          <a:spcPct val="0"/>
        </a:spcAft>
        <a:defRPr sz="4900">
          <a:solidFill>
            <a:schemeClr val="tx2"/>
          </a:solidFill>
          <a:latin typeface="Arial" pitchFamily="34" charset="0"/>
          <a:ea typeface="宋体" pitchFamily="2" charset="-122"/>
        </a:defRPr>
      </a:lvl8pPr>
      <a:lvl9pPr marL="1828630" algn="ctr" rtl="0" eaLnBrk="0" fontAlgn="base" hangingPunct="0">
        <a:spcBef>
          <a:spcPct val="0"/>
        </a:spcBef>
        <a:spcAft>
          <a:spcPct val="0"/>
        </a:spcAft>
        <a:defRPr sz="4900">
          <a:solidFill>
            <a:schemeClr val="tx2"/>
          </a:solidFill>
          <a:latin typeface="Arial" pitchFamily="34" charset="0"/>
          <a:ea typeface="宋体" pitchFamily="2" charset="-122"/>
        </a:defRPr>
      </a:lvl9pPr>
    </p:titleStyle>
    <p:bodyStyle>
      <a:lvl1pPr marL="377825" indent="-377825" algn="l" rtl="0" eaLnBrk="0" fontAlgn="base" hangingPunct="0">
        <a:spcBef>
          <a:spcPct val="20000"/>
        </a:spcBef>
        <a:spcAft>
          <a:spcPct val="0"/>
        </a:spcAft>
        <a:buChar char="•"/>
        <a:defRPr sz="3400">
          <a:solidFill>
            <a:schemeClr val="tx1"/>
          </a:solidFill>
          <a:latin typeface="+mn-lt"/>
          <a:ea typeface="+mn-ea"/>
          <a:cs typeface="+mn-cs"/>
        </a:defRPr>
      </a:lvl1pPr>
      <a:lvl2pPr marL="822325" indent="-315913" algn="l" rtl="0" eaLnBrk="0" fontAlgn="base" hangingPunct="0">
        <a:spcBef>
          <a:spcPct val="20000"/>
        </a:spcBef>
        <a:spcAft>
          <a:spcPct val="0"/>
        </a:spcAft>
        <a:buChar char="–"/>
        <a:defRPr sz="3100">
          <a:solidFill>
            <a:schemeClr val="tx1"/>
          </a:solidFill>
          <a:latin typeface="+mn-lt"/>
          <a:ea typeface="+mn-ea"/>
        </a:defRPr>
      </a:lvl2pPr>
      <a:lvl3pPr marL="1266825" indent="-252413" algn="l" rtl="0" eaLnBrk="0" fontAlgn="base" hangingPunct="0">
        <a:spcBef>
          <a:spcPct val="20000"/>
        </a:spcBef>
        <a:spcAft>
          <a:spcPct val="0"/>
        </a:spcAft>
        <a:buChar char="•"/>
        <a:defRPr sz="2600">
          <a:solidFill>
            <a:schemeClr val="tx1"/>
          </a:solidFill>
          <a:latin typeface="+mn-lt"/>
          <a:ea typeface="+mn-ea"/>
        </a:defRPr>
      </a:lvl3pPr>
      <a:lvl4pPr marL="1774825" indent="-252413" algn="l" rtl="0" eaLnBrk="0" fontAlgn="base" hangingPunct="0">
        <a:spcBef>
          <a:spcPct val="20000"/>
        </a:spcBef>
        <a:spcAft>
          <a:spcPct val="0"/>
        </a:spcAft>
        <a:buChar char="–"/>
        <a:defRPr sz="2200">
          <a:solidFill>
            <a:schemeClr val="tx1"/>
          </a:solidFill>
          <a:latin typeface="+mn-lt"/>
          <a:ea typeface="+mn-ea"/>
        </a:defRPr>
      </a:lvl4pPr>
      <a:lvl5pPr marL="2282825" indent="-252413" algn="l" rtl="0" eaLnBrk="0" fontAlgn="base" hangingPunct="0">
        <a:spcBef>
          <a:spcPct val="20000"/>
        </a:spcBef>
        <a:spcAft>
          <a:spcPct val="0"/>
        </a:spcAft>
        <a:buChar char="»"/>
        <a:defRPr sz="2200">
          <a:solidFill>
            <a:schemeClr val="tx1"/>
          </a:solidFill>
          <a:latin typeface="+mn-lt"/>
          <a:ea typeface="+mn-ea"/>
        </a:defRPr>
      </a:lvl5pPr>
      <a:lvl6pPr marL="2741358" indent="-253977" algn="l" rtl="0" eaLnBrk="0" fontAlgn="base" hangingPunct="0">
        <a:spcBef>
          <a:spcPct val="20000"/>
        </a:spcBef>
        <a:spcAft>
          <a:spcPct val="0"/>
        </a:spcAft>
        <a:buChar char="»"/>
        <a:defRPr sz="2200">
          <a:solidFill>
            <a:schemeClr val="tx1"/>
          </a:solidFill>
          <a:latin typeface="+mn-lt"/>
          <a:ea typeface="+mn-ea"/>
        </a:defRPr>
      </a:lvl6pPr>
      <a:lvl7pPr marL="3198516" indent="-253977" algn="l" rtl="0" eaLnBrk="0" fontAlgn="base" hangingPunct="0">
        <a:spcBef>
          <a:spcPct val="20000"/>
        </a:spcBef>
        <a:spcAft>
          <a:spcPct val="0"/>
        </a:spcAft>
        <a:buChar char="»"/>
        <a:defRPr sz="2200">
          <a:solidFill>
            <a:schemeClr val="tx1"/>
          </a:solidFill>
          <a:latin typeface="+mn-lt"/>
          <a:ea typeface="+mn-ea"/>
        </a:defRPr>
      </a:lvl7pPr>
      <a:lvl8pPr marL="3655672" indent="-253977" algn="l" rtl="0" eaLnBrk="0" fontAlgn="base" hangingPunct="0">
        <a:spcBef>
          <a:spcPct val="20000"/>
        </a:spcBef>
        <a:spcAft>
          <a:spcPct val="0"/>
        </a:spcAft>
        <a:buChar char="»"/>
        <a:defRPr sz="2200">
          <a:solidFill>
            <a:schemeClr val="tx1"/>
          </a:solidFill>
          <a:latin typeface="+mn-lt"/>
          <a:ea typeface="+mn-ea"/>
        </a:defRPr>
      </a:lvl8pPr>
      <a:lvl9pPr marL="4112829" indent="-253977" algn="l" rtl="0" eaLnBrk="0" fontAlgn="base" hangingPunct="0">
        <a:spcBef>
          <a:spcPct val="20000"/>
        </a:spcBef>
        <a:spcAft>
          <a:spcPct val="0"/>
        </a:spcAft>
        <a:buChar char="»"/>
        <a:defRPr sz="2200">
          <a:solidFill>
            <a:schemeClr val="tx1"/>
          </a:solidFill>
          <a:latin typeface="+mn-lt"/>
          <a:ea typeface="+mn-ea"/>
        </a:defRPr>
      </a:lvl9pPr>
    </p:bodyStyle>
    <p:otherStyle>
      <a:defPPr>
        <a:defRPr lang="zh-CN"/>
      </a:defPPr>
      <a:lvl1pPr marL="0" algn="l" defTabSz="914314" rtl="0" eaLnBrk="1" latinLnBrk="0" hangingPunct="1">
        <a:defRPr sz="1800" kern="1200">
          <a:solidFill>
            <a:schemeClr val="tx1"/>
          </a:solidFill>
          <a:latin typeface="+mn-lt"/>
          <a:ea typeface="+mn-ea"/>
          <a:cs typeface="+mn-cs"/>
        </a:defRPr>
      </a:lvl1pPr>
      <a:lvl2pPr marL="457157" algn="l" defTabSz="914314" rtl="0" eaLnBrk="1" latinLnBrk="0" hangingPunct="1">
        <a:defRPr sz="1800" kern="1200">
          <a:solidFill>
            <a:schemeClr val="tx1"/>
          </a:solidFill>
          <a:latin typeface="+mn-lt"/>
          <a:ea typeface="+mn-ea"/>
          <a:cs typeface="+mn-cs"/>
        </a:defRPr>
      </a:lvl2pPr>
      <a:lvl3pPr marL="914314" algn="l" defTabSz="914314" rtl="0" eaLnBrk="1" latinLnBrk="0" hangingPunct="1">
        <a:defRPr sz="1800" kern="1200">
          <a:solidFill>
            <a:schemeClr val="tx1"/>
          </a:solidFill>
          <a:latin typeface="+mn-lt"/>
          <a:ea typeface="+mn-ea"/>
          <a:cs typeface="+mn-cs"/>
        </a:defRPr>
      </a:lvl3pPr>
      <a:lvl4pPr marL="1371471" algn="l" defTabSz="914314" rtl="0" eaLnBrk="1" latinLnBrk="0" hangingPunct="1">
        <a:defRPr sz="1800" kern="1200">
          <a:solidFill>
            <a:schemeClr val="tx1"/>
          </a:solidFill>
          <a:latin typeface="+mn-lt"/>
          <a:ea typeface="+mn-ea"/>
          <a:cs typeface="+mn-cs"/>
        </a:defRPr>
      </a:lvl4pPr>
      <a:lvl5pPr marL="1828630" algn="l" defTabSz="914314" rtl="0" eaLnBrk="1" latinLnBrk="0" hangingPunct="1">
        <a:defRPr sz="1800" kern="1200">
          <a:solidFill>
            <a:schemeClr val="tx1"/>
          </a:solidFill>
          <a:latin typeface="+mn-lt"/>
          <a:ea typeface="+mn-ea"/>
          <a:cs typeface="+mn-cs"/>
        </a:defRPr>
      </a:lvl5pPr>
      <a:lvl6pPr marL="2285786" algn="l" defTabSz="914314" rtl="0" eaLnBrk="1" latinLnBrk="0" hangingPunct="1">
        <a:defRPr sz="1800" kern="1200">
          <a:solidFill>
            <a:schemeClr val="tx1"/>
          </a:solidFill>
          <a:latin typeface="+mn-lt"/>
          <a:ea typeface="+mn-ea"/>
          <a:cs typeface="+mn-cs"/>
        </a:defRPr>
      </a:lvl6pPr>
      <a:lvl7pPr marL="2742944" algn="l" defTabSz="914314" rtl="0" eaLnBrk="1" latinLnBrk="0" hangingPunct="1">
        <a:defRPr sz="1800" kern="1200">
          <a:solidFill>
            <a:schemeClr val="tx1"/>
          </a:solidFill>
          <a:latin typeface="+mn-lt"/>
          <a:ea typeface="+mn-ea"/>
          <a:cs typeface="+mn-cs"/>
        </a:defRPr>
      </a:lvl7pPr>
      <a:lvl8pPr marL="3200100" algn="l" defTabSz="914314" rtl="0" eaLnBrk="1" latinLnBrk="0" hangingPunct="1">
        <a:defRPr sz="1800" kern="1200">
          <a:solidFill>
            <a:schemeClr val="tx1"/>
          </a:solidFill>
          <a:latin typeface="+mn-lt"/>
          <a:ea typeface="+mn-ea"/>
          <a:cs typeface="+mn-cs"/>
        </a:defRPr>
      </a:lvl8pPr>
      <a:lvl9pPr marL="3657259" algn="l" defTabSz="91431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a:xfrm>
            <a:off x="2064191" y="6279503"/>
            <a:ext cx="2847552" cy="271867"/>
          </a:xfrm>
          <a:prstGeom prst="rect">
            <a:avLst/>
          </a:prstGeom>
          <a:ln/>
        </p:spPr>
        <p:txBody>
          <a:bodyPr lIns="101596" tIns="50799" rIns="101596" bIns="50799">
            <a:spAutoFit/>
          </a:bodyPr>
          <a:lstStyle>
            <a:lvl1pPr defTabSz="1016081" eaLnBrk="1" hangingPunct="1">
              <a:buFontTx/>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smtClean="0"/>
              <a:t>2013</a:t>
            </a:r>
            <a:r>
              <a:rPr lang="zh-CN" altLang="en-US" smtClean="0"/>
              <a:t>年</a:t>
            </a:r>
            <a:r>
              <a:rPr lang="en-US" altLang="zh-CN" smtClean="0"/>
              <a:t>10</a:t>
            </a:r>
            <a:r>
              <a:rPr lang="zh-CN" altLang="en-US" smtClean="0"/>
              <a:t>月</a:t>
            </a:r>
            <a:r>
              <a:rPr lang="en-US" altLang="zh-CN" smtClean="0"/>
              <a:t>21</a:t>
            </a:r>
            <a:r>
              <a:rPr lang="zh-CN" altLang="en-US" smtClean="0"/>
              <a:t>日</a:t>
            </a:r>
            <a:endParaRPr lang="en-US" altLang="zh-CN"/>
          </a:p>
        </p:txBody>
      </p:sp>
      <p:sp>
        <p:nvSpPr>
          <p:cNvPr id="12" name="Rectangle 5"/>
          <p:cNvSpPr>
            <a:spLocks noGrp="1" noChangeArrowheads="1"/>
          </p:cNvSpPr>
          <p:nvPr>
            <p:ph type="ftr" sz="quarter" idx="3"/>
          </p:nvPr>
        </p:nvSpPr>
        <p:spPr>
          <a:xfrm>
            <a:off x="756680" y="6279502"/>
            <a:ext cx="1534323" cy="271867"/>
          </a:xfrm>
          <a:prstGeom prst="rect">
            <a:avLst/>
          </a:prstGeom>
          <a:ln/>
        </p:spPr>
        <p:txBody>
          <a:bodyPr wrap="square" lIns="101596" tIns="50799" rIns="101596" bIns="50799">
            <a:spAutoFit/>
          </a:bodyPr>
          <a:lstStyle>
            <a:lvl1pPr algn="l" defTabSz="1016081" eaLnBrk="1" hangingPunct="1">
              <a:buFontTx/>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a:t>PAGE </a:t>
            </a:r>
            <a:fld id="{0DEACDC0-E9F1-4294-9C03-02C5BC0B1D6F}" type="slidenum">
              <a:rPr lang="en-US" altLang="zh-CN"/>
              <a:pPr>
                <a:defRPr/>
              </a:pPr>
              <a:t>‹#›</a:t>
            </a:fld>
            <a:endParaRPr lang="en-US" altLang="zh-CN"/>
          </a:p>
        </p:txBody>
      </p:sp>
      <p:sp>
        <p:nvSpPr>
          <p:cNvPr id="1029" name="TextBox 13"/>
          <p:cNvSpPr txBox="1">
            <a:spLocks noChangeArrowheads="1"/>
          </p:cNvSpPr>
          <p:nvPr userDrawn="1"/>
        </p:nvSpPr>
        <p:spPr bwMode="auto">
          <a:xfrm>
            <a:off x="3985430" y="6270929"/>
            <a:ext cx="2881860" cy="27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6" tIns="50799" rIns="101596" bIns="50799">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defTabSz="1016081" eaLnBrk="1" hangingPunct="1">
              <a:buFontTx/>
              <a:buNone/>
              <a:defRPr/>
            </a:pPr>
            <a:r>
              <a:rPr lang="zh-CN" altLang="en-US" sz="1100" dirty="0" smtClean="0">
                <a:solidFill>
                  <a:srgbClr val="606060"/>
                </a:solidFill>
                <a:latin typeface="方正中等线简体" pitchFamily="65" charset="-122"/>
                <a:ea typeface="方正中等线简体" pitchFamily="65" charset="-122"/>
              </a:rPr>
              <a:t>深圳证券交易所 </a:t>
            </a:r>
            <a:r>
              <a:rPr lang="en-US" altLang="zh-CN" sz="1100" dirty="0" smtClean="0">
                <a:solidFill>
                  <a:srgbClr val="606060"/>
                </a:solidFill>
                <a:latin typeface="方正中等线简体" pitchFamily="65" charset="-122"/>
                <a:ea typeface="方正中等线简体" pitchFamily="65" charset="-122"/>
              </a:rPr>
              <a:t>PPT</a:t>
            </a:r>
            <a:endParaRPr lang="zh-CN" altLang="en-US" sz="1100" dirty="0" smtClean="0">
              <a:solidFill>
                <a:srgbClr val="606060"/>
              </a:solidFill>
              <a:latin typeface="方正中等线简体" pitchFamily="65" charset="-122"/>
              <a:ea typeface="方正中等线简体" pitchFamily="65" charset="-122"/>
            </a:endParaRPr>
          </a:p>
        </p:txBody>
      </p:sp>
      <p:pic>
        <p:nvPicPr>
          <p:cNvPr id="6" name="图片 1"/>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223218" y="5793716"/>
            <a:ext cx="1708362"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7" r:id="rId5"/>
    <p:sldLayoutId id="2147484298" r:id="rId6"/>
    <p:sldLayoutId id="2147484299" r:id="rId7"/>
    <p:sldLayoutId id="2147484300" r:id="rId8"/>
    <p:sldLayoutId id="2147484301" r:id="rId9"/>
  </p:sldLayoutIdLst>
  <p:timing>
    <p:tnLst>
      <p:par>
        <p:cTn id="1" dur="indefinite" restart="never" nodeType="tmRoot"/>
      </p:par>
    </p:tnLst>
  </p:timing>
  <p:hf sldNum="0" hdr="0"/>
  <p:txStyles>
    <p:titleStyle>
      <a:lvl1pPr algn="ctr" rtl="0" eaLnBrk="0" fontAlgn="base" hangingPunct="0">
        <a:spcBef>
          <a:spcPct val="0"/>
        </a:spcBef>
        <a:spcAft>
          <a:spcPct val="0"/>
        </a:spcAft>
        <a:defRPr sz="4900">
          <a:solidFill>
            <a:schemeClr val="tx2"/>
          </a:solidFill>
          <a:latin typeface="+mj-lt"/>
          <a:ea typeface="+mj-ea"/>
          <a:cs typeface="宋体" charset="0"/>
        </a:defRPr>
      </a:lvl1pPr>
      <a:lvl2pPr algn="ctr" rtl="0" eaLnBrk="0" fontAlgn="base" hangingPunct="0">
        <a:spcBef>
          <a:spcPct val="0"/>
        </a:spcBef>
        <a:spcAft>
          <a:spcPct val="0"/>
        </a:spcAft>
        <a:defRPr sz="4900">
          <a:solidFill>
            <a:schemeClr val="tx2"/>
          </a:solidFill>
          <a:latin typeface="Arial" charset="0"/>
          <a:ea typeface="宋体" charset="-122"/>
          <a:cs typeface="宋体" charset="0"/>
        </a:defRPr>
      </a:lvl2pPr>
      <a:lvl3pPr algn="ctr" rtl="0" eaLnBrk="0" fontAlgn="base" hangingPunct="0">
        <a:spcBef>
          <a:spcPct val="0"/>
        </a:spcBef>
        <a:spcAft>
          <a:spcPct val="0"/>
        </a:spcAft>
        <a:defRPr sz="4900">
          <a:solidFill>
            <a:schemeClr val="tx2"/>
          </a:solidFill>
          <a:latin typeface="Arial" charset="0"/>
          <a:ea typeface="宋体" charset="-122"/>
          <a:cs typeface="宋体" charset="0"/>
        </a:defRPr>
      </a:lvl3pPr>
      <a:lvl4pPr algn="ctr" rtl="0" eaLnBrk="0" fontAlgn="base" hangingPunct="0">
        <a:spcBef>
          <a:spcPct val="0"/>
        </a:spcBef>
        <a:spcAft>
          <a:spcPct val="0"/>
        </a:spcAft>
        <a:defRPr sz="4900">
          <a:solidFill>
            <a:schemeClr val="tx2"/>
          </a:solidFill>
          <a:latin typeface="Arial" charset="0"/>
          <a:ea typeface="宋体" charset="-122"/>
          <a:cs typeface="宋体" charset="0"/>
        </a:defRPr>
      </a:lvl4pPr>
      <a:lvl5pPr algn="ctr" rtl="0" eaLnBrk="0" fontAlgn="base" hangingPunct="0">
        <a:spcBef>
          <a:spcPct val="0"/>
        </a:spcBef>
        <a:spcAft>
          <a:spcPct val="0"/>
        </a:spcAft>
        <a:defRPr sz="4900">
          <a:solidFill>
            <a:schemeClr val="tx2"/>
          </a:solidFill>
          <a:latin typeface="Arial" charset="0"/>
          <a:ea typeface="宋体" charset="-122"/>
          <a:cs typeface="宋体" charset="0"/>
        </a:defRPr>
      </a:lvl5pPr>
      <a:lvl6pPr marL="507983" algn="ctr" rtl="0" fontAlgn="base">
        <a:spcBef>
          <a:spcPct val="0"/>
        </a:spcBef>
        <a:spcAft>
          <a:spcPct val="0"/>
        </a:spcAft>
        <a:defRPr sz="4900">
          <a:solidFill>
            <a:schemeClr val="tx2"/>
          </a:solidFill>
          <a:latin typeface="Arial" charset="0"/>
          <a:ea typeface="宋体" charset="-122"/>
        </a:defRPr>
      </a:lvl6pPr>
      <a:lvl7pPr marL="1015967" algn="ctr" rtl="0" fontAlgn="base">
        <a:spcBef>
          <a:spcPct val="0"/>
        </a:spcBef>
        <a:spcAft>
          <a:spcPct val="0"/>
        </a:spcAft>
        <a:defRPr sz="4900">
          <a:solidFill>
            <a:schemeClr val="tx2"/>
          </a:solidFill>
          <a:latin typeface="Arial" charset="0"/>
          <a:ea typeface="宋体" charset="-122"/>
        </a:defRPr>
      </a:lvl7pPr>
      <a:lvl8pPr marL="1523950" algn="ctr" rtl="0" fontAlgn="base">
        <a:spcBef>
          <a:spcPct val="0"/>
        </a:spcBef>
        <a:spcAft>
          <a:spcPct val="0"/>
        </a:spcAft>
        <a:defRPr sz="4900">
          <a:solidFill>
            <a:schemeClr val="tx2"/>
          </a:solidFill>
          <a:latin typeface="Arial" charset="0"/>
          <a:ea typeface="宋体" charset="-122"/>
        </a:defRPr>
      </a:lvl8pPr>
      <a:lvl9pPr marL="2031933" algn="ctr" rtl="0" fontAlgn="base">
        <a:spcBef>
          <a:spcPct val="0"/>
        </a:spcBef>
        <a:spcAft>
          <a:spcPct val="0"/>
        </a:spcAft>
        <a:defRPr sz="4900">
          <a:solidFill>
            <a:schemeClr val="tx2"/>
          </a:solidFill>
          <a:latin typeface="Arial" charset="0"/>
          <a:ea typeface="宋体" charset="-122"/>
        </a:defRPr>
      </a:lvl9pPr>
    </p:titleStyle>
    <p:bodyStyle>
      <a:lvl1pPr marL="377825" indent="-377825" algn="l" rtl="0" eaLnBrk="0" fontAlgn="base" hangingPunct="0">
        <a:spcBef>
          <a:spcPct val="20000"/>
        </a:spcBef>
        <a:spcAft>
          <a:spcPct val="0"/>
        </a:spcAft>
        <a:buChar char="•"/>
        <a:defRPr sz="3400">
          <a:solidFill>
            <a:schemeClr val="tx1"/>
          </a:solidFill>
          <a:latin typeface="+mn-lt"/>
          <a:ea typeface="+mn-ea"/>
          <a:cs typeface="宋体" charset="0"/>
        </a:defRPr>
      </a:lvl1pPr>
      <a:lvl2pPr marL="822325" indent="-315913" algn="l" rtl="0" eaLnBrk="0" fontAlgn="base" hangingPunct="0">
        <a:spcBef>
          <a:spcPct val="20000"/>
        </a:spcBef>
        <a:spcAft>
          <a:spcPct val="0"/>
        </a:spcAft>
        <a:buChar char="–"/>
        <a:defRPr sz="3100">
          <a:solidFill>
            <a:schemeClr val="tx1"/>
          </a:solidFill>
          <a:latin typeface="+mn-lt"/>
          <a:ea typeface="+mn-ea"/>
          <a:cs typeface="宋体" charset="0"/>
        </a:defRPr>
      </a:lvl2pPr>
      <a:lvl3pPr marL="1266825" indent="-252413" algn="l" rtl="0" eaLnBrk="0" fontAlgn="base" hangingPunct="0">
        <a:spcBef>
          <a:spcPct val="20000"/>
        </a:spcBef>
        <a:spcAft>
          <a:spcPct val="0"/>
        </a:spcAft>
        <a:buChar char="•"/>
        <a:defRPr sz="2600">
          <a:solidFill>
            <a:schemeClr val="tx1"/>
          </a:solidFill>
          <a:latin typeface="+mn-lt"/>
          <a:ea typeface="+mn-ea"/>
          <a:cs typeface="宋体" charset="0"/>
        </a:defRPr>
      </a:lvl3pPr>
      <a:lvl4pPr marL="1774825" indent="-252413" algn="l" rtl="0" eaLnBrk="0" fontAlgn="base" hangingPunct="0">
        <a:spcBef>
          <a:spcPct val="20000"/>
        </a:spcBef>
        <a:spcAft>
          <a:spcPct val="0"/>
        </a:spcAft>
        <a:buChar char="–"/>
        <a:defRPr sz="2200">
          <a:solidFill>
            <a:schemeClr val="tx1"/>
          </a:solidFill>
          <a:latin typeface="+mn-lt"/>
          <a:ea typeface="+mn-ea"/>
          <a:cs typeface="宋体" charset="0"/>
        </a:defRPr>
      </a:lvl4pPr>
      <a:lvl5pPr marL="2282825" indent="-252413" algn="l" rtl="0" eaLnBrk="0" fontAlgn="base" hangingPunct="0">
        <a:spcBef>
          <a:spcPct val="20000"/>
        </a:spcBef>
        <a:spcAft>
          <a:spcPct val="0"/>
        </a:spcAft>
        <a:buChar char="»"/>
        <a:defRPr sz="2200">
          <a:solidFill>
            <a:schemeClr val="tx1"/>
          </a:solidFill>
          <a:latin typeface="+mn-lt"/>
          <a:ea typeface="+mn-ea"/>
          <a:cs typeface="宋体" charset="0"/>
        </a:defRPr>
      </a:lvl5pPr>
      <a:lvl6pPr marL="2793908" indent="-253993" algn="l" rtl="0" fontAlgn="base">
        <a:spcBef>
          <a:spcPct val="20000"/>
        </a:spcBef>
        <a:spcAft>
          <a:spcPct val="0"/>
        </a:spcAft>
        <a:buChar char="»"/>
        <a:defRPr sz="2200">
          <a:solidFill>
            <a:schemeClr val="tx1"/>
          </a:solidFill>
          <a:latin typeface="+mn-lt"/>
          <a:ea typeface="+mn-ea"/>
        </a:defRPr>
      </a:lvl6pPr>
      <a:lvl7pPr marL="3301891" indent="-253993" algn="l" rtl="0" fontAlgn="base">
        <a:spcBef>
          <a:spcPct val="20000"/>
        </a:spcBef>
        <a:spcAft>
          <a:spcPct val="0"/>
        </a:spcAft>
        <a:buChar char="»"/>
        <a:defRPr sz="2200">
          <a:solidFill>
            <a:schemeClr val="tx1"/>
          </a:solidFill>
          <a:latin typeface="+mn-lt"/>
          <a:ea typeface="+mn-ea"/>
        </a:defRPr>
      </a:lvl7pPr>
      <a:lvl8pPr marL="3809875" indent="-253993" algn="l" rtl="0" fontAlgn="base">
        <a:spcBef>
          <a:spcPct val="20000"/>
        </a:spcBef>
        <a:spcAft>
          <a:spcPct val="0"/>
        </a:spcAft>
        <a:buChar char="»"/>
        <a:defRPr sz="2200">
          <a:solidFill>
            <a:schemeClr val="tx1"/>
          </a:solidFill>
          <a:latin typeface="+mn-lt"/>
          <a:ea typeface="+mn-ea"/>
        </a:defRPr>
      </a:lvl8pPr>
      <a:lvl9pPr marL="4317858" indent="-253993" algn="l" rtl="0" fontAlgn="base">
        <a:spcBef>
          <a:spcPct val="20000"/>
        </a:spcBef>
        <a:spcAft>
          <a:spcPct val="0"/>
        </a:spcAft>
        <a:buChar char="»"/>
        <a:defRPr sz="2200">
          <a:solidFill>
            <a:schemeClr val="tx1"/>
          </a:solidFill>
          <a:latin typeface="+mn-lt"/>
          <a:ea typeface="+mn-ea"/>
        </a:defRPr>
      </a:lvl9pPr>
    </p:bodyStyle>
    <p:otherStyle>
      <a:defPPr>
        <a:defRPr lang="zh-CN"/>
      </a:defPPr>
      <a:lvl1pPr marL="0" algn="l" defTabSz="1015967" rtl="0" eaLnBrk="1" latinLnBrk="0" hangingPunct="1">
        <a:defRPr sz="2000" kern="1200">
          <a:solidFill>
            <a:schemeClr val="tx1"/>
          </a:solidFill>
          <a:latin typeface="+mn-lt"/>
          <a:ea typeface="+mn-ea"/>
          <a:cs typeface="+mn-cs"/>
        </a:defRPr>
      </a:lvl1pPr>
      <a:lvl2pPr marL="507983" algn="l" defTabSz="1015967" rtl="0" eaLnBrk="1" latinLnBrk="0" hangingPunct="1">
        <a:defRPr sz="2000" kern="1200">
          <a:solidFill>
            <a:schemeClr val="tx1"/>
          </a:solidFill>
          <a:latin typeface="+mn-lt"/>
          <a:ea typeface="+mn-ea"/>
          <a:cs typeface="+mn-cs"/>
        </a:defRPr>
      </a:lvl2pPr>
      <a:lvl3pPr marL="1015967" algn="l" defTabSz="1015967" rtl="0" eaLnBrk="1" latinLnBrk="0" hangingPunct="1">
        <a:defRPr sz="2000" kern="1200">
          <a:solidFill>
            <a:schemeClr val="tx1"/>
          </a:solidFill>
          <a:latin typeface="+mn-lt"/>
          <a:ea typeface="+mn-ea"/>
          <a:cs typeface="+mn-cs"/>
        </a:defRPr>
      </a:lvl3pPr>
      <a:lvl4pPr marL="1523950" algn="l" defTabSz="1015967" rtl="0" eaLnBrk="1" latinLnBrk="0" hangingPunct="1">
        <a:defRPr sz="2000" kern="1200">
          <a:solidFill>
            <a:schemeClr val="tx1"/>
          </a:solidFill>
          <a:latin typeface="+mn-lt"/>
          <a:ea typeface="+mn-ea"/>
          <a:cs typeface="+mn-cs"/>
        </a:defRPr>
      </a:lvl4pPr>
      <a:lvl5pPr marL="2031933" algn="l" defTabSz="1015967" rtl="0" eaLnBrk="1" latinLnBrk="0" hangingPunct="1">
        <a:defRPr sz="2000" kern="1200">
          <a:solidFill>
            <a:schemeClr val="tx1"/>
          </a:solidFill>
          <a:latin typeface="+mn-lt"/>
          <a:ea typeface="+mn-ea"/>
          <a:cs typeface="+mn-cs"/>
        </a:defRPr>
      </a:lvl5pPr>
      <a:lvl6pPr marL="2539917" algn="l" defTabSz="1015967" rtl="0" eaLnBrk="1" latinLnBrk="0" hangingPunct="1">
        <a:defRPr sz="2000" kern="1200">
          <a:solidFill>
            <a:schemeClr val="tx1"/>
          </a:solidFill>
          <a:latin typeface="+mn-lt"/>
          <a:ea typeface="+mn-ea"/>
          <a:cs typeface="+mn-cs"/>
        </a:defRPr>
      </a:lvl6pPr>
      <a:lvl7pPr marL="3047899" algn="l" defTabSz="1015967" rtl="0" eaLnBrk="1" latinLnBrk="0" hangingPunct="1">
        <a:defRPr sz="2000" kern="1200">
          <a:solidFill>
            <a:schemeClr val="tx1"/>
          </a:solidFill>
          <a:latin typeface="+mn-lt"/>
          <a:ea typeface="+mn-ea"/>
          <a:cs typeface="+mn-cs"/>
        </a:defRPr>
      </a:lvl7pPr>
      <a:lvl8pPr marL="3555882" algn="l" defTabSz="1015967" rtl="0" eaLnBrk="1" latinLnBrk="0" hangingPunct="1">
        <a:defRPr sz="2000" kern="1200">
          <a:solidFill>
            <a:schemeClr val="tx1"/>
          </a:solidFill>
          <a:latin typeface="+mn-lt"/>
          <a:ea typeface="+mn-ea"/>
          <a:cs typeface="+mn-cs"/>
        </a:defRPr>
      </a:lvl8pPr>
      <a:lvl9pPr marL="4063865" algn="l" defTabSz="1015967" rtl="0" eaLnBrk="1" latinLnBrk="0" hangingPunct="1">
        <a:defRPr sz="20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a:xfrm>
            <a:off x="2064191" y="6279503"/>
            <a:ext cx="2847552" cy="271867"/>
          </a:xfrm>
          <a:prstGeom prst="rect">
            <a:avLst/>
          </a:prstGeom>
          <a:ln/>
        </p:spPr>
        <p:txBody>
          <a:bodyPr lIns="101596" tIns="50799" rIns="101596" bIns="50799">
            <a:spAutoFit/>
          </a:bodyPr>
          <a:lstStyle>
            <a:lvl1pPr defTabSz="1016081" eaLnBrk="1" hangingPunct="1">
              <a:buFontTx/>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smtClean="0"/>
              <a:t>2013</a:t>
            </a:r>
            <a:r>
              <a:rPr lang="zh-CN" altLang="en-US" smtClean="0"/>
              <a:t>年</a:t>
            </a:r>
            <a:r>
              <a:rPr lang="en-US" altLang="zh-CN" smtClean="0"/>
              <a:t>10</a:t>
            </a:r>
            <a:r>
              <a:rPr lang="zh-CN" altLang="en-US" smtClean="0"/>
              <a:t>月</a:t>
            </a:r>
            <a:r>
              <a:rPr lang="en-US" altLang="zh-CN" smtClean="0"/>
              <a:t>21</a:t>
            </a:r>
            <a:r>
              <a:rPr lang="zh-CN" altLang="en-US" smtClean="0"/>
              <a:t>日</a:t>
            </a:r>
            <a:endParaRPr lang="en-US" altLang="zh-CN"/>
          </a:p>
        </p:txBody>
      </p:sp>
      <p:sp>
        <p:nvSpPr>
          <p:cNvPr id="12" name="Rectangle 5"/>
          <p:cNvSpPr>
            <a:spLocks noGrp="1" noChangeArrowheads="1"/>
          </p:cNvSpPr>
          <p:nvPr>
            <p:ph type="ftr" sz="quarter" idx="3"/>
          </p:nvPr>
        </p:nvSpPr>
        <p:spPr>
          <a:xfrm>
            <a:off x="756680" y="6279502"/>
            <a:ext cx="1534323" cy="271867"/>
          </a:xfrm>
          <a:prstGeom prst="rect">
            <a:avLst/>
          </a:prstGeom>
          <a:ln/>
        </p:spPr>
        <p:txBody>
          <a:bodyPr wrap="square" lIns="101596" tIns="50799" rIns="101596" bIns="50799">
            <a:spAutoFit/>
          </a:bodyPr>
          <a:lstStyle>
            <a:lvl1pPr algn="l" defTabSz="1016081" eaLnBrk="1" hangingPunct="1">
              <a:buFontTx/>
              <a:buNone/>
              <a:defRPr sz="1100">
                <a:solidFill>
                  <a:srgbClr val="808080">
                    <a:lumMod val="75000"/>
                  </a:srgbClr>
                </a:solidFill>
                <a:latin typeface="方正中等线简体" panose="03000509000000000000" pitchFamily="65" charset="-122"/>
                <a:ea typeface="方正中等线简体" panose="03000509000000000000" pitchFamily="65" charset="-122"/>
              </a:defRPr>
            </a:lvl1pPr>
          </a:lstStyle>
          <a:p>
            <a:pPr>
              <a:defRPr/>
            </a:pPr>
            <a:r>
              <a:rPr lang="en-US" altLang="zh-CN" dirty="0"/>
              <a:t>PAGE </a:t>
            </a:r>
            <a:fld id="{775E3CF2-343A-420A-9331-8FC26286A06B}" type="slidenum">
              <a:rPr lang="en-US" altLang="zh-CN"/>
              <a:pPr>
                <a:defRPr/>
              </a:pPr>
              <a:t>‹#›</a:t>
            </a:fld>
            <a:endParaRPr lang="en-US" altLang="zh-CN" dirty="0"/>
          </a:p>
        </p:txBody>
      </p:sp>
      <p:pic>
        <p:nvPicPr>
          <p:cNvPr id="5" name="图片 1"/>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223218" y="5793716"/>
            <a:ext cx="1708362" cy="80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770752"/>
      </p:ext>
    </p:extLst>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8" r:id="rId5"/>
    <p:sldLayoutId id="2147484309" r:id="rId6"/>
    <p:sldLayoutId id="2147484310" r:id="rId7"/>
    <p:sldLayoutId id="2147484311" r:id="rId8"/>
    <p:sldLayoutId id="2147484312" r:id="rId9"/>
  </p:sldLayoutIdLst>
  <p:timing>
    <p:tnLst>
      <p:par>
        <p:cTn id="1" dur="indefinite" restart="never" nodeType="tmRoot"/>
      </p:par>
    </p:tnLst>
  </p:timing>
  <p:hf sldNum="0" hdr="0"/>
  <p:txStyles>
    <p:titleStyle>
      <a:lvl1pPr algn="ctr" rtl="0" eaLnBrk="0" fontAlgn="base" hangingPunct="0">
        <a:spcBef>
          <a:spcPct val="0"/>
        </a:spcBef>
        <a:spcAft>
          <a:spcPct val="0"/>
        </a:spcAft>
        <a:defRPr sz="4900">
          <a:solidFill>
            <a:schemeClr val="tx2"/>
          </a:solidFill>
          <a:latin typeface="+mj-lt"/>
          <a:ea typeface="+mj-ea"/>
          <a:cs typeface="宋体" charset="0"/>
        </a:defRPr>
      </a:lvl1pPr>
      <a:lvl2pPr algn="ctr" rtl="0" eaLnBrk="0" fontAlgn="base" hangingPunct="0">
        <a:spcBef>
          <a:spcPct val="0"/>
        </a:spcBef>
        <a:spcAft>
          <a:spcPct val="0"/>
        </a:spcAft>
        <a:defRPr sz="4900">
          <a:solidFill>
            <a:schemeClr val="tx2"/>
          </a:solidFill>
          <a:latin typeface="Arial" charset="0"/>
          <a:ea typeface="宋体" charset="-122"/>
          <a:cs typeface="宋体" charset="0"/>
        </a:defRPr>
      </a:lvl2pPr>
      <a:lvl3pPr algn="ctr" rtl="0" eaLnBrk="0" fontAlgn="base" hangingPunct="0">
        <a:spcBef>
          <a:spcPct val="0"/>
        </a:spcBef>
        <a:spcAft>
          <a:spcPct val="0"/>
        </a:spcAft>
        <a:defRPr sz="4900">
          <a:solidFill>
            <a:schemeClr val="tx2"/>
          </a:solidFill>
          <a:latin typeface="Arial" charset="0"/>
          <a:ea typeface="宋体" charset="-122"/>
          <a:cs typeface="宋体" charset="0"/>
        </a:defRPr>
      </a:lvl3pPr>
      <a:lvl4pPr algn="ctr" rtl="0" eaLnBrk="0" fontAlgn="base" hangingPunct="0">
        <a:spcBef>
          <a:spcPct val="0"/>
        </a:spcBef>
        <a:spcAft>
          <a:spcPct val="0"/>
        </a:spcAft>
        <a:defRPr sz="4900">
          <a:solidFill>
            <a:schemeClr val="tx2"/>
          </a:solidFill>
          <a:latin typeface="Arial" charset="0"/>
          <a:ea typeface="宋体" charset="-122"/>
          <a:cs typeface="宋体" charset="0"/>
        </a:defRPr>
      </a:lvl4pPr>
      <a:lvl5pPr algn="ctr" rtl="0" eaLnBrk="0" fontAlgn="base" hangingPunct="0">
        <a:spcBef>
          <a:spcPct val="0"/>
        </a:spcBef>
        <a:spcAft>
          <a:spcPct val="0"/>
        </a:spcAft>
        <a:defRPr sz="4900">
          <a:solidFill>
            <a:schemeClr val="tx2"/>
          </a:solidFill>
          <a:latin typeface="Arial" charset="0"/>
          <a:ea typeface="宋体" charset="-122"/>
          <a:cs typeface="宋体" charset="0"/>
        </a:defRPr>
      </a:lvl5pPr>
      <a:lvl6pPr marL="507983" algn="ctr" rtl="0" fontAlgn="base">
        <a:spcBef>
          <a:spcPct val="0"/>
        </a:spcBef>
        <a:spcAft>
          <a:spcPct val="0"/>
        </a:spcAft>
        <a:defRPr sz="4900">
          <a:solidFill>
            <a:schemeClr val="tx2"/>
          </a:solidFill>
          <a:latin typeface="Arial" charset="0"/>
          <a:ea typeface="宋体" charset="-122"/>
        </a:defRPr>
      </a:lvl6pPr>
      <a:lvl7pPr marL="1015967" algn="ctr" rtl="0" fontAlgn="base">
        <a:spcBef>
          <a:spcPct val="0"/>
        </a:spcBef>
        <a:spcAft>
          <a:spcPct val="0"/>
        </a:spcAft>
        <a:defRPr sz="4900">
          <a:solidFill>
            <a:schemeClr val="tx2"/>
          </a:solidFill>
          <a:latin typeface="Arial" charset="0"/>
          <a:ea typeface="宋体" charset="-122"/>
        </a:defRPr>
      </a:lvl7pPr>
      <a:lvl8pPr marL="1523950" algn="ctr" rtl="0" fontAlgn="base">
        <a:spcBef>
          <a:spcPct val="0"/>
        </a:spcBef>
        <a:spcAft>
          <a:spcPct val="0"/>
        </a:spcAft>
        <a:defRPr sz="4900">
          <a:solidFill>
            <a:schemeClr val="tx2"/>
          </a:solidFill>
          <a:latin typeface="Arial" charset="0"/>
          <a:ea typeface="宋体" charset="-122"/>
        </a:defRPr>
      </a:lvl8pPr>
      <a:lvl9pPr marL="2031933" algn="ctr" rtl="0" fontAlgn="base">
        <a:spcBef>
          <a:spcPct val="0"/>
        </a:spcBef>
        <a:spcAft>
          <a:spcPct val="0"/>
        </a:spcAft>
        <a:defRPr sz="4900">
          <a:solidFill>
            <a:schemeClr val="tx2"/>
          </a:solidFill>
          <a:latin typeface="Arial" charset="0"/>
          <a:ea typeface="宋体" charset="-122"/>
        </a:defRPr>
      </a:lvl9pPr>
    </p:titleStyle>
    <p:bodyStyle>
      <a:lvl1pPr marL="377825" indent="-377825" algn="l" rtl="0" eaLnBrk="0" fontAlgn="base" hangingPunct="0">
        <a:spcBef>
          <a:spcPct val="20000"/>
        </a:spcBef>
        <a:spcAft>
          <a:spcPct val="0"/>
        </a:spcAft>
        <a:buChar char="•"/>
        <a:defRPr sz="3400">
          <a:solidFill>
            <a:schemeClr val="tx1"/>
          </a:solidFill>
          <a:latin typeface="+mn-lt"/>
          <a:ea typeface="+mn-ea"/>
          <a:cs typeface="宋体" charset="0"/>
        </a:defRPr>
      </a:lvl1pPr>
      <a:lvl2pPr marL="822325" indent="-315913" algn="l" rtl="0" eaLnBrk="0" fontAlgn="base" hangingPunct="0">
        <a:spcBef>
          <a:spcPct val="20000"/>
        </a:spcBef>
        <a:spcAft>
          <a:spcPct val="0"/>
        </a:spcAft>
        <a:buChar char="–"/>
        <a:defRPr sz="3100">
          <a:solidFill>
            <a:schemeClr val="tx1"/>
          </a:solidFill>
          <a:latin typeface="+mn-lt"/>
          <a:ea typeface="+mn-ea"/>
          <a:cs typeface="宋体" charset="0"/>
        </a:defRPr>
      </a:lvl2pPr>
      <a:lvl3pPr marL="1266825" indent="-252413" algn="l" rtl="0" eaLnBrk="0" fontAlgn="base" hangingPunct="0">
        <a:spcBef>
          <a:spcPct val="20000"/>
        </a:spcBef>
        <a:spcAft>
          <a:spcPct val="0"/>
        </a:spcAft>
        <a:buChar char="•"/>
        <a:defRPr sz="2600">
          <a:solidFill>
            <a:schemeClr val="tx1"/>
          </a:solidFill>
          <a:latin typeface="+mn-lt"/>
          <a:ea typeface="+mn-ea"/>
          <a:cs typeface="宋体" charset="0"/>
        </a:defRPr>
      </a:lvl3pPr>
      <a:lvl4pPr marL="1774825" indent="-252413" algn="l" rtl="0" eaLnBrk="0" fontAlgn="base" hangingPunct="0">
        <a:spcBef>
          <a:spcPct val="20000"/>
        </a:spcBef>
        <a:spcAft>
          <a:spcPct val="0"/>
        </a:spcAft>
        <a:buChar char="–"/>
        <a:defRPr sz="2200">
          <a:solidFill>
            <a:schemeClr val="tx1"/>
          </a:solidFill>
          <a:latin typeface="+mn-lt"/>
          <a:ea typeface="+mn-ea"/>
          <a:cs typeface="宋体" charset="0"/>
        </a:defRPr>
      </a:lvl4pPr>
      <a:lvl5pPr marL="2282825" indent="-252413" algn="l" rtl="0" eaLnBrk="0" fontAlgn="base" hangingPunct="0">
        <a:spcBef>
          <a:spcPct val="20000"/>
        </a:spcBef>
        <a:spcAft>
          <a:spcPct val="0"/>
        </a:spcAft>
        <a:buChar char="»"/>
        <a:defRPr sz="2200">
          <a:solidFill>
            <a:schemeClr val="tx1"/>
          </a:solidFill>
          <a:latin typeface="+mn-lt"/>
          <a:ea typeface="+mn-ea"/>
          <a:cs typeface="宋体" charset="0"/>
        </a:defRPr>
      </a:lvl5pPr>
      <a:lvl6pPr marL="2793908" indent="-253993" algn="l" rtl="0" fontAlgn="base">
        <a:spcBef>
          <a:spcPct val="20000"/>
        </a:spcBef>
        <a:spcAft>
          <a:spcPct val="0"/>
        </a:spcAft>
        <a:buChar char="»"/>
        <a:defRPr sz="2200">
          <a:solidFill>
            <a:schemeClr val="tx1"/>
          </a:solidFill>
          <a:latin typeface="+mn-lt"/>
          <a:ea typeface="+mn-ea"/>
        </a:defRPr>
      </a:lvl6pPr>
      <a:lvl7pPr marL="3301891" indent="-253993" algn="l" rtl="0" fontAlgn="base">
        <a:spcBef>
          <a:spcPct val="20000"/>
        </a:spcBef>
        <a:spcAft>
          <a:spcPct val="0"/>
        </a:spcAft>
        <a:buChar char="»"/>
        <a:defRPr sz="2200">
          <a:solidFill>
            <a:schemeClr val="tx1"/>
          </a:solidFill>
          <a:latin typeface="+mn-lt"/>
          <a:ea typeface="+mn-ea"/>
        </a:defRPr>
      </a:lvl7pPr>
      <a:lvl8pPr marL="3809875" indent="-253993" algn="l" rtl="0" fontAlgn="base">
        <a:spcBef>
          <a:spcPct val="20000"/>
        </a:spcBef>
        <a:spcAft>
          <a:spcPct val="0"/>
        </a:spcAft>
        <a:buChar char="»"/>
        <a:defRPr sz="2200">
          <a:solidFill>
            <a:schemeClr val="tx1"/>
          </a:solidFill>
          <a:latin typeface="+mn-lt"/>
          <a:ea typeface="+mn-ea"/>
        </a:defRPr>
      </a:lvl8pPr>
      <a:lvl9pPr marL="4317858" indent="-253993" algn="l" rtl="0" fontAlgn="base">
        <a:spcBef>
          <a:spcPct val="20000"/>
        </a:spcBef>
        <a:spcAft>
          <a:spcPct val="0"/>
        </a:spcAft>
        <a:buChar char="»"/>
        <a:defRPr sz="2200">
          <a:solidFill>
            <a:schemeClr val="tx1"/>
          </a:solidFill>
          <a:latin typeface="+mn-lt"/>
          <a:ea typeface="+mn-ea"/>
        </a:defRPr>
      </a:lvl9pPr>
    </p:bodyStyle>
    <p:otherStyle>
      <a:defPPr>
        <a:defRPr lang="zh-CN"/>
      </a:defPPr>
      <a:lvl1pPr marL="0" algn="l" defTabSz="1015967" rtl="0" eaLnBrk="1" latinLnBrk="0" hangingPunct="1">
        <a:defRPr sz="2000" kern="1200">
          <a:solidFill>
            <a:schemeClr val="tx1"/>
          </a:solidFill>
          <a:latin typeface="+mn-lt"/>
          <a:ea typeface="+mn-ea"/>
          <a:cs typeface="+mn-cs"/>
        </a:defRPr>
      </a:lvl1pPr>
      <a:lvl2pPr marL="507983" algn="l" defTabSz="1015967" rtl="0" eaLnBrk="1" latinLnBrk="0" hangingPunct="1">
        <a:defRPr sz="2000" kern="1200">
          <a:solidFill>
            <a:schemeClr val="tx1"/>
          </a:solidFill>
          <a:latin typeface="+mn-lt"/>
          <a:ea typeface="+mn-ea"/>
          <a:cs typeface="+mn-cs"/>
        </a:defRPr>
      </a:lvl2pPr>
      <a:lvl3pPr marL="1015967" algn="l" defTabSz="1015967" rtl="0" eaLnBrk="1" latinLnBrk="0" hangingPunct="1">
        <a:defRPr sz="2000" kern="1200">
          <a:solidFill>
            <a:schemeClr val="tx1"/>
          </a:solidFill>
          <a:latin typeface="+mn-lt"/>
          <a:ea typeface="+mn-ea"/>
          <a:cs typeface="+mn-cs"/>
        </a:defRPr>
      </a:lvl3pPr>
      <a:lvl4pPr marL="1523950" algn="l" defTabSz="1015967" rtl="0" eaLnBrk="1" latinLnBrk="0" hangingPunct="1">
        <a:defRPr sz="2000" kern="1200">
          <a:solidFill>
            <a:schemeClr val="tx1"/>
          </a:solidFill>
          <a:latin typeface="+mn-lt"/>
          <a:ea typeface="+mn-ea"/>
          <a:cs typeface="+mn-cs"/>
        </a:defRPr>
      </a:lvl4pPr>
      <a:lvl5pPr marL="2031933" algn="l" defTabSz="1015967" rtl="0" eaLnBrk="1" latinLnBrk="0" hangingPunct="1">
        <a:defRPr sz="2000" kern="1200">
          <a:solidFill>
            <a:schemeClr val="tx1"/>
          </a:solidFill>
          <a:latin typeface="+mn-lt"/>
          <a:ea typeface="+mn-ea"/>
          <a:cs typeface="+mn-cs"/>
        </a:defRPr>
      </a:lvl5pPr>
      <a:lvl6pPr marL="2539917" algn="l" defTabSz="1015967" rtl="0" eaLnBrk="1" latinLnBrk="0" hangingPunct="1">
        <a:defRPr sz="2000" kern="1200">
          <a:solidFill>
            <a:schemeClr val="tx1"/>
          </a:solidFill>
          <a:latin typeface="+mn-lt"/>
          <a:ea typeface="+mn-ea"/>
          <a:cs typeface="+mn-cs"/>
        </a:defRPr>
      </a:lvl6pPr>
      <a:lvl7pPr marL="3047899" algn="l" defTabSz="1015967" rtl="0" eaLnBrk="1" latinLnBrk="0" hangingPunct="1">
        <a:defRPr sz="2000" kern="1200">
          <a:solidFill>
            <a:schemeClr val="tx1"/>
          </a:solidFill>
          <a:latin typeface="+mn-lt"/>
          <a:ea typeface="+mn-ea"/>
          <a:cs typeface="+mn-cs"/>
        </a:defRPr>
      </a:lvl7pPr>
      <a:lvl8pPr marL="3555882" algn="l" defTabSz="1015967" rtl="0" eaLnBrk="1" latinLnBrk="0" hangingPunct="1">
        <a:defRPr sz="2000" kern="1200">
          <a:solidFill>
            <a:schemeClr val="tx1"/>
          </a:solidFill>
          <a:latin typeface="+mn-lt"/>
          <a:ea typeface="+mn-ea"/>
          <a:cs typeface="+mn-cs"/>
        </a:defRPr>
      </a:lvl8pPr>
      <a:lvl9pPr marL="4063865" algn="l" defTabSz="1015967"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mailto:sgt@szse.cn"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mailto:fengli@szse.cn"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9" name="TextBox 5"/>
          <p:cNvSpPr txBox="1">
            <a:spLocks noChangeArrowheads="1"/>
          </p:cNvSpPr>
          <p:nvPr/>
        </p:nvSpPr>
        <p:spPr bwMode="auto">
          <a:xfrm>
            <a:off x="1949528" y="1603322"/>
            <a:ext cx="8248314"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ctr">
              <a:lnSpc>
                <a:spcPct val="150000"/>
              </a:lnSpc>
            </a:pPr>
            <a:r>
              <a:rPr lang="zh-CN" altLang="en-US" sz="4800" b="1" dirty="0">
                <a:solidFill>
                  <a:schemeClr val="bg1"/>
                </a:solidFill>
                <a:latin typeface="楷体" pitchFamily="49" charset="-122"/>
                <a:ea typeface="楷体" pitchFamily="49" charset="-122"/>
                <a:cs typeface="宋体" charset="0"/>
              </a:rPr>
              <a:t>深交所</a:t>
            </a:r>
            <a:r>
              <a:rPr lang="zh-CN" altLang="en-US" sz="4800" b="1" dirty="0" smtClean="0">
                <a:solidFill>
                  <a:schemeClr val="bg1"/>
                </a:solidFill>
                <a:latin typeface="楷体" pitchFamily="49" charset="-122"/>
                <a:ea typeface="楷体" pitchFamily="49" charset="-122"/>
                <a:cs typeface="宋体" charset="0"/>
              </a:rPr>
              <a:t>港股通</a:t>
            </a:r>
            <a:r>
              <a:rPr lang="zh-CN" altLang="en-US" sz="4800" b="1" dirty="0">
                <a:solidFill>
                  <a:schemeClr val="bg1"/>
                </a:solidFill>
                <a:latin typeface="楷体" pitchFamily="49" charset="-122"/>
                <a:ea typeface="楷体" pitchFamily="49" charset="-122"/>
                <a:cs typeface="宋体" charset="0"/>
              </a:rPr>
              <a:t>业务介绍</a:t>
            </a:r>
            <a:endParaRPr lang="en-US" altLang="zh-CN" sz="4800" b="1" dirty="0">
              <a:solidFill>
                <a:schemeClr val="bg1"/>
              </a:solidFill>
              <a:latin typeface="楷体" pitchFamily="49" charset="-122"/>
              <a:ea typeface="楷体" pitchFamily="49" charset="-122"/>
              <a:cs typeface="宋体" charset="0"/>
            </a:endParaRPr>
          </a:p>
        </p:txBody>
      </p:sp>
      <p:sp>
        <p:nvSpPr>
          <p:cNvPr id="3" name="TextBox 2"/>
          <p:cNvSpPr txBox="1"/>
          <p:nvPr/>
        </p:nvSpPr>
        <p:spPr>
          <a:xfrm>
            <a:off x="4283704" y="3300182"/>
            <a:ext cx="3457470" cy="523212"/>
          </a:xfrm>
          <a:prstGeom prst="rect">
            <a:avLst/>
          </a:prstGeom>
          <a:noFill/>
        </p:spPr>
        <p:txBody>
          <a:bodyPr lIns="91431" tIns="45716" rIns="91431" bIns="45716">
            <a:spAutoFit/>
          </a:bodyPr>
          <a:lstStyle/>
          <a:p>
            <a:pPr algn="ctr">
              <a:buFont typeface="Arial" pitchFamily="34" charset="0"/>
              <a:buNone/>
              <a:defRPr/>
            </a:pPr>
            <a:r>
              <a:rPr lang="en-US" altLang="zh-CN" sz="2800" b="1" dirty="0" smtClean="0">
                <a:solidFill>
                  <a:schemeClr val="bg1"/>
                </a:solidFill>
                <a:latin typeface="楷体" panose="02010609060101010101" pitchFamily="49" charset="-122"/>
                <a:ea typeface="楷体" panose="02010609060101010101" pitchFamily="49" charset="-122"/>
              </a:rPr>
              <a:t>2016</a:t>
            </a:r>
            <a:r>
              <a:rPr lang="zh-CN" altLang="en-US" sz="2800" b="1" dirty="0" smtClean="0">
                <a:solidFill>
                  <a:schemeClr val="bg1"/>
                </a:solidFill>
                <a:latin typeface="楷体" panose="02010609060101010101" pitchFamily="49" charset="-122"/>
                <a:ea typeface="楷体" panose="02010609060101010101" pitchFamily="49" charset="-122"/>
              </a:rPr>
              <a:t>年</a:t>
            </a:r>
            <a:r>
              <a:rPr lang="en-US" altLang="zh-CN" sz="2800" b="1" dirty="0" smtClean="0">
                <a:solidFill>
                  <a:schemeClr val="bg1"/>
                </a:solidFill>
                <a:latin typeface="楷体" panose="02010609060101010101" pitchFamily="49" charset="-122"/>
                <a:ea typeface="楷体" panose="02010609060101010101" pitchFamily="49" charset="-122"/>
              </a:rPr>
              <a:t>8</a:t>
            </a:r>
            <a:r>
              <a:rPr lang="zh-CN" altLang="en-US" sz="2800" b="1" dirty="0" smtClean="0">
                <a:solidFill>
                  <a:schemeClr val="bg1"/>
                </a:solidFill>
                <a:latin typeface="楷体" panose="02010609060101010101" pitchFamily="49" charset="-122"/>
                <a:ea typeface="楷体" panose="02010609060101010101" pitchFamily="49" charset="-122"/>
              </a:rPr>
              <a:t>月</a:t>
            </a:r>
            <a:r>
              <a:rPr lang="en-US" altLang="zh-CN" sz="2800" b="1" dirty="0" smtClean="0">
                <a:solidFill>
                  <a:schemeClr val="bg1"/>
                </a:solidFill>
                <a:latin typeface="楷体" panose="02010609060101010101" pitchFamily="49" charset="-122"/>
                <a:ea typeface="楷体" panose="02010609060101010101" pitchFamily="49" charset="-122"/>
              </a:rPr>
              <a:t>31</a:t>
            </a:r>
            <a:r>
              <a:rPr lang="zh-CN" altLang="en-US" sz="2800" b="1" dirty="0" smtClean="0">
                <a:solidFill>
                  <a:schemeClr val="bg1"/>
                </a:solidFill>
                <a:latin typeface="楷体" panose="02010609060101010101" pitchFamily="49" charset="-122"/>
                <a:ea typeface="楷体" panose="02010609060101010101" pitchFamily="49" charset="-122"/>
              </a:rPr>
              <a:t>日</a:t>
            </a:r>
            <a:endParaRPr lang="zh-CN" altLang="en-US" sz="2800" b="1" dirty="0">
              <a:solidFill>
                <a:schemeClr val="bg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（一）标的</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市值标准的适用情形</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928654" y="1359749"/>
            <a:ext cx="10635075" cy="984885"/>
          </a:xfrm>
          <a:prstGeom prst="rect">
            <a:avLst/>
          </a:prstGeom>
          <a:noFill/>
        </p:spPr>
        <p:txBody>
          <a:bodyPr wrap="square" rtlCol="0">
            <a:spAutoFit/>
          </a:bodyPr>
          <a:lstStyle/>
          <a:p>
            <a:r>
              <a:rPr lang="zh-CN" altLang="en-US" sz="2000" b="1" dirty="0" smtClean="0"/>
              <a:t>考虑</a:t>
            </a:r>
            <a:r>
              <a:rPr lang="zh-CN" altLang="en-US" sz="2000" b="1" dirty="0"/>
              <a:t>到中小市值股票普遍具有规模小、业绩不稳定、价格波动幅度较大等特点</a:t>
            </a:r>
            <a:r>
              <a:rPr lang="zh-CN" altLang="en-US" sz="2000" b="1" dirty="0" smtClean="0"/>
              <a:t>，为</a:t>
            </a:r>
            <a:r>
              <a:rPr lang="zh-CN" altLang="en-US" sz="2000" b="1" dirty="0"/>
              <a:t>防范深港通跨境市场炒作和操纵中小市值股票风险</a:t>
            </a:r>
            <a:r>
              <a:rPr lang="zh-CN" altLang="en-US" sz="2000" b="1" dirty="0" smtClean="0"/>
              <a:t>，</a:t>
            </a:r>
            <a:r>
              <a:rPr lang="zh-CN" altLang="en-US" sz="2000" b="1" dirty="0"/>
              <a:t>深港通标的筛选增加市值标准</a:t>
            </a:r>
            <a:endParaRPr lang="zh-CN" altLang="en-US" sz="2000" dirty="0"/>
          </a:p>
          <a:p>
            <a:endParaRPr lang="en-US" altLang="zh-CN" b="1" dirty="0" smtClean="0">
              <a:solidFill>
                <a:schemeClr val="accent6">
                  <a:lumMod val="75000"/>
                </a:schemeClr>
              </a:solidFill>
            </a:endParaRPr>
          </a:p>
        </p:txBody>
      </p:sp>
      <p:graphicFrame>
        <p:nvGraphicFramePr>
          <p:cNvPr id="4" name="表格 3"/>
          <p:cNvGraphicFramePr>
            <a:graphicFrameLocks noGrp="1"/>
          </p:cNvGraphicFramePr>
          <p:nvPr>
            <p:extLst>
              <p:ext uri="{D42A27DB-BD31-4B8C-83A1-F6EECF244321}">
                <p14:modId xmlns:p14="http://schemas.microsoft.com/office/powerpoint/2010/main" val="386433348"/>
              </p:ext>
            </p:extLst>
          </p:nvPr>
        </p:nvGraphicFramePr>
        <p:xfrm>
          <a:off x="5838716" y="2349719"/>
          <a:ext cx="5639169" cy="3744260"/>
        </p:xfrm>
        <a:graphic>
          <a:graphicData uri="http://schemas.openxmlformats.org/drawingml/2006/table">
            <a:tbl>
              <a:tblPr firstRow="1" firstCol="1" bandRow="1">
                <a:tableStyleId>{5C22544A-7EE6-4342-B048-85BDC9FD1C3A}</a:tableStyleId>
              </a:tblPr>
              <a:tblGrid>
                <a:gridCol w="1383783"/>
                <a:gridCol w="4255386"/>
              </a:tblGrid>
              <a:tr h="367311">
                <a:tc>
                  <a:txBody>
                    <a:bodyPr/>
                    <a:lstStyle/>
                    <a:p>
                      <a:pPr marL="0" indent="127000" algn="ctr" defTabSz="914314" rtl="0" eaLnBrk="1" latinLnBrk="0" hangingPunct="1">
                        <a:spcAft>
                          <a:spcPts val="0"/>
                        </a:spcAft>
                      </a:pPr>
                      <a:r>
                        <a:rPr lang="en-US" sz="1800" kern="1200" dirty="0">
                          <a:solidFill>
                            <a:schemeClr val="dk1"/>
                          </a:solidFill>
                          <a:latin typeface="+mn-ea"/>
                          <a:ea typeface="+mn-ea"/>
                          <a:cs typeface="+mn-cs"/>
                        </a:rPr>
                        <a:t> </a:t>
                      </a:r>
                      <a:endParaRPr lang="zh-CN" sz="1800" kern="1200" dirty="0">
                        <a:solidFill>
                          <a:schemeClr val="dk1"/>
                        </a:solidFill>
                        <a:latin typeface="+mn-ea"/>
                        <a:ea typeface="+mn-ea"/>
                        <a:cs typeface="+mn-cs"/>
                      </a:endParaRPr>
                    </a:p>
                  </a:txBody>
                  <a:tcPr marL="68580" marR="68580" marT="0" marB="0" anchor="ctr">
                    <a:solidFill>
                      <a:schemeClr val="accent2"/>
                    </a:solidFill>
                  </a:tcPr>
                </a:tc>
                <a:tc>
                  <a:txBody>
                    <a:bodyPr/>
                    <a:lstStyle/>
                    <a:p>
                      <a:pPr marL="0" indent="127000" algn="ctr" defTabSz="914314" rtl="0" eaLnBrk="1" latinLnBrk="0" hangingPunct="1">
                        <a:spcAft>
                          <a:spcPts val="0"/>
                        </a:spcAft>
                      </a:pPr>
                      <a:r>
                        <a:rPr lang="zh-CN" altLang="en-US" sz="1800" kern="1200" dirty="0" smtClean="0">
                          <a:solidFill>
                            <a:schemeClr val="bg1"/>
                          </a:solidFill>
                          <a:latin typeface="+mn-ea"/>
                          <a:ea typeface="+mn-ea"/>
                          <a:cs typeface="+mn-cs"/>
                        </a:rPr>
                        <a:t>深市</a:t>
                      </a:r>
                      <a:r>
                        <a:rPr lang="zh-CN" sz="1800" kern="1200" dirty="0" smtClean="0">
                          <a:solidFill>
                            <a:schemeClr val="bg1"/>
                          </a:solidFill>
                          <a:latin typeface="+mn-ea"/>
                          <a:ea typeface="+mn-ea"/>
                          <a:cs typeface="+mn-cs"/>
                        </a:rPr>
                        <a:t>港</a:t>
                      </a:r>
                      <a:r>
                        <a:rPr lang="zh-CN" sz="1800" kern="1200" dirty="0">
                          <a:solidFill>
                            <a:schemeClr val="bg1"/>
                          </a:solidFill>
                          <a:latin typeface="+mn-ea"/>
                          <a:ea typeface="+mn-ea"/>
                          <a:cs typeface="+mn-cs"/>
                        </a:rPr>
                        <a:t>股通</a:t>
                      </a:r>
                    </a:p>
                  </a:txBody>
                  <a:tcPr marL="68580" marR="68580" marT="0" marB="0" anchor="ctr">
                    <a:solidFill>
                      <a:schemeClr val="accent2"/>
                    </a:solidFill>
                  </a:tcPr>
                </a:tc>
              </a:tr>
              <a:tr h="424744">
                <a:tc>
                  <a:txBody>
                    <a:bodyPr/>
                    <a:lstStyle/>
                    <a:p>
                      <a:pPr marL="0" indent="0" algn="ctr" defTabSz="914314" rtl="0" eaLnBrk="1" latinLnBrk="0" hangingPunct="1">
                        <a:spcAft>
                          <a:spcPts val="0"/>
                        </a:spcAft>
                      </a:pPr>
                      <a:r>
                        <a:rPr lang="zh-CN" sz="1800" kern="1200" dirty="0">
                          <a:solidFill>
                            <a:schemeClr val="bg1"/>
                          </a:solidFill>
                          <a:latin typeface="+mn-ea"/>
                          <a:ea typeface="+mn-ea"/>
                          <a:cs typeface="+mn-cs"/>
                        </a:rPr>
                        <a:t>市值门槛</a:t>
                      </a:r>
                    </a:p>
                  </a:txBody>
                  <a:tcPr marL="68580" marR="68580" marT="0" marB="0" anchor="ctr">
                    <a:solidFill>
                      <a:schemeClr val="accent2"/>
                    </a:solidFill>
                  </a:tcPr>
                </a:tc>
                <a:tc>
                  <a:txBody>
                    <a:bodyPr/>
                    <a:lstStyle/>
                    <a:p>
                      <a:pPr marL="0" indent="0" algn="ctr" defTabSz="914314" rtl="0" eaLnBrk="1" latinLnBrk="0" hangingPunct="1">
                        <a:spcAft>
                          <a:spcPts val="0"/>
                        </a:spcAft>
                      </a:pPr>
                      <a:r>
                        <a:rPr lang="en-US" sz="1800" kern="1200" dirty="0" smtClean="0">
                          <a:solidFill>
                            <a:schemeClr val="dk1"/>
                          </a:solidFill>
                          <a:latin typeface="+mn-ea"/>
                          <a:ea typeface="+mn-ea"/>
                          <a:cs typeface="+mn-cs"/>
                        </a:rPr>
                        <a:t>50</a:t>
                      </a:r>
                      <a:r>
                        <a:rPr lang="zh-CN" sz="1800" kern="1200" dirty="0" smtClean="0">
                          <a:solidFill>
                            <a:schemeClr val="dk1"/>
                          </a:solidFill>
                          <a:latin typeface="+mn-ea"/>
                          <a:ea typeface="+mn-ea"/>
                          <a:cs typeface="+mn-cs"/>
                        </a:rPr>
                        <a:t>亿港币</a:t>
                      </a:r>
                      <a:endParaRPr lang="zh-CN" sz="1800" kern="1200" dirty="0">
                        <a:solidFill>
                          <a:schemeClr val="dk1"/>
                        </a:solidFill>
                        <a:latin typeface="+mn-ea"/>
                        <a:ea typeface="+mn-ea"/>
                        <a:cs typeface="+mn-cs"/>
                      </a:endParaRPr>
                    </a:p>
                  </a:txBody>
                  <a:tcPr marL="68580" marR="68580" marT="0" marB="0" anchor="ctr"/>
                </a:tc>
              </a:tr>
              <a:tr h="616897">
                <a:tc>
                  <a:txBody>
                    <a:bodyPr/>
                    <a:lstStyle/>
                    <a:p>
                      <a:pPr marL="0" indent="0" algn="ctr" defTabSz="914314" rtl="0" eaLnBrk="1" latinLnBrk="0" hangingPunct="1">
                        <a:spcAft>
                          <a:spcPts val="0"/>
                        </a:spcAft>
                      </a:pPr>
                      <a:r>
                        <a:rPr lang="zh-CN" sz="1800" kern="1200" dirty="0">
                          <a:solidFill>
                            <a:schemeClr val="bg1"/>
                          </a:solidFill>
                          <a:latin typeface="+mn-ea"/>
                          <a:ea typeface="+mn-ea"/>
                          <a:cs typeface="+mn-cs"/>
                        </a:rPr>
                        <a:t>适用范围</a:t>
                      </a:r>
                    </a:p>
                  </a:txBody>
                  <a:tcPr marL="68580" marR="68580" marT="0" marB="0" anchor="ctr">
                    <a:solidFill>
                      <a:schemeClr val="accent2"/>
                    </a:solidFill>
                  </a:tcPr>
                </a:tc>
                <a:tc>
                  <a:txBody>
                    <a:bodyPr/>
                    <a:lstStyle/>
                    <a:p>
                      <a:pPr marL="0" indent="0" algn="ctr" defTabSz="914314" rtl="0" eaLnBrk="1" latinLnBrk="0" hangingPunct="1">
                        <a:spcAft>
                          <a:spcPts val="0"/>
                        </a:spcAft>
                      </a:pPr>
                      <a:r>
                        <a:rPr lang="zh-CN" sz="1800" kern="1200" dirty="0">
                          <a:solidFill>
                            <a:schemeClr val="dk1"/>
                          </a:solidFill>
                          <a:latin typeface="+mn-ea"/>
                          <a:ea typeface="+mn-ea"/>
                          <a:cs typeface="+mn-cs"/>
                        </a:rPr>
                        <a:t>恒生综合小型指数成份</a:t>
                      </a:r>
                      <a:r>
                        <a:rPr lang="zh-CN" sz="1800" kern="1200" dirty="0" smtClean="0">
                          <a:solidFill>
                            <a:schemeClr val="dk1"/>
                          </a:solidFill>
                          <a:latin typeface="+mn-ea"/>
                          <a:ea typeface="+mn-ea"/>
                          <a:cs typeface="+mn-cs"/>
                        </a:rPr>
                        <a:t>股</a:t>
                      </a:r>
                      <a:endParaRPr lang="en-US" altLang="zh-CN" sz="1800" kern="1200" dirty="0" smtClean="0">
                        <a:solidFill>
                          <a:schemeClr val="dk1"/>
                        </a:solidFill>
                        <a:latin typeface="+mn-ea"/>
                        <a:ea typeface="+mn-ea"/>
                        <a:cs typeface="+mn-cs"/>
                      </a:endParaRPr>
                    </a:p>
                    <a:p>
                      <a:pPr marL="0" indent="0" algn="ctr" defTabSz="914314" rtl="0" eaLnBrk="1" latinLnBrk="0" hangingPunct="1">
                        <a:spcAft>
                          <a:spcPts val="0"/>
                        </a:spcAft>
                      </a:pPr>
                      <a:r>
                        <a:rPr lang="zh-CN" sz="1800" kern="1200" dirty="0" smtClean="0">
                          <a:solidFill>
                            <a:schemeClr val="dk1"/>
                          </a:solidFill>
                          <a:latin typeface="+mn-ea"/>
                          <a:ea typeface="+mn-ea"/>
                          <a:cs typeface="+mn-cs"/>
                        </a:rPr>
                        <a:t>（</a:t>
                      </a:r>
                      <a:r>
                        <a:rPr lang="en-US" sz="1800" kern="1200" dirty="0">
                          <a:solidFill>
                            <a:schemeClr val="dk1"/>
                          </a:solidFill>
                          <a:latin typeface="+mn-ea"/>
                          <a:ea typeface="+mn-ea"/>
                          <a:cs typeface="+mn-cs"/>
                        </a:rPr>
                        <a:t>A+H</a:t>
                      </a:r>
                      <a:r>
                        <a:rPr lang="zh-CN" sz="1800" kern="1200" dirty="0">
                          <a:solidFill>
                            <a:schemeClr val="dk1"/>
                          </a:solidFill>
                          <a:latin typeface="+mn-ea"/>
                          <a:ea typeface="+mn-ea"/>
                          <a:cs typeface="+mn-cs"/>
                        </a:rPr>
                        <a:t>股除外）</a:t>
                      </a:r>
                    </a:p>
                  </a:txBody>
                  <a:tcPr marL="68580" marR="68580" marT="0" marB="0" anchor="ctr"/>
                </a:tc>
              </a:tr>
              <a:tr h="391173">
                <a:tc>
                  <a:txBody>
                    <a:bodyPr/>
                    <a:lstStyle/>
                    <a:p>
                      <a:pPr marL="0" indent="0" algn="ctr" defTabSz="914314" rtl="0" eaLnBrk="1" latinLnBrk="0" hangingPunct="1">
                        <a:spcAft>
                          <a:spcPts val="0"/>
                        </a:spcAft>
                      </a:pPr>
                      <a:r>
                        <a:rPr lang="zh-CN" sz="1800" kern="1200" dirty="0">
                          <a:solidFill>
                            <a:schemeClr val="bg1"/>
                          </a:solidFill>
                          <a:latin typeface="+mn-ea"/>
                          <a:ea typeface="+mn-ea"/>
                          <a:cs typeface="+mn-cs"/>
                        </a:rPr>
                        <a:t>考察频率</a:t>
                      </a:r>
                    </a:p>
                  </a:txBody>
                  <a:tcPr marL="68580" marR="68580" marT="0" marB="0" anchor="ctr">
                    <a:solidFill>
                      <a:schemeClr val="accent2"/>
                    </a:solidFill>
                  </a:tcPr>
                </a:tc>
                <a:tc>
                  <a:txBody>
                    <a:bodyPr/>
                    <a:lstStyle/>
                    <a:p>
                      <a:pPr marL="0" indent="0" algn="ctr" defTabSz="914314" rtl="0" eaLnBrk="1" latinLnBrk="0" hangingPunct="1">
                        <a:spcAft>
                          <a:spcPts val="0"/>
                        </a:spcAft>
                      </a:pPr>
                      <a:r>
                        <a:rPr lang="zh-CN" altLang="en-US" sz="1800" kern="1200" dirty="0" smtClean="0">
                          <a:solidFill>
                            <a:schemeClr val="dk1"/>
                          </a:solidFill>
                          <a:latin typeface="+mn-ea"/>
                          <a:ea typeface="+mn-ea"/>
                          <a:cs typeface="+mn-cs"/>
                        </a:rPr>
                        <a:t>同指数定期调整，</a:t>
                      </a:r>
                      <a:r>
                        <a:rPr lang="zh-CN" sz="1800" kern="1200" dirty="0" smtClean="0">
                          <a:solidFill>
                            <a:schemeClr val="dk1"/>
                          </a:solidFill>
                          <a:latin typeface="+mn-ea"/>
                          <a:ea typeface="+mn-ea"/>
                          <a:cs typeface="+mn-cs"/>
                        </a:rPr>
                        <a:t>一年</a:t>
                      </a:r>
                      <a:r>
                        <a:rPr lang="zh-CN" sz="1800" kern="1200" dirty="0">
                          <a:solidFill>
                            <a:schemeClr val="dk1"/>
                          </a:solidFill>
                          <a:latin typeface="+mn-ea"/>
                          <a:ea typeface="+mn-ea"/>
                          <a:cs typeface="+mn-cs"/>
                        </a:rPr>
                        <a:t>两</a:t>
                      </a:r>
                      <a:r>
                        <a:rPr lang="zh-CN" sz="1800" kern="1200" dirty="0" smtClean="0">
                          <a:solidFill>
                            <a:schemeClr val="dk1"/>
                          </a:solidFill>
                          <a:latin typeface="+mn-ea"/>
                          <a:ea typeface="+mn-ea"/>
                          <a:cs typeface="+mn-cs"/>
                        </a:rPr>
                        <a:t>次</a:t>
                      </a:r>
                      <a:endParaRPr lang="en-US" altLang="zh-CN" sz="1800" kern="1200" dirty="0" smtClean="0">
                        <a:solidFill>
                          <a:schemeClr val="dk1"/>
                        </a:solidFill>
                        <a:latin typeface="+mn-ea"/>
                        <a:ea typeface="+mn-ea"/>
                        <a:cs typeface="+mn-cs"/>
                      </a:endParaRPr>
                    </a:p>
                  </a:txBody>
                  <a:tcPr marL="68580" marR="68580" marT="0" marB="0" anchor="ctr"/>
                </a:tc>
              </a:tr>
              <a:tr h="616897">
                <a:tc>
                  <a:txBody>
                    <a:bodyPr/>
                    <a:lstStyle/>
                    <a:p>
                      <a:pPr marL="0" indent="0" algn="ctr" defTabSz="914314" rtl="0" eaLnBrk="1" latinLnBrk="0" hangingPunct="1">
                        <a:spcAft>
                          <a:spcPts val="0"/>
                        </a:spcAft>
                      </a:pPr>
                      <a:r>
                        <a:rPr lang="zh-CN" sz="1800" kern="1200" dirty="0" smtClean="0">
                          <a:solidFill>
                            <a:schemeClr val="bg1"/>
                          </a:solidFill>
                          <a:latin typeface="+mn-ea"/>
                          <a:ea typeface="+mn-ea"/>
                          <a:cs typeface="+mn-cs"/>
                        </a:rPr>
                        <a:t>考察</a:t>
                      </a:r>
                      <a:r>
                        <a:rPr lang="zh-CN" altLang="en-US" sz="1800" kern="1200" dirty="0" smtClean="0">
                          <a:solidFill>
                            <a:schemeClr val="bg1"/>
                          </a:solidFill>
                          <a:latin typeface="+mn-ea"/>
                          <a:ea typeface="+mn-ea"/>
                          <a:cs typeface="+mn-cs"/>
                        </a:rPr>
                        <a:t>区间</a:t>
                      </a:r>
                      <a:endParaRPr lang="zh-CN" sz="1800" kern="1200" dirty="0">
                        <a:solidFill>
                          <a:schemeClr val="bg1"/>
                        </a:solidFill>
                        <a:latin typeface="+mn-ea"/>
                        <a:ea typeface="+mn-ea"/>
                        <a:cs typeface="+mn-cs"/>
                      </a:endParaRPr>
                    </a:p>
                  </a:txBody>
                  <a:tcPr marL="68580" marR="68580" marT="0" marB="0" anchor="ctr">
                    <a:solidFill>
                      <a:schemeClr val="accent2"/>
                    </a:solidFill>
                  </a:tcPr>
                </a:tc>
                <a:tc>
                  <a:txBody>
                    <a:bodyPr/>
                    <a:lstStyle/>
                    <a:p>
                      <a:pPr marL="0" indent="0" algn="ctr" defTabSz="914314" rtl="0" eaLnBrk="1" latinLnBrk="0" hangingPunct="1">
                        <a:spcAft>
                          <a:spcPts val="0"/>
                        </a:spcAft>
                      </a:pPr>
                      <a:r>
                        <a:rPr lang="zh-CN" sz="1800" kern="1200" dirty="0" smtClean="0">
                          <a:solidFill>
                            <a:schemeClr val="dk1"/>
                          </a:solidFill>
                          <a:latin typeface="+mn-ea"/>
                          <a:ea typeface="+mn-ea"/>
                          <a:cs typeface="+mn-cs"/>
                        </a:rPr>
                        <a:t>指数</a:t>
                      </a:r>
                      <a:r>
                        <a:rPr lang="zh-CN" sz="1800" kern="1200" dirty="0">
                          <a:solidFill>
                            <a:schemeClr val="dk1"/>
                          </a:solidFill>
                          <a:latin typeface="+mn-ea"/>
                          <a:ea typeface="+mn-ea"/>
                          <a:cs typeface="+mn-cs"/>
                        </a:rPr>
                        <a:t>样本股定期</a:t>
                      </a:r>
                      <a:r>
                        <a:rPr lang="zh-CN" sz="1800" kern="1200" dirty="0" smtClean="0">
                          <a:solidFill>
                            <a:schemeClr val="dk1"/>
                          </a:solidFill>
                          <a:latin typeface="+mn-ea"/>
                          <a:ea typeface="+mn-ea"/>
                          <a:cs typeface="+mn-cs"/>
                        </a:rPr>
                        <a:t>调整</a:t>
                      </a:r>
                      <a:r>
                        <a:rPr lang="zh-CN" altLang="en-US" sz="1800" kern="1200" dirty="0" smtClean="0">
                          <a:solidFill>
                            <a:schemeClr val="dk1"/>
                          </a:solidFill>
                          <a:latin typeface="+mn-ea"/>
                          <a:ea typeface="+mn-ea"/>
                          <a:cs typeface="+mn-cs"/>
                        </a:rPr>
                        <a:t>截止</a:t>
                      </a:r>
                      <a:r>
                        <a:rPr lang="zh-CN" sz="1800" kern="1200" dirty="0" smtClean="0">
                          <a:solidFill>
                            <a:schemeClr val="dk1"/>
                          </a:solidFill>
                          <a:latin typeface="+mn-ea"/>
                          <a:ea typeface="+mn-ea"/>
                          <a:cs typeface="+mn-cs"/>
                        </a:rPr>
                        <a:t>日前</a:t>
                      </a:r>
                      <a:r>
                        <a:rPr lang="en-US" altLang="zh-CN" sz="1800" kern="1200" dirty="0" smtClean="0">
                          <a:solidFill>
                            <a:schemeClr val="dk1"/>
                          </a:solidFill>
                          <a:latin typeface="+mn-ea"/>
                          <a:ea typeface="+mn-ea"/>
                          <a:cs typeface="+mn-cs"/>
                        </a:rPr>
                        <a:t>12</a:t>
                      </a:r>
                      <a:r>
                        <a:rPr lang="zh-CN" altLang="en-US" sz="1800" kern="1200" dirty="0" smtClean="0">
                          <a:solidFill>
                            <a:schemeClr val="dk1"/>
                          </a:solidFill>
                          <a:latin typeface="+mn-ea"/>
                          <a:ea typeface="+mn-ea"/>
                          <a:cs typeface="+mn-cs"/>
                        </a:rPr>
                        <a:t>个月</a:t>
                      </a:r>
                      <a:endParaRPr lang="zh-CN" sz="1800" kern="1200" dirty="0">
                        <a:solidFill>
                          <a:schemeClr val="dk1"/>
                        </a:solidFill>
                        <a:latin typeface="+mn-ea"/>
                        <a:ea typeface="+mn-ea"/>
                        <a:cs typeface="+mn-cs"/>
                      </a:endParaRPr>
                    </a:p>
                  </a:txBody>
                  <a:tcPr marL="68580" marR="68580" marT="0" marB="0" anchor="ctr"/>
                </a:tc>
              </a:tr>
              <a:tr h="463178">
                <a:tc>
                  <a:txBody>
                    <a:bodyPr/>
                    <a:lstStyle/>
                    <a:p>
                      <a:pPr marL="0" indent="0" algn="ctr" defTabSz="914314" rtl="0" eaLnBrk="1" latinLnBrk="0" hangingPunct="1">
                        <a:spcAft>
                          <a:spcPts val="0"/>
                        </a:spcAft>
                      </a:pPr>
                      <a:r>
                        <a:rPr lang="zh-CN" sz="1800" kern="1200" dirty="0" smtClean="0">
                          <a:solidFill>
                            <a:schemeClr val="bg1"/>
                          </a:solidFill>
                          <a:latin typeface="+mn-ea"/>
                          <a:ea typeface="+mn-ea"/>
                          <a:cs typeface="+mn-cs"/>
                        </a:rPr>
                        <a:t>考察</a:t>
                      </a:r>
                      <a:r>
                        <a:rPr lang="zh-CN" altLang="en-US" sz="1800" kern="1200" dirty="0" smtClean="0">
                          <a:solidFill>
                            <a:schemeClr val="bg1"/>
                          </a:solidFill>
                          <a:latin typeface="+mn-ea"/>
                          <a:ea typeface="+mn-ea"/>
                          <a:cs typeface="+mn-cs"/>
                        </a:rPr>
                        <a:t>截止日</a:t>
                      </a:r>
                      <a:endParaRPr lang="zh-CN" sz="1800" kern="1200" dirty="0">
                        <a:solidFill>
                          <a:schemeClr val="bg1"/>
                        </a:solidFill>
                        <a:latin typeface="+mn-ea"/>
                        <a:ea typeface="+mn-ea"/>
                        <a:cs typeface="+mn-cs"/>
                      </a:endParaRPr>
                    </a:p>
                  </a:txBody>
                  <a:tcPr marL="68580" marR="68580" marT="0" marB="0" anchor="ctr">
                    <a:solidFill>
                      <a:schemeClr val="accent2"/>
                    </a:solidFill>
                  </a:tcPr>
                </a:tc>
                <a:tc>
                  <a:txBody>
                    <a:bodyPr/>
                    <a:lstStyle/>
                    <a:p>
                      <a:pPr marL="0" indent="0" algn="ctr" defTabSz="914314" rtl="0" eaLnBrk="1" latinLnBrk="0" hangingPunct="1">
                        <a:spcAft>
                          <a:spcPts val="0"/>
                        </a:spcAft>
                      </a:pPr>
                      <a:r>
                        <a:rPr lang="zh-CN" altLang="en-US" sz="1800" kern="1200" dirty="0" smtClean="0">
                          <a:solidFill>
                            <a:schemeClr val="dk1"/>
                          </a:solidFill>
                          <a:latin typeface="+mn-ea"/>
                          <a:ea typeface="+mn-ea"/>
                          <a:cs typeface="+mn-cs"/>
                        </a:rPr>
                        <a:t>每年</a:t>
                      </a:r>
                      <a:r>
                        <a:rPr lang="en-US" altLang="zh-CN" sz="1800" kern="1200" dirty="0" smtClean="0">
                          <a:solidFill>
                            <a:schemeClr val="dk1"/>
                          </a:solidFill>
                          <a:latin typeface="+mn-ea"/>
                          <a:ea typeface="+mn-ea"/>
                          <a:cs typeface="+mn-cs"/>
                        </a:rPr>
                        <a:t>6</a:t>
                      </a:r>
                      <a:r>
                        <a:rPr lang="zh-CN" altLang="en-US" sz="1800" kern="1200" dirty="0" smtClean="0">
                          <a:solidFill>
                            <a:schemeClr val="dk1"/>
                          </a:solidFill>
                          <a:latin typeface="+mn-ea"/>
                          <a:ea typeface="+mn-ea"/>
                          <a:cs typeface="+mn-cs"/>
                        </a:rPr>
                        <a:t>月底、</a:t>
                      </a:r>
                      <a:r>
                        <a:rPr lang="en-US" altLang="zh-CN" sz="1800" kern="1200" dirty="0" smtClean="0">
                          <a:solidFill>
                            <a:schemeClr val="dk1"/>
                          </a:solidFill>
                          <a:latin typeface="+mn-ea"/>
                          <a:ea typeface="+mn-ea"/>
                          <a:cs typeface="+mn-cs"/>
                        </a:rPr>
                        <a:t>12</a:t>
                      </a:r>
                      <a:r>
                        <a:rPr lang="zh-CN" altLang="en-US" sz="1800" kern="1200" dirty="0" smtClean="0">
                          <a:solidFill>
                            <a:schemeClr val="dk1"/>
                          </a:solidFill>
                          <a:latin typeface="+mn-ea"/>
                          <a:ea typeface="+mn-ea"/>
                          <a:cs typeface="+mn-cs"/>
                        </a:rPr>
                        <a:t>月底</a:t>
                      </a:r>
                      <a:endParaRPr lang="zh-CN" altLang="zh-CN" sz="1800" kern="1200" dirty="0">
                        <a:solidFill>
                          <a:schemeClr val="dk1"/>
                        </a:solidFill>
                        <a:latin typeface="+mn-ea"/>
                        <a:ea typeface="+mn-ea"/>
                        <a:cs typeface="+mn-cs"/>
                      </a:endParaRPr>
                    </a:p>
                  </a:txBody>
                  <a:tcPr marL="68580" marR="68580" marT="0" marB="0" anchor="ctr"/>
                </a:tc>
              </a:tr>
              <a:tr h="432030">
                <a:tc>
                  <a:txBody>
                    <a:bodyPr/>
                    <a:lstStyle/>
                    <a:p>
                      <a:pPr marL="0" indent="0" algn="ctr" defTabSz="914314" rtl="0" eaLnBrk="1" latinLnBrk="0" hangingPunct="1">
                        <a:spcAft>
                          <a:spcPts val="0"/>
                        </a:spcAft>
                      </a:pPr>
                      <a:r>
                        <a:rPr lang="zh-CN" sz="1800" kern="1200" dirty="0">
                          <a:solidFill>
                            <a:schemeClr val="bg1"/>
                          </a:solidFill>
                          <a:latin typeface="+mn-ea"/>
                          <a:ea typeface="+mn-ea"/>
                          <a:cs typeface="+mn-cs"/>
                        </a:rPr>
                        <a:t>生效时间</a:t>
                      </a:r>
                    </a:p>
                  </a:txBody>
                  <a:tcPr marL="68580" marR="68580" marT="0" marB="0" anchor="ctr">
                    <a:solidFill>
                      <a:schemeClr val="accent2"/>
                    </a:solidFill>
                  </a:tcPr>
                </a:tc>
                <a:tc>
                  <a:txBody>
                    <a:bodyPr/>
                    <a:lstStyle/>
                    <a:p>
                      <a:pPr algn="ctr"/>
                      <a:r>
                        <a:rPr lang="zh-CN" altLang="en-US" sz="1800" kern="1200" dirty="0" smtClean="0">
                          <a:solidFill>
                            <a:schemeClr val="dk1"/>
                          </a:solidFill>
                          <a:latin typeface="+mn-ea"/>
                          <a:ea typeface="+mn-ea"/>
                          <a:cs typeface="+mn-cs"/>
                        </a:rPr>
                        <a:t>同指数定期调整生效时间，每年</a:t>
                      </a:r>
                      <a:r>
                        <a:rPr lang="en-US" altLang="zh-CN" sz="1800" kern="1200" dirty="0" smtClean="0">
                          <a:solidFill>
                            <a:schemeClr val="dk1"/>
                          </a:solidFill>
                          <a:latin typeface="+mn-ea"/>
                          <a:ea typeface="+mn-ea"/>
                          <a:cs typeface="+mn-cs"/>
                        </a:rPr>
                        <a:t>9</a:t>
                      </a:r>
                      <a:r>
                        <a:rPr lang="zh-CN" altLang="en-US" sz="1800" kern="1200" dirty="0" smtClean="0">
                          <a:solidFill>
                            <a:schemeClr val="dk1"/>
                          </a:solidFill>
                          <a:latin typeface="+mn-ea"/>
                          <a:ea typeface="+mn-ea"/>
                          <a:cs typeface="+mn-cs"/>
                        </a:rPr>
                        <a:t>月和</a:t>
                      </a:r>
                      <a:r>
                        <a:rPr lang="en-US" altLang="zh-CN" sz="1800" kern="1200" dirty="0" smtClean="0">
                          <a:solidFill>
                            <a:schemeClr val="dk1"/>
                          </a:solidFill>
                          <a:latin typeface="+mn-ea"/>
                          <a:ea typeface="+mn-ea"/>
                          <a:cs typeface="+mn-cs"/>
                        </a:rPr>
                        <a:t>3</a:t>
                      </a:r>
                      <a:r>
                        <a:rPr lang="zh-CN" altLang="en-US" sz="1800" kern="1200" dirty="0" smtClean="0">
                          <a:solidFill>
                            <a:schemeClr val="dk1"/>
                          </a:solidFill>
                          <a:latin typeface="+mn-ea"/>
                          <a:ea typeface="+mn-ea"/>
                          <a:cs typeface="+mn-cs"/>
                        </a:rPr>
                        <a:t>月</a:t>
                      </a:r>
                    </a:p>
                  </a:txBody>
                  <a:tcPr marL="68580" marR="68580" marT="0" marB="0" anchor="ctr"/>
                </a:tc>
              </a:tr>
              <a:tr h="432030">
                <a:tc>
                  <a:txBody>
                    <a:bodyPr/>
                    <a:lstStyle/>
                    <a:p>
                      <a:pPr marL="0" indent="0" algn="ctr" defTabSz="914314" rtl="0" eaLnBrk="1" latinLnBrk="0" hangingPunct="1">
                        <a:spcAft>
                          <a:spcPts val="0"/>
                        </a:spcAft>
                      </a:pPr>
                      <a:r>
                        <a:rPr lang="zh-CN" altLang="en-US" sz="1800" kern="1200" dirty="0" smtClean="0">
                          <a:solidFill>
                            <a:schemeClr val="bg1"/>
                          </a:solidFill>
                          <a:latin typeface="+mn-ea"/>
                          <a:ea typeface="+mn-ea"/>
                          <a:cs typeface="+mn-cs"/>
                        </a:rPr>
                        <a:t>计算方法</a:t>
                      </a:r>
                      <a:endParaRPr lang="zh-CN" sz="1800" kern="1200" dirty="0">
                        <a:solidFill>
                          <a:schemeClr val="bg1"/>
                        </a:solidFill>
                        <a:latin typeface="+mn-ea"/>
                        <a:ea typeface="+mn-ea"/>
                        <a:cs typeface="+mn-cs"/>
                      </a:endParaRPr>
                    </a:p>
                  </a:txBody>
                  <a:tcPr marL="68580" marR="68580" marT="0" marB="0" anchor="ctr">
                    <a:solidFill>
                      <a:schemeClr val="accent2"/>
                    </a:solidFill>
                  </a:tcPr>
                </a:tc>
                <a:tc>
                  <a:txBody>
                    <a:bodyPr/>
                    <a:lstStyle/>
                    <a:p>
                      <a:pPr algn="ctr"/>
                      <a:r>
                        <a:rPr lang="zh-CN" altLang="en-US" sz="1800" dirty="0" smtClean="0"/>
                        <a:t>平均月末市值</a:t>
                      </a:r>
                      <a:endParaRPr lang="zh-CN" altLang="en-US" sz="1800" kern="1200" dirty="0" smtClean="0">
                        <a:solidFill>
                          <a:schemeClr val="dk1"/>
                        </a:solidFill>
                        <a:latin typeface="+mn-ea"/>
                        <a:ea typeface="+mn-ea"/>
                        <a:cs typeface="+mn-cs"/>
                      </a:endParaRPr>
                    </a:p>
                  </a:txBody>
                  <a:tcPr marL="68580" marR="68580" marT="0" marB="0" anchor="ctr"/>
                </a:tc>
              </a:tr>
            </a:tbl>
          </a:graphicData>
        </a:graphic>
      </p:graphicFrame>
      <p:sp>
        <p:nvSpPr>
          <p:cNvPr id="6" name="TextBox 5"/>
          <p:cNvSpPr txBox="1"/>
          <p:nvPr/>
        </p:nvSpPr>
        <p:spPr>
          <a:xfrm>
            <a:off x="739213" y="172227"/>
            <a:ext cx="939224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2" name="矩形 1"/>
          <p:cNvSpPr/>
          <p:nvPr/>
        </p:nvSpPr>
        <p:spPr>
          <a:xfrm>
            <a:off x="485320" y="2334610"/>
            <a:ext cx="4761042" cy="1338828"/>
          </a:xfrm>
          <a:prstGeom prst="rect">
            <a:avLst/>
          </a:prstGeom>
        </p:spPr>
        <p:txBody>
          <a:bodyPr wrap="square">
            <a:spAutoFit/>
          </a:bodyPr>
          <a:lstStyle/>
          <a:p>
            <a:pPr>
              <a:lnSpc>
                <a:spcPct val="150000"/>
              </a:lnSpc>
            </a:pPr>
            <a:r>
              <a:rPr lang="zh-CN" altLang="en-US" b="1" dirty="0" smtClean="0"/>
              <a:t>市值标准适用情形：</a:t>
            </a:r>
            <a:endParaRPr lang="en-US" altLang="zh-CN" b="1" dirty="0" smtClean="0"/>
          </a:p>
          <a:p>
            <a:pPr>
              <a:lnSpc>
                <a:spcPct val="150000"/>
              </a:lnSpc>
            </a:pPr>
            <a:r>
              <a:rPr lang="zh-CN" altLang="en-US" dirty="0" smtClean="0"/>
              <a:t>为</a:t>
            </a:r>
            <a:r>
              <a:rPr lang="zh-CN" altLang="en-US" dirty="0"/>
              <a:t>避免因市值</a:t>
            </a:r>
            <a:r>
              <a:rPr lang="zh-CN" altLang="en-US" dirty="0" smtClean="0"/>
              <a:t>波动导致</a:t>
            </a:r>
            <a:r>
              <a:rPr lang="zh-CN" altLang="en-US" dirty="0"/>
              <a:t>频繁调整标的范围，市值标准</a:t>
            </a:r>
            <a:r>
              <a:rPr lang="zh-CN" altLang="en-US" b="1" dirty="0"/>
              <a:t>仅在指数成份股定期调整时</a:t>
            </a:r>
            <a:r>
              <a:rPr lang="zh-CN" altLang="en-US" b="1" dirty="0" smtClean="0"/>
              <a:t>执行</a:t>
            </a:r>
            <a:endParaRPr lang="zh-CN" altLang="en-US" dirty="0"/>
          </a:p>
        </p:txBody>
      </p:sp>
      <p:sp>
        <p:nvSpPr>
          <p:cNvPr id="8" name="矩形 7"/>
          <p:cNvSpPr/>
          <p:nvPr/>
        </p:nvSpPr>
        <p:spPr bwMode="auto">
          <a:xfrm>
            <a:off x="842810" y="1341649"/>
            <a:ext cx="10635075" cy="72005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9" name="矩形 8"/>
          <p:cNvSpPr/>
          <p:nvPr/>
        </p:nvSpPr>
        <p:spPr>
          <a:xfrm>
            <a:off x="482785" y="3872477"/>
            <a:ext cx="5328369" cy="1754326"/>
          </a:xfrm>
          <a:prstGeom prst="rect">
            <a:avLst/>
          </a:prstGeom>
        </p:spPr>
        <p:txBody>
          <a:bodyPr wrap="square">
            <a:spAutoFit/>
          </a:bodyPr>
          <a:lstStyle/>
          <a:p>
            <a:pPr>
              <a:lnSpc>
                <a:spcPct val="150000"/>
              </a:lnSpc>
            </a:pPr>
            <a:r>
              <a:rPr lang="zh-CN" altLang="en-US" b="1" dirty="0" smtClean="0"/>
              <a:t>举例（</a:t>
            </a:r>
            <a:r>
              <a:rPr lang="zh-CN" altLang="en-US" dirty="0" smtClean="0"/>
              <a:t>恒生小型指数成份股最近一次调整）：</a:t>
            </a:r>
            <a:endParaRPr lang="en-US" altLang="zh-CN" dirty="0" smtClean="0"/>
          </a:p>
          <a:p>
            <a:pPr>
              <a:lnSpc>
                <a:spcPct val="150000"/>
              </a:lnSpc>
            </a:pPr>
            <a:r>
              <a:rPr lang="en-US" altLang="zh-CN" dirty="0" smtClean="0"/>
              <a:t>    8</a:t>
            </a:r>
            <a:r>
              <a:rPr lang="zh-CN" altLang="en-US" dirty="0"/>
              <a:t>月</a:t>
            </a:r>
            <a:r>
              <a:rPr lang="en-US" altLang="zh-CN" dirty="0"/>
              <a:t>12</a:t>
            </a:r>
            <a:r>
              <a:rPr lang="zh-CN" altLang="en-US" dirty="0"/>
              <a:t>日</a:t>
            </a:r>
            <a:r>
              <a:rPr lang="zh-CN" altLang="en-US" dirty="0" smtClean="0"/>
              <a:t>公告，</a:t>
            </a:r>
            <a:r>
              <a:rPr lang="en-US" altLang="zh-CN" dirty="0" smtClean="0"/>
              <a:t>9</a:t>
            </a:r>
            <a:r>
              <a:rPr lang="zh-CN" altLang="en-US" dirty="0" smtClean="0"/>
              <a:t>月</a:t>
            </a:r>
            <a:r>
              <a:rPr lang="en-US" altLang="zh-CN" dirty="0" smtClean="0"/>
              <a:t>5</a:t>
            </a:r>
            <a:r>
              <a:rPr lang="zh-CN" altLang="en-US" dirty="0" smtClean="0"/>
              <a:t>日生效，考察区间为</a:t>
            </a:r>
            <a:r>
              <a:rPr lang="en-US" altLang="zh-CN" dirty="0" smtClean="0"/>
              <a:t>2015</a:t>
            </a:r>
            <a:r>
              <a:rPr lang="zh-CN" altLang="en-US" dirty="0" smtClean="0"/>
              <a:t>年</a:t>
            </a:r>
            <a:r>
              <a:rPr lang="en-US" altLang="zh-CN" dirty="0" smtClean="0"/>
              <a:t>7</a:t>
            </a:r>
            <a:r>
              <a:rPr lang="zh-CN" altLang="en-US" dirty="0" smtClean="0"/>
              <a:t>月</a:t>
            </a:r>
            <a:r>
              <a:rPr lang="en-US" altLang="zh-CN" dirty="0" smtClean="0"/>
              <a:t>1</a:t>
            </a:r>
            <a:r>
              <a:rPr lang="zh-CN" altLang="en-US" dirty="0" smtClean="0"/>
              <a:t>日至</a:t>
            </a:r>
            <a:r>
              <a:rPr lang="en-US" altLang="zh-CN" dirty="0" smtClean="0"/>
              <a:t>2016</a:t>
            </a:r>
            <a:r>
              <a:rPr lang="zh-CN" altLang="en-US" dirty="0" smtClean="0"/>
              <a:t>年</a:t>
            </a:r>
            <a:r>
              <a:rPr lang="en-US" altLang="zh-CN" dirty="0" smtClean="0"/>
              <a:t>6</a:t>
            </a:r>
            <a:r>
              <a:rPr lang="zh-CN" altLang="en-US" dirty="0" smtClean="0"/>
              <a:t>月</a:t>
            </a:r>
            <a:r>
              <a:rPr lang="en-US" altLang="zh-CN" dirty="0" smtClean="0"/>
              <a:t>30</a:t>
            </a:r>
            <a:r>
              <a:rPr lang="zh-CN" altLang="en-US" dirty="0" smtClean="0"/>
              <a:t>日，在考察区间</a:t>
            </a:r>
            <a:r>
              <a:rPr lang="en-US" altLang="zh-CN" dirty="0" smtClean="0"/>
              <a:t>12</a:t>
            </a:r>
            <a:r>
              <a:rPr lang="zh-CN" altLang="en-US" dirty="0" smtClean="0"/>
              <a:t>个月内月末平均市值不低于</a:t>
            </a:r>
            <a:r>
              <a:rPr lang="en-US" altLang="zh-CN" dirty="0" smtClean="0"/>
              <a:t>50</a:t>
            </a:r>
            <a:r>
              <a:rPr lang="zh-CN" altLang="en-US" dirty="0" smtClean="0"/>
              <a:t>亿港币方可纳入标的</a:t>
            </a:r>
            <a:endParaRPr lang="zh-CN" altLang="en-US" dirty="0"/>
          </a:p>
        </p:txBody>
      </p:sp>
      <p:sp>
        <p:nvSpPr>
          <p:cNvPr id="10"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878996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直接连接符 17"/>
          <p:cNvSpPr>
            <a:spLocks noChangeShapeType="1"/>
          </p:cNvSpPr>
          <p:nvPr/>
        </p:nvSpPr>
        <p:spPr bwMode="auto">
          <a:xfrm>
            <a:off x="867227" y="1226390"/>
            <a:ext cx="10610658" cy="0"/>
          </a:xfrm>
          <a:prstGeom prst="line">
            <a:avLst/>
          </a:prstGeom>
          <a:noFill/>
          <a:ln w="25400">
            <a:solidFill>
              <a:srgbClr val="3C8C9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
        <p:nvSpPr>
          <p:cNvPr id="5" name="TextBox 4"/>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（一）标的</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标的调整</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739213" y="172227"/>
            <a:ext cx="996828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820157290"/>
              </p:ext>
            </p:extLst>
          </p:nvPr>
        </p:nvGraphicFramePr>
        <p:xfrm>
          <a:off x="720383" y="1629669"/>
          <a:ext cx="10757502" cy="3185523"/>
        </p:xfrm>
        <a:graphic>
          <a:graphicData uri="http://schemas.openxmlformats.org/drawingml/2006/table">
            <a:tbl>
              <a:tblPr firstRow="1" bandRow="1">
                <a:tableStyleId>{5C22544A-7EE6-4342-B048-85BDC9FD1C3A}</a:tableStyleId>
              </a:tblPr>
              <a:tblGrid>
                <a:gridCol w="2136232"/>
                <a:gridCol w="8621270"/>
              </a:tblGrid>
              <a:tr h="360025">
                <a:tc>
                  <a:txBody>
                    <a:bodyPr/>
                    <a:lstStyle/>
                    <a:p>
                      <a:pPr algn="ctr"/>
                      <a:r>
                        <a:rPr lang="zh-CN" altLang="en-US" sz="1800" b="1" dirty="0" smtClean="0">
                          <a:solidFill>
                            <a:schemeClr val="bg1"/>
                          </a:solidFill>
                        </a:rPr>
                        <a:t>标的调整</a:t>
                      </a:r>
                      <a:endParaRPr lang="zh-CN" altLang="en-US" sz="1800" b="1" dirty="0">
                        <a:solidFill>
                          <a:schemeClr val="bg1"/>
                        </a:solidFill>
                      </a:endParaRPr>
                    </a:p>
                  </a:txBody>
                  <a:tcPr marL="109785" marR="109785" marT="41149" marB="41149" anchor="ctr">
                    <a:solidFill>
                      <a:schemeClr val="accent2"/>
                    </a:solidFill>
                  </a:tcPr>
                </a:tc>
                <a:tc>
                  <a:txBody>
                    <a:bodyPr/>
                    <a:lstStyle/>
                    <a:p>
                      <a:pPr algn="ctr"/>
                      <a:r>
                        <a:rPr lang="zh-CN" altLang="en-US" sz="1800" b="1" dirty="0" smtClean="0">
                          <a:solidFill>
                            <a:schemeClr val="bg1"/>
                          </a:solidFill>
                        </a:rPr>
                        <a:t>规则</a:t>
                      </a:r>
                      <a:endParaRPr lang="zh-CN" altLang="en-US" sz="1800" b="1" dirty="0">
                        <a:solidFill>
                          <a:schemeClr val="bg1"/>
                        </a:solidFill>
                      </a:endParaRPr>
                    </a:p>
                  </a:txBody>
                  <a:tcPr marL="109785" marR="109785" marT="41149" marB="41149" anchor="ctr">
                    <a:solidFill>
                      <a:schemeClr val="accent2"/>
                    </a:solidFill>
                  </a:tcPr>
                </a:tc>
              </a:tr>
              <a:tr h="936065">
                <a:tc>
                  <a:txBody>
                    <a:bodyPr/>
                    <a:lstStyle/>
                    <a:p>
                      <a:pPr marL="0" indent="0" algn="ctr">
                        <a:buNone/>
                      </a:pPr>
                      <a:r>
                        <a:rPr lang="zh-CN" altLang="en-US" sz="1800" b="1" dirty="0" smtClean="0">
                          <a:solidFill>
                            <a:schemeClr val="bg1"/>
                          </a:solidFill>
                        </a:rPr>
                        <a:t>调入</a:t>
                      </a:r>
                      <a:endParaRPr lang="en-US" altLang="zh-CN" sz="1800" b="1" dirty="0" smtClean="0">
                        <a:solidFill>
                          <a:schemeClr val="bg1"/>
                        </a:solidFill>
                      </a:endParaRPr>
                    </a:p>
                  </a:txBody>
                  <a:tcPr marL="109785" marR="109785" marT="41149" marB="41149" anchor="ctr">
                    <a:solidFill>
                      <a:schemeClr val="accent2"/>
                    </a:solidFill>
                  </a:tcPr>
                </a:tc>
                <a:tc>
                  <a:txBody>
                    <a:bodyPr/>
                    <a:lstStyle/>
                    <a:p>
                      <a:pPr marL="0" indent="0">
                        <a:buNone/>
                      </a:pPr>
                      <a:r>
                        <a:rPr lang="zh-CN" altLang="en-US" sz="1800" b="1" dirty="0" smtClean="0"/>
                        <a:t>指数调整：</a:t>
                      </a:r>
                      <a:endParaRPr lang="en-US" altLang="zh-CN" sz="1800" b="1" dirty="0" smtClean="0"/>
                    </a:p>
                    <a:p>
                      <a:pPr marL="0" indent="0">
                        <a:buNone/>
                      </a:pPr>
                      <a:r>
                        <a:rPr lang="en-US" altLang="zh-CN" sz="1800" b="0" dirty="0" smtClean="0"/>
                        <a:t>1.</a:t>
                      </a:r>
                      <a:r>
                        <a:rPr lang="zh-CN" altLang="en-US" sz="1800" b="0" dirty="0" smtClean="0"/>
                        <a:t>股票进入恒生综合大、中型股指数；</a:t>
                      </a:r>
                      <a:endParaRPr lang="en-US" altLang="zh-CN" sz="1800" b="0" dirty="0" smtClean="0"/>
                    </a:p>
                    <a:p>
                      <a:pPr marL="0" indent="0">
                        <a:buNone/>
                      </a:pPr>
                      <a:r>
                        <a:rPr lang="en-US" altLang="zh-CN" sz="1800" b="0" dirty="0" smtClean="0"/>
                        <a:t>2.</a:t>
                      </a:r>
                      <a:r>
                        <a:rPr lang="zh-CN" altLang="en-US" sz="1800" b="0" dirty="0" smtClean="0"/>
                        <a:t>股票进入恒生综合小型股指数，并满足</a:t>
                      </a:r>
                      <a:r>
                        <a:rPr lang="en-US" altLang="zh-CN" sz="1800" b="0" dirty="0" smtClean="0"/>
                        <a:t>50</a:t>
                      </a:r>
                      <a:r>
                        <a:rPr lang="zh-CN" altLang="en-US" sz="1800" b="0" dirty="0" smtClean="0"/>
                        <a:t>亿元港币市值标准。</a:t>
                      </a:r>
                      <a:endParaRPr lang="en-US" altLang="zh-CN" sz="1800" b="0" dirty="0" smtClean="0"/>
                    </a:p>
                    <a:p>
                      <a:pPr marL="0" indent="0">
                        <a:buNone/>
                      </a:pPr>
                      <a:endParaRPr lang="en-US" altLang="zh-CN" sz="1800" b="0" dirty="0" smtClean="0"/>
                    </a:p>
                    <a:p>
                      <a:pPr marL="0" indent="0">
                        <a:buNone/>
                      </a:pPr>
                      <a:r>
                        <a:rPr lang="en-US" altLang="zh-CN" sz="1800" b="1" dirty="0" smtClean="0"/>
                        <a:t>A+H</a:t>
                      </a:r>
                      <a:r>
                        <a:rPr lang="zh-CN" altLang="en-US" sz="1800" b="1" dirty="0" smtClean="0"/>
                        <a:t>股</a:t>
                      </a:r>
                      <a:endParaRPr lang="en-US" altLang="zh-CN" sz="1800" b="1" dirty="0" smtClean="0"/>
                    </a:p>
                    <a:p>
                      <a:pPr marL="0" indent="0">
                        <a:buNone/>
                      </a:pPr>
                      <a:r>
                        <a:rPr lang="en-US" altLang="zh-CN" sz="1800" b="0" dirty="0" smtClean="0"/>
                        <a:t>1.</a:t>
                      </a:r>
                      <a:r>
                        <a:rPr lang="zh-CN" altLang="en-US" sz="1800" b="0" dirty="0" smtClean="0"/>
                        <a:t>新增</a:t>
                      </a:r>
                      <a:r>
                        <a:rPr lang="en-US" altLang="zh-CN" sz="1800" b="0" dirty="0" smtClean="0"/>
                        <a:t>A+H</a:t>
                      </a:r>
                      <a:r>
                        <a:rPr lang="zh-CN" altLang="en-US" sz="1800" b="0" dirty="0" smtClean="0"/>
                        <a:t>股的，其</a:t>
                      </a:r>
                      <a:r>
                        <a:rPr lang="en-US" altLang="zh-CN" sz="1800" b="0" dirty="0" smtClean="0"/>
                        <a:t>H</a:t>
                      </a:r>
                      <a:r>
                        <a:rPr lang="zh-CN" altLang="en-US" sz="1800" b="0" dirty="0" smtClean="0"/>
                        <a:t>股在价格稳定期结束且相应</a:t>
                      </a:r>
                      <a:r>
                        <a:rPr lang="en-US" altLang="zh-CN" sz="1800" b="0" dirty="0" smtClean="0"/>
                        <a:t>A</a:t>
                      </a:r>
                      <a:r>
                        <a:rPr lang="zh-CN" altLang="en-US" sz="1800" b="0" dirty="0" smtClean="0"/>
                        <a:t>股满</a:t>
                      </a:r>
                      <a:r>
                        <a:rPr lang="en-US" altLang="zh-CN" sz="1800" b="0" dirty="0" smtClean="0"/>
                        <a:t>10</a:t>
                      </a:r>
                      <a:r>
                        <a:rPr lang="zh-CN" altLang="en-US" sz="1800" b="0" dirty="0" smtClean="0"/>
                        <a:t>个交易日后调入标的；</a:t>
                      </a:r>
                    </a:p>
                    <a:p>
                      <a:pPr marL="0" indent="0">
                        <a:buNone/>
                      </a:pPr>
                      <a:r>
                        <a:rPr lang="en-US" altLang="zh-CN" sz="1800" b="0" dirty="0" smtClean="0"/>
                        <a:t>2.H</a:t>
                      </a:r>
                      <a:r>
                        <a:rPr lang="zh-CN" altLang="en-US" sz="1800" b="0" dirty="0" smtClean="0"/>
                        <a:t>股在其</a:t>
                      </a:r>
                      <a:r>
                        <a:rPr lang="en-US" altLang="zh-CN" sz="1800" b="0" dirty="0" smtClean="0"/>
                        <a:t>A</a:t>
                      </a:r>
                      <a:r>
                        <a:rPr lang="zh-CN" altLang="en-US" sz="1800" b="0" dirty="0" smtClean="0"/>
                        <a:t>股被撤销风险警示或退出风险警示板（但未退市）、恢复上市后调入港股通股票；</a:t>
                      </a:r>
                      <a:endParaRPr lang="en-US" altLang="zh-CN" sz="1800" b="0" dirty="0" smtClean="0"/>
                    </a:p>
                    <a:p>
                      <a:pPr marL="0" indent="0">
                        <a:buNone/>
                      </a:pPr>
                      <a:r>
                        <a:rPr lang="en-US" altLang="zh-CN" sz="1800" b="0" dirty="0" smtClean="0"/>
                        <a:t>3.A</a:t>
                      </a:r>
                      <a:r>
                        <a:rPr lang="zh-CN" altLang="en-US" sz="1800" b="0" dirty="0" smtClean="0"/>
                        <a:t>股在内地证券交易所退市，若其</a:t>
                      </a:r>
                      <a:r>
                        <a:rPr lang="en-US" altLang="zh-CN" sz="1800" b="0" dirty="0" smtClean="0"/>
                        <a:t>H</a:t>
                      </a:r>
                      <a:r>
                        <a:rPr lang="zh-CN" altLang="en-US" sz="1800" b="0" dirty="0" smtClean="0"/>
                        <a:t>股属于港股通股票范围的，调入港股通股票。</a:t>
                      </a:r>
                      <a:endParaRPr lang="en-US" altLang="zh-CN" sz="1800" b="0" dirty="0" smtClean="0"/>
                    </a:p>
                    <a:p>
                      <a:pPr marL="342900" indent="-342900">
                        <a:buAutoNum type="arabicPeriod"/>
                      </a:pPr>
                      <a:endParaRPr lang="zh-CN" altLang="en-US" sz="1800" b="0" dirty="0" smtClean="0"/>
                    </a:p>
                  </a:txBody>
                  <a:tcPr marL="109785" marR="109785" marT="41149" marB="41149" anchor="ctr">
                    <a:solidFill>
                      <a:schemeClr val="accent5"/>
                    </a:solidFill>
                  </a:tcPr>
                </a:tc>
              </a:tr>
            </a:tbl>
          </a:graphicData>
        </a:graphic>
      </p:graphicFrame>
    </p:spTree>
    <p:extLst>
      <p:ext uri="{BB962C8B-B14F-4D97-AF65-F5344CB8AC3E}">
        <p14:creationId xmlns:p14="http://schemas.microsoft.com/office/powerpoint/2010/main" val="1384164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直接连接符 17"/>
          <p:cNvSpPr>
            <a:spLocks noChangeShapeType="1"/>
          </p:cNvSpPr>
          <p:nvPr/>
        </p:nvSpPr>
        <p:spPr bwMode="auto">
          <a:xfrm>
            <a:off x="867227" y="1226390"/>
            <a:ext cx="10610658" cy="0"/>
          </a:xfrm>
          <a:prstGeom prst="line">
            <a:avLst/>
          </a:prstGeom>
          <a:noFill/>
          <a:ln w="25400">
            <a:solidFill>
              <a:srgbClr val="3C8C9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
        <p:nvSpPr>
          <p:cNvPr id="5" name="TextBox 4"/>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（一）标的</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标的调整</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739213" y="172227"/>
            <a:ext cx="996828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3562083550"/>
              </p:ext>
            </p:extLst>
          </p:nvPr>
        </p:nvGraphicFramePr>
        <p:xfrm>
          <a:off x="720383" y="1845684"/>
          <a:ext cx="10757502" cy="2911203"/>
        </p:xfrm>
        <a:graphic>
          <a:graphicData uri="http://schemas.openxmlformats.org/drawingml/2006/table">
            <a:tbl>
              <a:tblPr firstRow="1" bandRow="1">
                <a:tableStyleId>{5C22544A-7EE6-4342-B048-85BDC9FD1C3A}</a:tableStyleId>
              </a:tblPr>
              <a:tblGrid>
                <a:gridCol w="2136232"/>
                <a:gridCol w="8621270"/>
              </a:tblGrid>
              <a:tr h="360025">
                <a:tc>
                  <a:txBody>
                    <a:bodyPr/>
                    <a:lstStyle/>
                    <a:p>
                      <a:pPr algn="ctr"/>
                      <a:r>
                        <a:rPr lang="zh-CN" altLang="en-US" sz="1800" b="1" dirty="0" smtClean="0">
                          <a:solidFill>
                            <a:schemeClr val="bg1"/>
                          </a:solidFill>
                        </a:rPr>
                        <a:t>标的调整</a:t>
                      </a:r>
                      <a:endParaRPr lang="zh-CN" altLang="en-US" sz="1800" b="1" dirty="0">
                        <a:solidFill>
                          <a:schemeClr val="bg1"/>
                        </a:solidFill>
                      </a:endParaRPr>
                    </a:p>
                  </a:txBody>
                  <a:tcPr marL="109785" marR="109785" marT="41149" marB="41149" anchor="ctr">
                    <a:solidFill>
                      <a:schemeClr val="accent2"/>
                    </a:solidFill>
                  </a:tcPr>
                </a:tc>
                <a:tc>
                  <a:txBody>
                    <a:bodyPr/>
                    <a:lstStyle/>
                    <a:p>
                      <a:pPr algn="ctr"/>
                      <a:r>
                        <a:rPr lang="zh-CN" altLang="en-US" sz="1800" b="1" dirty="0" smtClean="0">
                          <a:solidFill>
                            <a:schemeClr val="bg1"/>
                          </a:solidFill>
                        </a:rPr>
                        <a:t>规则</a:t>
                      </a:r>
                      <a:endParaRPr lang="zh-CN" altLang="en-US" sz="1800" b="1" dirty="0">
                        <a:solidFill>
                          <a:schemeClr val="bg1"/>
                        </a:solidFill>
                      </a:endParaRPr>
                    </a:p>
                  </a:txBody>
                  <a:tcPr marL="109785" marR="109785" marT="41149" marB="41149" anchor="ctr">
                    <a:solidFill>
                      <a:schemeClr val="accent2"/>
                    </a:solidFill>
                  </a:tcPr>
                </a:tc>
              </a:tr>
              <a:tr h="936065">
                <a:tc>
                  <a:txBody>
                    <a:bodyPr/>
                    <a:lstStyle/>
                    <a:p>
                      <a:pPr marL="0" indent="0" algn="ctr">
                        <a:buNone/>
                      </a:pPr>
                      <a:r>
                        <a:rPr lang="zh-CN" altLang="en-US" sz="1800" b="1" dirty="0" smtClean="0">
                          <a:solidFill>
                            <a:schemeClr val="bg1"/>
                          </a:solidFill>
                        </a:rPr>
                        <a:t>调出</a:t>
                      </a:r>
                      <a:endParaRPr lang="en-US" altLang="zh-CN" sz="1800" b="1" dirty="0" smtClean="0">
                        <a:solidFill>
                          <a:schemeClr val="bg1"/>
                        </a:solidFill>
                      </a:endParaRPr>
                    </a:p>
                  </a:txBody>
                  <a:tcPr marL="109785" marR="109785" marT="41149" marB="41149" anchor="ctr">
                    <a:solidFill>
                      <a:schemeClr val="accent2"/>
                    </a:solidFill>
                  </a:tcPr>
                </a:tc>
                <a:tc>
                  <a:txBody>
                    <a:bodyPr/>
                    <a:lstStyle/>
                    <a:p>
                      <a:pPr marL="0" indent="0">
                        <a:buNone/>
                      </a:pPr>
                      <a:r>
                        <a:rPr lang="zh-CN" altLang="en-US" sz="1800" b="1" dirty="0" smtClean="0"/>
                        <a:t>指数调整：</a:t>
                      </a:r>
                      <a:endParaRPr lang="en-US" altLang="zh-CN" sz="1800" b="1" dirty="0" smtClean="0"/>
                    </a:p>
                    <a:p>
                      <a:pPr marL="0" indent="0">
                        <a:buNone/>
                      </a:pPr>
                      <a:r>
                        <a:rPr lang="en-US" altLang="zh-CN" sz="1800" b="0" dirty="0" smtClean="0"/>
                        <a:t>1.</a:t>
                      </a:r>
                      <a:r>
                        <a:rPr lang="zh-CN" altLang="en-US" sz="1800" b="0" dirty="0" smtClean="0"/>
                        <a:t>股票被剔除出恒生综合指数；</a:t>
                      </a:r>
                    </a:p>
                    <a:p>
                      <a:pPr marL="361950" indent="-361950">
                        <a:buNone/>
                      </a:pPr>
                      <a:r>
                        <a:rPr lang="en-US" altLang="zh-CN" sz="1800" b="0" dirty="0" smtClean="0"/>
                        <a:t>2.</a:t>
                      </a:r>
                      <a:r>
                        <a:rPr lang="zh-CN" altLang="en-US" sz="1800" b="0" dirty="0" smtClean="0"/>
                        <a:t>股票从恒生综合大、中型股指数调入小型股指数，且不满足</a:t>
                      </a:r>
                      <a:r>
                        <a:rPr lang="en-US" altLang="zh-CN" sz="1800" b="0" dirty="0" smtClean="0"/>
                        <a:t>50</a:t>
                      </a:r>
                      <a:r>
                        <a:rPr lang="zh-CN" altLang="en-US" sz="1800" b="0" dirty="0" smtClean="0"/>
                        <a:t>亿元港币平均市值。</a:t>
                      </a:r>
                      <a:endParaRPr lang="en-US" altLang="zh-CN" sz="1800" b="0" dirty="0" smtClean="0"/>
                    </a:p>
                    <a:p>
                      <a:pPr marL="0" indent="0">
                        <a:buNone/>
                      </a:pPr>
                      <a:endParaRPr lang="en-US" altLang="zh-CN" sz="1800" b="0" dirty="0" smtClean="0"/>
                    </a:p>
                    <a:p>
                      <a:pPr marL="0" indent="0">
                        <a:buNone/>
                      </a:pPr>
                      <a:r>
                        <a:rPr lang="en-US" altLang="zh-CN" sz="1800" b="1" dirty="0" smtClean="0"/>
                        <a:t>A+H</a:t>
                      </a:r>
                      <a:r>
                        <a:rPr lang="zh-CN" altLang="en-US" sz="1800" b="1" dirty="0" smtClean="0"/>
                        <a:t>股：</a:t>
                      </a:r>
                      <a:endParaRPr lang="en-US" altLang="zh-CN" sz="1800" b="1" dirty="0" smtClean="0"/>
                    </a:p>
                    <a:p>
                      <a:pPr marL="0" indent="0" algn="l" defTabSz="914314" rtl="0" eaLnBrk="1" latinLnBrk="0" hangingPunct="1">
                        <a:buNone/>
                      </a:pPr>
                      <a:r>
                        <a:rPr lang="en-US" altLang="zh-CN" sz="1800" b="0" kern="1200" dirty="0" smtClean="0">
                          <a:solidFill>
                            <a:schemeClr val="dk1"/>
                          </a:solidFill>
                          <a:latin typeface="+mn-lt"/>
                          <a:ea typeface="+mn-ea"/>
                          <a:cs typeface="+mn-cs"/>
                        </a:rPr>
                        <a:t>1.A</a:t>
                      </a:r>
                      <a:r>
                        <a:rPr lang="zh-CN" altLang="en-US" sz="1800" b="0" kern="1200" dirty="0" smtClean="0">
                          <a:solidFill>
                            <a:schemeClr val="dk1"/>
                          </a:solidFill>
                          <a:latin typeface="+mn-lt"/>
                          <a:ea typeface="+mn-ea"/>
                          <a:cs typeface="+mn-cs"/>
                        </a:rPr>
                        <a:t>股在内地证券交易所被实施风险警示、进入风险警示板或暂停上市的，其</a:t>
                      </a:r>
                      <a:r>
                        <a:rPr lang="en-US" altLang="zh-CN" sz="1800" b="0" kern="1200" dirty="0" smtClean="0">
                          <a:solidFill>
                            <a:schemeClr val="dk1"/>
                          </a:solidFill>
                          <a:latin typeface="+mn-lt"/>
                          <a:ea typeface="+mn-ea"/>
                          <a:cs typeface="+mn-cs"/>
                        </a:rPr>
                        <a:t>H</a:t>
                      </a:r>
                      <a:r>
                        <a:rPr lang="zh-CN" altLang="en-US" sz="1800" b="0" kern="1200" dirty="0" smtClean="0">
                          <a:solidFill>
                            <a:schemeClr val="dk1"/>
                          </a:solidFill>
                          <a:latin typeface="+mn-lt"/>
                          <a:ea typeface="+mn-ea"/>
                          <a:cs typeface="+mn-cs"/>
                        </a:rPr>
                        <a:t>股调出港股通股票；</a:t>
                      </a:r>
                    </a:p>
                    <a:p>
                      <a:pPr marL="0" indent="0" algn="l" defTabSz="914314" rtl="0" eaLnBrk="1" latinLnBrk="0" hangingPunct="1">
                        <a:buNone/>
                      </a:pPr>
                      <a:r>
                        <a:rPr lang="en-US" altLang="zh-CN" sz="1800" b="0" kern="1200" dirty="0" smtClean="0">
                          <a:solidFill>
                            <a:schemeClr val="tx1"/>
                          </a:solidFill>
                          <a:latin typeface="+mn-lt"/>
                          <a:ea typeface="+mn-ea"/>
                          <a:cs typeface="+mn-cs"/>
                        </a:rPr>
                        <a:t>2.A</a:t>
                      </a:r>
                      <a:r>
                        <a:rPr lang="zh-CN" altLang="en-US" sz="1800" b="0" kern="1200" dirty="0" smtClean="0">
                          <a:solidFill>
                            <a:schemeClr val="tx1"/>
                          </a:solidFill>
                          <a:latin typeface="+mn-lt"/>
                          <a:ea typeface="+mn-ea"/>
                          <a:cs typeface="+mn-cs"/>
                        </a:rPr>
                        <a:t>股在内地证券交易所退市后，其</a:t>
                      </a:r>
                      <a:r>
                        <a:rPr lang="en-US" altLang="zh-CN" sz="1800" b="0" kern="1200" dirty="0" smtClean="0">
                          <a:solidFill>
                            <a:schemeClr val="tx1"/>
                          </a:solidFill>
                          <a:latin typeface="+mn-lt"/>
                          <a:ea typeface="+mn-ea"/>
                          <a:cs typeface="+mn-cs"/>
                        </a:rPr>
                        <a:t>H</a:t>
                      </a:r>
                      <a:r>
                        <a:rPr lang="zh-CN" altLang="en-US" sz="1800" b="0" kern="1200" dirty="0" smtClean="0">
                          <a:solidFill>
                            <a:schemeClr val="tx1"/>
                          </a:solidFill>
                          <a:latin typeface="+mn-lt"/>
                          <a:ea typeface="+mn-ea"/>
                          <a:cs typeface="+mn-cs"/>
                        </a:rPr>
                        <a:t>股不属于港股通股票范围的，调出港股通股票。</a:t>
                      </a:r>
                    </a:p>
                    <a:p>
                      <a:pPr marL="0" indent="0">
                        <a:buNone/>
                      </a:pPr>
                      <a:endParaRPr lang="en-US" altLang="zh-CN" sz="1800" b="0" dirty="0" smtClean="0"/>
                    </a:p>
                  </a:txBody>
                  <a:tcPr marL="109785" marR="109785" marT="41149" marB="41149" anchor="ctr">
                    <a:solidFill>
                      <a:schemeClr val="accent5"/>
                    </a:solidFill>
                  </a:tcPr>
                </a:tc>
              </a:tr>
            </a:tbl>
          </a:graphicData>
        </a:graphic>
      </p:graphicFrame>
    </p:spTree>
    <p:extLst>
      <p:ext uri="{BB962C8B-B14F-4D97-AF65-F5344CB8AC3E}">
        <p14:creationId xmlns:p14="http://schemas.microsoft.com/office/powerpoint/2010/main" val="2754507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28"/>
          <p:cNvSpPr>
            <a:spLocks noChangeArrowheads="1"/>
          </p:cNvSpPr>
          <p:nvPr/>
        </p:nvSpPr>
        <p:spPr bwMode="auto">
          <a:xfrm>
            <a:off x="7539275" y="3305849"/>
            <a:ext cx="3216899" cy="476250"/>
          </a:xfrm>
          <a:custGeom>
            <a:avLst/>
            <a:gdLst>
              <a:gd name="T0" fmla="*/ 0 w 2347"/>
              <a:gd name="T1" fmla="*/ 266473 h 336"/>
              <a:gd name="T2" fmla="*/ 0 w 2347"/>
              <a:gd name="T3" fmla="*/ 476250 h 336"/>
              <a:gd name="T4" fmla="*/ 3814762 w 2347"/>
              <a:gd name="T5" fmla="*/ 476250 h 336"/>
              <a:gd name="T6" fmla="*/ 3258883 w 2347"/>
              <a:gd name="T7" fmla="*/ 0 h 336"/>
              <a:gd name="T8" fmla="*/ 3258883 w 2347"/>
              <a:gd name="T9" fmla="*/ 267891 h 336"/>
              <a:gd name="T10" fmla="*/ 0 w 2347"/>
              <a:gd name="T11" fmla="*/ 266473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solidFill>
            <a:schemeClr val="accent2"/>
          </a:solidFill>
          <a:ln>
            <a:noFill/>
          </a:ln>
          <a:extLst/>
        </p:spPr>
        <p:txBody>
          <a:bodyPr wrap="none" anchor="ctr"/>
          <a:lstStyle/>
          <a:p>
            <a:endParaRPr lang="zh-CN" altLang="zh-CN">
              <a:solidFill>
                <a:srgbClr val="000000"/>
              </a:solidFill>
              <a:sym typeface="宋体" pitchFamily="2" charset="-122"/>
            </a:endParaRPr>
          </a:p>
        </p:txBody>
      </p:sp>
      <p:sp>
        <p:nvSpPr>
          <p:cNvPr id="57" name="TextBox 56"/>
          <p:cNvSpPr txBox="1"/>
          <p:nvPr/>
        </p:nvSpPr>
        <p:spPr>
          <a:xfrm>
            <a:off x="739214" y="172227"/>
            <a:ext cx="9320236"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4" y="707942"/>
            <a:ext cx="6421936"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（二）额度</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16" name="TextBox 6"/>
          <p:cNvSpPr txBox="1">
            <a:spLocks noChangeArrowheads="1"/>
          </p:cNvSpPr>
          <p:nvPr/>
        </p:nvSpPr>
        <p:spPr bwMode="auto">
          <a:xfrm>
            <a:off x="6819225" y="4171315"/>
            <a:ext cx="5053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chemeClr val="tx1"/>
                </a:solidFill>
                <a:latin typeface="Arial" charset="0"/>
                <a:ea typeface="宋体" charset="-122"/>
              </a:defRPr>
            </a:lvl1pPr>
            <a:lvl2pPr marL="742950" indent="-285750" eaLnBrk="0" hangingPunct="0">
              <a:defRPr sz="1200">
                <a:solidFill>
                  <a:schemeClr val="tx1"/>
                </a:solidFill>
                <a:latin typeface="Arial" charset="0"/>
                <a:ea typeface="宋体" charset="-122"/>
              </a:defRPr>
            </a:lvl2pPr>
            <a:lvl3pPr marL="1143000" indent="-228600" eaLnBrk="0" hangingPunct="0">
              <a:defRPr sz="1200">
                <a:solidFill>
                  <a:schemeClr val="tx1"/>
                </a:solidFill>
                <a:latin typeface="Arial" charset="0"/>
                <a:ea typeface="宋体" charset="-122"/>
              </a:defRPr>
            </a:lvl3pPr>
            <a:lvl4pPr marL="1600200" indent="-228600" eaLnBrk="0" hangingPunct="0">
              <a:defRPr sz="1200">
                <a:solidFill>
                  <a:schemeClr val="tx1"/>
                </a:solidFill>
                <a:latin typeface="Arial" charset="0"/>
                <a:ea typeface="宋体" charset="-122"/>
              </a:defRPr>
            </a:lvl4pPr>
            <a:lvl5pPr marL="2057400" indent="-228600" eaLnBrk="0" hangingPunct="0">
              <a:defRPr sz="1200">
                <a:solidFill>
                  <a:schemeClr val="tx1"/>
                </a:solidFill>
                <a:latin typeface="Arial" charset="0"/>
                <a:ea typeface="宋体" charset="-122"/>
              </a:defRPr>
            </a:lvl5pPr>
            <a:lvl6pPr marL="2514600" indent="-228600" eaLnBrk="0" fontAlgn="base" hangingPunct="0">
              <a:spcBef>
                <a:spcPct val="0"/>
              </a:spcBef>
              <a:spcAft>
                <a:spcPct val="0"/>
              </a:spcAft>
              <a:defRPr sz="1200">
                <a:solidFill>
                  <a:schemeClr val="tx1"/>
                </a:solidFill>
                <a:latin typeface="Arial" charset="0"/>
                <a:ea typeface="宋体" charset="-122"/>
              </a:defRPr>
            </a:lvl6pPr>
            <a:lvl7pPr marL="2971800" indent="-228600" eaLnBrk="0" fontAlgn="base" hangingPunct="0">
              <a:spcBef>
                <a:spcPct val="0"/>
              </a:spcBef>
              <a:spcAft>
                <a:spcPct val="0"/>
              </a:spcAft>
              <a:defRPr sz="1200">
                <a:solidFill>
                  <a:schemeClr val="tx1"/>
                </a:solidFill>
                <a:latin typeface="Arial" charset="0"/>
                <a:ea typeface="宋体" charset="-122"/>
              </a:defRPr>
            </a:lvl7pPr>
            <a:lvl8pPr marL="3429000" indent="-228600" eaLnBrk="0" fontAlgn="base" hangingPunct="0">
              <a:spcBef>
                <a:spcPct val="0"/>
              </a:spcBef>
              <a:spcAft>
                <a:spcPct val="0"/>
              </a:spcAft>
              <a:defRPr sz="1200">
                <a:solidFill>
                  <a:schemeClr val="tx1"/>
                </a:solidFill>
                <a:latin typeface="Arial" charset="0"/>
                <a:ea typeface="宋体" charset="-122"/>
              </a:defRPr>
            </a:lvl8pPr>
            <a:lvl9pPr marL="3886200" indent="-228600" eaLnBrk="0" fontAlgn="base" hangingPunct="0">
              <a:spcBef>
                <a:spcPct val="0"/>
              </a:spcBef>
              <a:spcAft>
                <a:spcPct val="0"/>
              </a:spcAft>
              <a:defRPr sz="1200">
                <a:solidFill>
                  <a:schemeClr val="tx1"/>
                </a:solidFill>
                <a:latin typeface="Arial" charset="0"/>
                <a:ea typeface="宋体" charset="-122"/>
              </a:defRPr>
            </a:lvl9pPr>
          </a:lstStyle>
          <a:p>
            <a:pPr>
              <a:buClr>
                <a:srgbClr val="00B0F0"/>
              </a:buClr>
            </a:pPr>
            <a:r>
              <a:rPr lang="zh-CN" altLang="en-US" sz="1800" b="1" dirty="0">
                <a:latin typeface="+mn-ea"/>
                <a:ea typeface="+mn-ea"/>
              </a:rPr>
              <a:t>沪深</a:t>
            </a:r>
            <a:r>
              <a:rPr lang="zh-CN" altLang="en-US" sz="1800" b="1" dirty="0" smtClean="0">
                <a:latin typeface="+mn-ea"/>
                <a:ea typeface="+mn-ea"/>
              </a:rPr>
              <a:t>两市港</a:t>
            </a:r>
            <a:r>
              <a:rPr lang="zh-CN" altLang="en-US" sz="1800" b="1" dirty="0">
                <a:latin typeface="+mn-ea"/>
                <a:ea typeface="+mn-ea"/>
              </a:rPr>
              <a:t>股通</a:t>
            </a:r>
            <a:r>
              <a:rPr lang="zh-CN" altLang="en-US" sz="1800" b="1" dirty="0" smtClean="0">
                <a:latin typeface="+mn-ea"/>
                <a:ea typeface="+mn-ea"/>
              </a:rPr>
              <a:t>每日额度由沪深两所分别监控</a:t>
            </a:r>
            <a:endParaRPr lang="en-US" altLang="zh-CN" sz="1800" b="1" dirty="0">
              <a:latin typeface="+mn-ea"/>
              <a:ea typeface="+mn-ea"/>
            </a:endParaRPr>
          </a:p>
        </p:txBody>
      </p:sp>
      <p:sp>
        <p:nvSpPr>
          <p:cNvPr id="19" name="AutoShape 20"/>
          <p:cNvSpPr>
            <a:spLocks noChangeArrowheads="1"/>
          </p:cNvSpPr>
          <p:nvPr/>
        </p:nvSpPr>
        <p:spPr bwMode="auto">
          <a:xfrm>
            <a:off x="7320824" y="2403604"/>
            <a:ext cx="3435350" cy="367745"/>
          </a:xfrm>
          <a:prstGeom prst="roundRect">
            <a:avLst>
              <a:gd name="adj" fmla="val 16667"/>
            </a:avLst>
          </a:prstGeom>
          <a:solidFill>
            <a:schemeClr val="accent1">
              <a:lumMod val="50000"/>
            </a:schemeClr>
          </a:solidFill>
          <a:ln w="12700" cmpd="sng">
            <a:noFill/>
            <a:bevel/>
            <a:headEnd/>
            <a:tailEnd/>
          </a:ln>
        </p:spPr>
        <p:txBody>
          <a:bodyPr wrap="none" anchor="ctr"/>
          <a:lstStyle/>
          <a:p>
            <a:endParaRPr lang="zh-CN" altLang="zh-CN">
              <a:solidFill>
                <a:srgbClr val="000000"/>
              </a:solidFill>
            </a:endParaRPr>
          </a:p>
        </p:txBody>
      </p:sp>
      <p:sp>
        <p:nvSpPr>
          <p:cNvPr id="33" name="AutoShape 29"/>
          <p:cNvSpPr>
            <a:spLocks noChangeArrowheads="1"/>
          </p:cNvSpPr>
          <p:nvPr/>
        </p:nvSpPr>
        <p:spPr bwMode="auto">
          <a:xfrm rot="5400000">
            <a:off x="8341587" y="2756131"/>
            <a:ext cx="1443037" cy="768350"/>
          </a:xfrm>
          <a:prstGeom prst="upArrow">
            <a:avLst>
              <a:gd name="adj1" fmla="val 65157"/>
              <a:gd name="adj2" fmla="val 48343"/>
            </a:avLst>
          </a:prstGeom>
          <a:solidFill>
            <a:schemeClr val="accent2"/>
          </a:solidFill>
          <a:ln>
            <a:noFill/>
          </a:ln>
          <a:extLst/>
        </p:spPr>
        <p:txBody>
          <a:bodyPr wrap="none" anchor="ctr"/>
          <a:lstStyle/>
          <a:p>
            <a:endParaRPr lang="zh-CN" altLang="zh-CN">
              <a:solidFill>
                <a:srgbClr val="000000"/>
              </a:solidFill>
            </a:endParaRPr>
          </a:p>
        </p:txBody>
      </p:sp>
      <p:sp>
        <p:nvSpPr>
          <p:cNvPr id="36" name="Text Box 32"/>
          <p:cNvSpPr>
            <a:spLocks noChangeArrowheads="1"/>
          </p:cNvSpPr>
          <p:nvPr/>
        </p:nvSpPr>
        <p:spPr bwMode="auto">
          <a:xfrm>
            <a:off x="6733729" y="3451638"/>
            <a:ext cx="8055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eaLnBrk="1" hangingPunct="1">
              <a:spcBef>
                <a:spcPct val="50000"/>
              </a:spcBef>
            </a:pPr>
            <a:r>
              <a:rPr lang="zh-CN" altLang="en-US" dirty="0" smtClean="0"/>
              <a:t>深圳</a:t>
            </a:r>
            <a:endParaRPr lang="zh-CN" altLang="en-US" dirty="0"/>
          </a:p>
        </p:txBody>
      </p:sp>
      <p:sp>
        <p:nvSpPr>
          <p:cNvPr id="37" name="Text Box 33"/>
          <p:cNvSpPr>
            <a:spLocks noChangeArrowheads="1"/>
          </p:cNvSpPr>
          <p:nvPr/>
        </p:nvSpPr>
        <p:spPr bwMode="auto">
          <a:xfrm>
            <a:off x="10779500" y="3429793"/>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eaLnBrk="1" hangingPunct="1">
              <a:spcBef>
                <a:spcPct val="50000"/>
              </a:spcBef>
            </a:pPr>
            <a:r>
              <a:rPr lang="zh-CN" altLang="en-US" dirty="0" smtClean="0"/>
              <a:t>香港</a:t>
            </a:r>
            <a:endParaRPr lang="zh-CN" altLang="en-US" dirty="0"/>
          </a:p>
        </p:txBody>
      </p:sp>
      <p:sp>
        <p:nvSpPr>
          <p:cNvPr id="39" name="Text Box 35"/>
          <p:cNvSpPr>
            <a:spLocks noChangeArrowheads="1"/>
          </p:cNvSpPr>
          <p:nvPr/>
        </p:nvSpPr>
        <p:spPr bwMode="auto">
          <a:xfrm>
            <a:off x="8205062" y="3021239"/>
            <a:ext cx="17430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eaLnBrk="1" hangingPunct="1">
              <a:spcBef>
                <a:spcPct val="50000"/>
              </a:spcBef>
            </a:pPr>
            <a:r>
              <a:rPr lang="en-US" sz="1600" b="1" i="1" dirty="0" smtClean="0">
                <a:solidFill>
                  <a:schemeClr val="bg1"/>
                </a:solidFill>
              </a:rPr>
              <a:t>105</a:t>
            </a:r>
            <a:r>
              <a:rPr lang="zh-CN" altLang="en-US" sz="1600" b="1" i="1" dirty="0" smtClean="0">
                <a:solidFill>
                  <a:schemeClr val="bg1"/>
                </a:solidFill>
              </a:rPr>
              <a:t>亿</a:t>
            </a:r>
            <a:endParaRPr lang="zh-CN" altLang="en-US" b="1" dirty="0">
              <a:solidFill>
                <a:schemeClr val="bg1"/>
              </a:solidFill>
            </a:endParaRPr>
          </a:p>
        </p:txBody>
      </p:sp>
      <p:sp>
        <p:nvSpPr>
          <p:cNvPr id="40" name="Rectangle 36"/>
          <p:cNvSpPr>
            <a:spLocks noChangeArrowheads="1"/>
          </p:cNvSpPr>
          <p:nvPr/>
        </p:nvSpPr>
        <p:spPr bwMode="auto">
          <a:xfrm>
            <a:off x="7323260" y="2379782"/>
            <a:ext cx="3456240" cy="372012"/>
          </a:xfrm>
          <a:prstGeom prst="rect">
            <a:avLst/>
          </a:prstGeom>
          <a:solidFill>
            <a:schemeClr val="accent2"/>
          </a:solidFill>
          <a:ln w="9525" cmpd="sng">
            <a:noFill/>
            <a:bevel/>
            <a:headEnd/>
            <a:tailEnd/>
          </a:ln>
          <a:extLst/>
        </p:spPr>
        <p:txBody>
          <a:bodyPr wrap="square">
            <a:spAutoFit/>
          </a:bodyPr>
          <a:lstStyle/>
          <a:p>
            <a:pPr algn="ctr"/>
            <a:r>
              <a:rPr lang="zh-CN" altLang="en-US" b="1" dirty="0" smtClean="0">
                <a:solidFill>
                  <a:schemeClr val="bg1"/>
                </a:solidFill>
              </a:rPr>
              <a:t>深市港股通</a:t>
            </a:r>
            <a:endParaRPr lang="zh-CN" altLang="en-US" b="1" dirty="0">
              <a:solidFill>
                <a:schemeClr val="bg1"/>
              </a:solidFill>
            </a:endParaRPr>
          </a:p>
        </p:txBody>
      </p:sp>
      <p:sp>
        <p:nvSpPr>
          <p:cNvPr id="26" name="矩形 25"/>
          <p:cNvSpPr/>
          <p:nvPr/>
        </p:nvSpPr>
        <p:spPr>
          <a:xfrm>
            <a:off x="683592" y="1989694"/>
            <a:ext cx="10239918" cy="4154984"/>
          </a:xfrm>
          <a:prstGeom prst="rect">
            <a:avLst/>
          </a:prstGeom>
        </p:spPr>
        <p:txBody>
          <a:bodyPr wrap="square">
            <a:spAutoFit/>
          </a:bodyPr>
          <a:lstStyle/>
          <a:p>
            <a:pPr marL="285750" indent="-285750">
              <a:buClr>
                <a:schemeClr val="accent2"/>
              </a:buClr>
              <a:buFont typeface="Wingdings" pitchFamily="2" charset="2"/>
              <a:buChar char="l"/>
            </a:pPr>
            <a:r>
              <a:rPr lang="zh-CN" altLang="en-US" sz="2000" b="1" dirty="0">
                <a:ea typeface="宋体" charset="-122"/>
              </a:rPr>
              <a:t>总</a:t>
            </a:r>
            <a:r>
              <a:rPr lang="zh-CN" altLang="en-US" sz="2000" b="1" dirty="0" smtClean="0">
                <a:ea typeface="宋体" charset="-122"/>
              </a:rPr>
              <a:t>额度：</a:t>
            </a:r>
            <a:r>
              <a:rPr lang="zh-CN" altLang="en-US" sz="2000" dirty="0" smtClean="0">
                <a:ea typeface="宋体" charset="-122"/>
              </a:rPr>
              <a:t>取消总额度控制</a:t>
            </a:r>
            <a:endParaRPr lang="en-US" altLang="zh-CN" sz="2000" dirty="0" smtClean="0">
              <a:ea typeface="宋体" charset="-122"/>
            </a:endParaRPr>
          </a:p>
          <a:p>
            <a:pPr marL="285750" indent="-285750">
              <a:buClr>
                <a:srgbClr val="00B0F0"/>
              </a:buClr>
              <a:buFont typeface="Wingdings" pitchFamily="2" charset="2"/>
              <a:buChar char="l"/>
            </a:pPr>
            <a:endParaRPr lang="en-US" altLang="zh-CN" sz="2400" b="1" dirty="0" smtClean="0">
              <a:ea typeface="宋体" charset="-122"/>
            </a:endParaRPr>
          </a:p>
          <a:p>
            <a:pPr marL="285750" indent="-285750">
              <a:lnSpc>
                <a:spcPct val="150000"/>
              </a:lnSpc>
              <a:buClr>
                <a:schemeClr val="accent2"/>
              </a:buClr>
              <a:buFont typeface="Wingdings" pitchFamily="2" charset="2"/>
              <a:buChar char="l"/>
            </a:pPr>
            <a:r>
              <a:rPr lang="zh-CN" altLang="en-US" sz="2000" b="1" dirty="0" smtClean="0">
                <a:ea typeface="宋体" charset="-122"/>
              </a:rPr>
              <a:t>每日额度：</a:t>
            </a:r>
            <a:r>
              <a:rPr lang="zh-CN" altLang="en-US" sz="2000" dirty="0" smtClean="0">
                <a:ea typeface="宋体" charset="-122"/>
              </a:rPr>
              <a:t>深</a:t>
            </a:r>
            <a:r>
              <a:rPr lang="zh-CN" altLang="en-US" sz="2000" dirty="0">
                <a:ea typeface="宋体" charset="-122"/>
              </a:rPr>
              <a:t>港通</a:t>
            </a:r>
            <a:r>
              <a:rPr lang="zh-CN" altLang="en-US" sz="2000" dirty="0" smtClean="0">
                <a:ea typeface="宋体" charset="-122"/>
              </a:rPr>
              <a:t>每日额度控制与沪港通相同</a:t>
            </a:r>
            <a:endParaRPr lang="en-US" altLang="zh-CN" sz="2000" dirty="0" smtClean="0">
              <a:ea typeface="宋体" charset="-122"/>
            </a:endParaRPr>
          </a:p>
          <a:p>
            <a:pPr>
              <a:lnSpc>
                <a:spcPct val="150000"/>
              </a:lnSpc>
              <a:buClr>
                <a:srgbClr val="00B0F0"/>
              </a:buClr>
            </a:pPr>
            <a:r>
              <a:rPr lang="en-US" altLang="zh-CN" sz="2000" dirty="0" smtClean="0">
                <a:ea typeface="宋体" charset="-122"/>
              </a:rPr>
              <a:t>    1</a:t>
            </a:r>
            <a:r>
              <a:rPr lang="zh-CN" altLang="en-US" sz="2000" dirty="0" smtClean="0">
                <a:ea typeface="宋体" charset="-122"/>
              </a:rPr>
              <a:t>、额度规模相同：</a:t>
            </a:r>
            <a:endParaRPr lang="en-US" altLang="zh-CN" sz="2000" dirty="0" smtClean="0">
              <a:ea typeface="宋体" charset="-122"/>
            </a:endParaRPr>
          </a:p>
          <a:p>
            <a:pPr>
              <a:lnSpc>
                <a:spcPct val="150000"/>
              </a:lnSpc>
              <a:buClr>
                <a:srgbClr val="00B0F0"/>
              </a:buClr>
            </a:pPr>
            <a:r>
              <a:rPr lang="en-US" altLang="zh-CN" sz="2000" dirty="0">
                <a:ea typeface="宋体" charset="-122"/>
              </a:rPr>
              <a:t> </a:t>
            </a:r>
            <a:r>
              <a:rPr lang="en-US" altLang="zh-CN" sz="2000" dirty="0" smtClean="0">
                <a:ea typeface="宋体" charset="-122"/>
              </a:rPr>
              <a:t>         </a:t>
            </a:r>
            <a:r>
              <a:rPr lang="zh-CN" altLang="en-US" sz="2000" dirty="0" smtClean="0">
                <a:ea typeface="宋体" charset="-122"/>
              </a:rPr>
              <a:t>北上：</a:t>
            </a:r>
            <a:r>
              <a:rPr lang="en-US" altLang="zh-CN" sz="2000" dirty="0" smtClean="0">
                <a:ea typeface="宋体" charset="-122"/>
              </a:rPr>
              <a:t>130</a:t>
            </a:r>
            <a:r>
              <a:rPr lang="zh-CN" altLang="en-US" sz="2000" dirty="0" smtClean="0">
                <a:ea typeface="宋体" charset="-122"/>
              </a:rPr>
              <a:t>亿元；南下：</a:t>
            </a:r>
            <a:r>
              <a:rPr lang="en-US" altLang="zh-CN" sz="2000" dirty="0" smtClean="0">
                <a:ea typeface="宋体" charset="-122"/>
              </a:rPr>
              <a:t>105</a:t>
            </a:r>
            <a:r>
              <a:rPr lang="zh-CN" altLang="en-US" sz="2000" dirty="0" smtClean="0">
                <a:ea typeface="宋体" charset="-122"/>
              </a:rPr>
              <a:t>亿元</a:t>
            </a:r>
            <a:endParaRPr lang="en-US" altLang="zh-CN" sz="2000" dirty="0" smtClean="0">
              <a:ea typeface="宋体" charset="-122"/>
            </a:endParaRPr>
          </a:p>
          <a:p>
            <a:pPr>
              <a:lnSpc>
                <a:spcPct val="150000"/>
              </a:lnSpc>
              <a:buClr>
                <a:srgbClr val="00B0F0"/>
              </a:buClr>
            </a:pPr>
            <a:r>
              <a:rPr lang="en-US" altLang="zh-CN" sz="2000" dirty="0" smtClean="0">
                <a:ea typeface="宋体" charset="-122"/>
              </a:rPr>
              <a:t>    2</a:t>
            </a:r>
            <a:r>
              <a:rPr lang="zh-CN" altLang="en-US" sz="2000" dirty="0" smtClean="0">
                <a:ea typeface="宋体" charset="-122"/>
              </a:rPr>
              <a:t>、控制机制相同：</a:t>
            </a:r>
            <a:endParaRPr lang="en-US" altLang="zh-CN" sz="2000" dirty="0" smtClean="0">
              <a:ea typeface="宋体" charset="-122"/>
            </a:endParaRPr>
          </a:p>
          <a:p>
            <a:pPr>
              <a:lnSpc>
                <a:spcPct val="150000"/>
              </a:lnSpc>
              <a:buClr>
                <a:srgbClr val="00B0F0"/>
              </a:buClr>
            </a:pPr>
            <a:r>
              <a:rPr lang="en-US" altLang="zh-CN" sz="2000" dirty="0">
                <a:ea typeface="宋体" charset="-122"/>
              </a:rPr>
              <a:t> </a:t>
            </a:r>
            <a:r>
              <a:rPr lang="en-US" altLang="zh-CN" sz="2000" dirty="0" smtClean="0">
                <a:ea typeface="宋体" charset="-122"/>
              </a:rPr>
              <a:t>         </a:t>
            </a:r>
            <a:r>
              <a:rPr lang="zh-CN" altLang="en-US" sz="2000" dirty="0" smtClean="0">
                <a:ea typeface="宋体" charset="-122"/>
              </a:rPr>
              <a:t>根据每日不同交易时段分别控制：</a:t>
            </a:r>
            <a:endParaRPr lang="en-US" altLang="zh-CN" sz="2000" dirty="0" smtClean="0">
              <a:ea typeface="宋体" charset="-122"/>
            </a:endParaRPr>
          </a:p>
          <a:p>
            <a:r>
              <a:rPr lang="zh-CN" altLang="en-US" sz="1400" dirty="0" smtClean="0"/>
              <a:t>“</a:t>
            </a:r>
            <a:r>
              <a:rPr lang="zh-CN" altLang="zh-CN" sz="1400" dirty="0" smtClean="0"/>
              <a:t>当日</a:t>
            </a:r>
            <a:r>
              <a:rPr lang="zh-CN" altLang="zh-CN" sz="1400" dirty="0"/>
              <a:t>额度在联交所开市前时段使用完毕的，本所证券交易服务公司暂停接受该时段后续的买入申报，且在该时段结束前不再恢复，但仍然接受卖出申报。</a:t>
            </a:r>
            <a:r>
              <a:rPr lang="zh-CN" altLang="zh-CN" sz="1400" b="1" dirty="0"/>
              <a:t>因买入申报被撤销、被联交所拒绝接受或者卖出申报成交等情形，导致当日额度余额大于零的，本所证券交易服务公司在联交所持续交易时段开始时恢复接受后续的买入申报。</a:t>
            </a:r>
            <a:endParaRPr lang="zh-CN" altLang="zh-CN" sz="1400" dirty="0"/>
          </a:p>
          <a:p>
            <a:r>
              <a:rPr lang="zh-CN" altLang="zh-CN" sz="1400" dirty="0"/>
              <a:t>当日额度在联交所持续交易时段或者</a:t>
            </a:r>
            <a:r>
              <a:rPr lang="zh-CN" altLang="zh-CN" sz="1400" b="1" dirty="0"/>
              <a:t>收市竞价时段</a:t>
            </a:r>
            <a:r>
              <a:rPr lang="zh-CN" altLang="zh-CN" sz="1400" dirty="0"/>
              <a:t>使用完毕的，本所证券交易服务公司停止接受当日后续的买入申报，但仍然接受卖出申报。在上述时段停止接受买入申报的，当日不再恢复，本所另有规定的除外</a:t>
            </a:r>
            <a:r>
              <a:rPr lang="zh-CN" altLang="zh-CN" sz="1400" dirty="0" smtClean="0"/>
              <a:t>。</a:t>
            </a:r>
            <a:r>
              <a:rPr lang="en-US" altLang="zh-CN" sz="1400" dirty="0" smtClean="0"/>
              <a:t>”</a:t>
            </a:r>
            <a:endParaRPr lang="en-US" altLang="zh-CN" sz="1400" dirty="0" smtClean="0">
              <a:ea typeface="宋体" charset="-122"/>
            </a:endParaRPr>
          </a:p>
        </p:txBody>
      </p:sp>
      <p:pic>
        <p:nvPicPr>
          <p:cNvPr id="31" name="Picture 27" descr="Trans_00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581366" y="3141774"/>
            <a:ext cx="957909" cy="957909"/>
          </a:xfrm>
          <a:prstGeom prst="rect">
            <a:avLst/>
          </a:prstGeom>
          <a:noFill/>
          <a:ln w="9525" cmpd="sng">
            <a:noFill/>
            <a:bevel/>
            <a:headEnd/>
            <a:tailEnd/>
          </a:ln>
          <a:extLst/>
        </p:spPr>
      </p:pic>
      <p:sp>
        <p:nvSpPr>
          <p:cNvPr id="17"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pic>
        <p:nvPicPr>
          <p:cNvPr id="18" name="Picture 27" descr="Trans_003"/>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colorTemperature colorTemp="15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0685651" y="3141774"/>
            <a:ext cx="957909" cy="957909"/>
          </a:xfrm>
          <a:prstGeom prst="rect">
            <a:avLst/>
          </a:prstGeom>
          <a:noFill/>
          <a:ln w="9525" cmpd="sng">
            <a:noFill/>
            <a:bevel/>
            <a:headEnd/>
            <a:tailEnd/>
          </a:ln>
          <a:extLst/>
        </p:spPr>
      </p:pic>
    </p:spTree>
    <p:extLst>
      <p:ext uri="{BB962C8B-B14F-4D97-AF65-F5344CB8AC3E}">
        <p14:creationId xmlns:p14="http://schemas.microsoft.com/office/powerpoint/2010/main" val="848000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3" y="172227"/>
            <a:ext cx="968026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2" y="707942"/>
            <a:ext cx="10548775"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（三）适当性管理</a:t>
            </a:r>
            <a:r>
              <a:rPr lang="en-US" altLang="zh-CN" sz="2400" b="1" dirty="0">
                <a:solidFill>
                  <a:srgbClr val="FF6600"/>
                </a:solidFill>
                <a:latin typeface="微软雅黑" panose="020B0503020204020204" pitchFamily="34" charset="-122"/>
                <a:ea typeface="微软雅黑" panose="020B0503020204020204" pitchFamily="34" charset="-122"/>
              </a:rPr>
              <a:t>——《</a:t>
            </a:r>
            <a:r>
              <a:rPr lang="zh-CN" altLang="en-US" sz="2400" b="1" dirty="0">
                <a:solidFill>
                  <a:srgbClr val="FF6600"/>
                </a:solidFill>
                <a:latin typeface="微软雅黑" panose="020B0503020204020204" pitchFamily="34" charset="-122"/>
                <a:ea typeface="微软雅黑" panose="020B0503020204020204" pitchFamily="34" charset="-122"/>
              </a:rPr>
              <a:t>港股通投资者适当性管理指引</a:t>
            </a:r>
            <a:r>
              <a:rPr lang="en-US" altLang="zh-CN" sz="2400" b="1" dirty="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要点</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graphicFrame>
        <p:nvGraphicFramePr>
          <p:cNvPr id="49" name="图示 48"/>
          <p:cNvGraphicFramePr/>
          <p:nvPr>
            <p:extLst>
              <p:ext uri="{D42A27DB-BD31-4B8C-83A1-F6EECF244321}">
                <p14:modId xmlns:p14="http://schemas.microsoft.com/office/powerpoint/2010/main" val="1894443744"/>
              </p:ext>
            </p:extLst>
          </p:nvPr>
        </p:nvGraphicFramePr>
        <p:xfrm>
          <a:off x="1071748" y="1341649"/>
          <a:ext cx="9779757" cy="1663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 name="矩形 49"/>
          <p:cNvSpPr/>
          <p:nvPr/>
        </p:nvSpPr>
        <p:spPr>
          <a:xfrm>
            <a:off x="928733" y="5733954"/>
            <a:ext cx="9418738" cy="646331"/>
          </a:xfrm>
          <a:prstGeom prst="rect">
            <a:avLst/>
          </a:prstGeom>
        </p:spPr>
        <p:txBody>
          <a:bodyPr wrap="square">
            <a:spAutoFit/>
          </a:bodyPr>
          <a:lstStyle/>
          <a:p>
            <a:r>
              <a:rPr lang="zh-CN" altLang="en-US" b="1" dirty="0" smtClean="0">
                <a:solidFill>
                  <a:srgbClr val="FF0000"/>
                </a:solidFill>
              </a:rPr>
              <a:t>特别注意：已开通沪港通权限的个人投资者仍</a:t>
            </a:r>
            <a:r>
              <a:rPr lang="zh-CN" altLang="en-US" b="1" dirty="0">
                <a:solidFill>
                  <a:srgbClr val="FF0000"/>
                </a:solidFill>
              </a:rPr>
              <a:t>需要符合“证券账户及资金账户合计不低于人民币</a:t>
            </a:r>
            <a:r>
              <a:rPr lang="en-US" altLang="zh-CN" b="1" dirty="0">
                <a:solidFill>
                  <a:srgbClr val="FF0000"/>
                </a:solidFill>
              </a:rPr>
              <a:t>50</a:t>
            </a:r>
            <a:r>
              <a:rPr lang="zh-CN" altLang="en-US" b="1" dirty="0">
                <a:solidFill>
                  <a:srgbClr val="FF0000"/>
                </a:solidFill>
              </a:rPr>
              <a:t>万元”等适当性</a:t>
            </a:r>
            <a:r>
              <a:rPr lang="zh-CN" altLang="en-US" b="1" dirty="0" smtClean="0">
                <a:solidFill>
                  <a:srgbClr val="FF0000"/>
                </a:solidFill>
              </a:rPr>
              <a:t>条件，并履行</a:t>
            </a:r>
            <a:r>
              <a:rPr lang="en-US" altLang="zh-CN" b="1" dirty="0" smtClean="0">
                <a:solidFill>
                  <a:srgbClr val="FF0000"/>
                </a:solidFill>
              </a:rPr>
              <a:t>《</a:t>
            </a:r>
            <a:r>
              <a:rPr lang="zh-CN" altLang="en-US" b="1" dirty="0" smtClean="0">
                <a:solidFill>
                  <a:srgbClr val="FF0000"/>
                </a:solidFill>
              </a:rPr>
              <a:t>适当性指引</a:t>
            </a:r>
            <a:r>
              <a:rPr lang="en-US" altLang="zh-CN" b="1" dirty="0" smtClean="0">
                <a:solidFill>
                  <a:srgbClr val="FF0000"/>
                </a:solidFill>
              </a:rPr>
              <a:t>》</a:t>
            </a:r>
            <a:r>
              <a:rPr lang="zh-CN" altLang="en-US" b="1" dirty="0" smtClean="0">
                <a:solidFill>
                  <a:srgbClr val="FF0000"/>
                </a:solidFill>
              </a:rPr>
              <a:t>相关程序方可开通深港通权限</a:t>
            </a:r>
            <a:endParaRPr lang="zh-CN" altLang="en-US" b="1" dirty="0">
              <a:solidFill>
                <a:srgbClr val="FF0000"/>
              </a:solidFill>
            </a:endParaRPr>
          </a:p>
        </p:txBody>
      </p:sp>
      <p:sp>
        <p:nvSpPr>
          <p:cNvPr id="51" name="矩形 50"/>
          <p:cNvSpPr/>
          <p:nvPr/>
        </p:nvSpPr>
        <p:spPr bwMode="auto">
          <a:xfrm>
            <a:off x="860293" y="5661949"/>
            <a:ext cx="9448027" cy="83590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2" name="矩形 1"/>
          <p:cNvSpPr/>
          <p:nvPr/>
        </p:nvSpPr>
        <p:spPr>
          <a:xfrm>
            <a:off x="741897" y="2962870"/>
            <a:ext cx="2405073" cy="2031325"/>
          </a:xfrm>
          <a:prstGeom prst="rect">
            <a:avLst/>
          </a:prstGeom>
        </p:spPr>
        <p:txBody>
          <a:bodyPr wrap="square">
            <a:spAutoFit/>
          </a:bodyPr>
          <a:lstStyle/>
          <a:p>
            <a:r>
              <a:rPr lang="zh-CN" altLang="zh-CN" dirty="0" smtClean="0"/>
              <a:t>会员应当</a:t>
            </a:r>
            <a:r>
              <a:rPr lang="zh-CN" altLang="zh-CN" dirty="0"/>
              <a:t>对个人投资者是否符合投资者适当性条件进行核查，对其资产状况、知识水平、风险承受能力和诚信状况等进行综合</a:t>
            </a:r>
            <a:r>
              <a:rPr lang="zh-CN" altLang="zh-CN" dirty="0" smtClean="0"/>
              <a:t>评估</a:t>
            </a:r>
            <a:endParaRPr lang="zh-CN" altLang="en-US" dirty="0"/>
          </a:p>
        </p:txBody>
      </p:sp>
      <p:sp>
        <p:nvSpPr>
          <p:cNvPr id="3" name="矩形 2"/>
          <p:cNvSpPr/>
          <p:nvPr/>
        </p:nvSpPr>
        <p:spPr>
          <a:xfrm>
            <a:off x="8763360" y="2967335"/>
            <a:ext cx="2520175" cy="2031325"/>
          </a:xfrm>
          <a:prstGeom prst="rect">
            <a:avLst/>
          </a:prstGeom>
        </p:spPr>
        <p:txBody>
          <a:bodyPr wrap="square">
            <a:spAutoFit/>
          </a:bodyPr>
          <a:lstStyle/>
          <a:p>
            <a:r>
              <a:rPr lang="zh-CN" altLang="zh-CN" dirty="0"/>
              <a:t>会员应当动态跟踪和持续了解个人投资者交易情况，至少每两年进行一次风险承受能力的后续评估，并对评估结果予以记录</a:t>
            </a:r>
            <a:r>
              <a:rPr lang="zh-CN" altLang="zh-CN" dirty="0" smtClean="0"/>
              <a:t>留存</a:t>
            </a:r>
            <a:r>
              <a:rPr lang="zh-CN" altLang="en-US" dirty="0" smtClean="0"/>
              <a:t>；</a:t>
            </a:r>
            <a:r>
              <a:rPr lang="zh-CN" altLang="zh-CN" dirty="0"/>
              <a:t>会员</a:t>
            </a:r>
            <a:r>
              <a:rPr lang="zh-CN" altLang="zh-CN" dirty="0" smtClean="0"/>
              <a:t>应当配合</a:t>
            </a:r>
            <a:r>
              <a:rPr lang="zh-CN" altLang="en-US" dirty="0" smtClean="0"/>
              <a:t>本所的监督检查</a:t>
            </a:r>
            <a:endParaRPr lang="zh-CN" altLang="en-US" dirty="0"/>
          </a:p>
        </p:txBody>
      </p:sp>
      <p:sp>
        <p:nvSpPr>
          <p:cNvPr id="4" name="矩形 3"/>
          <p:cNvSpPr/>
          <p:nvPr/>
        </p:nvSpPr>
        <p:spPr>
          <a:xfrm>
            <a:off x="3381122" y="2993600"/>
            <a:ext cx="2502038" cy="2308324"/>
          </a:xfrm>
          <a:prstGeom prst="rect">
            <a:avLst/>
          </a:prstGeom>
        </p:spPr>
        <p:txBody>
          <a:bodyPr wrap="square">
            <a:spAutoFit/>
          </a:bodyPr>
          <a:lstStyle/>
          <a:p>
            <a:r>
              <a:rPr lang="zh-CN" altLang="zh-CN" dirty="0"/>
              <a:t>会员应当向投资者充分告知参与港股通交易的主要风险，提示其审慎参与港股通交易，并要求其签署港股通交易风险揭示</a:t>
            </a:r>
            <a:r>
              <a:rPr lang="zh-CN" altLang="zh-CN" dirty="0" smtClean="0"/>
              <a:t>书</a:t>
            </a:r>
            <a:r>
              <a:rPr lang="zh-CN" altLang="en-US" dirty="0" smtClean="0"/>
              <a:t>；</a:t>
            </a:r>
            <a:r>
              <a:rPr lang="zh-CN" altLang="zh-CN" dirty="0"/>
              <a:t>应当建立港股通投资者教育</a:t>
            </a:r>
            <a:r>
              <a:rPr lang="zh-CN" altLang="zh-CN" dirty="0" smtClean="0"/>
              <a:t>工作制度</a:t>
            </a:r>
            <a:endParaRPr lang="en-US" altLang="zh-CN" dirty="0" smtClean="0"/>
          </a:p>
        </p:txBody>
      </p:sp>
      <p:sp>
        <p:nvSpPr>
          <p:cNvPr id="5" name="矩形 4"/>
          <p:cNvSpPr/>
          <p:nvPr/>
        </p:nvSpPr>
        <p:spPr>
          <a:xfrm>
            <a:off x="6171180" y="3032541"/>
            <a:ext cx="2304160" cy="1477328"/>
          </a:xfrm>
          <a:prstGeom prst="rect">
            <a:avLst/>
          </a:prstGeom>
        </p:spPr>
        <p:txBody>
          <a:bodyPr wrap="square">
            <a:spAutoFit/>
          </a:bodyPr>
          <a:lstStyle/>
          <a:p>
            <a:r>
              <a:rPr lang="zh-CN" altLang="zh-CN" dirty="0" smtClean="0"/>
              <a:t>会员对</a:t>
            </a:r>
            <a:r>
              <a:rPr lang="zh-CN" altLang="zh-CN" dirty="0"/>
              <a:t>个人投资者是否符合投资者适当性条件进行</a:t>
            </a:r>
            <a:r>
              <a:rPr lang="zh-CN" altLang="zh-CN" dirty="0" smtClean="0"/>
              <a:t>核查</a:t>
            </a:r>
            <a:r>
              <a:rPr lang="zh-CN" altLang="en-US" dirty="0" smtClean="0"/>
              <a:t>后，应当</a:t>
            </a:r>
            <a:r>
              <a:rPr lang="zh-CN" altLang="zh-CN" dirty="0" smtClean="0"/>
              <a:t>与</a:t>
            </a:r>
            <a:r>
              <a:rPr lang="zh-CN" altLang="zh-CN" dirty="0"/>
              <a:t>个人投资者签署港股通委托</a:t>
            </a:r>
            <a:r>
              <a:rPr lang="zh-CN" altLang="zh-CN" dirty="0" smtClean="0"/>
              <a:t>协议</a:t>
            </a:r>
            <a:endParaRPr lang="zh-CN" altLang="en-US" dirty="0"/>
          </a:p>
        </p:txBody>
      </p:sp>
      <p:sp>
        <p:nvSpPr>
          <p:cNvPr id="52" name="矩形 51"/>
          <p:cNvSpPr/>
          <p:nvPr/>
        </p:nvSpPr>
        <p:spPr bwMode="auto">
          <a:xfrm>
            <a:off x="739213" y="2919218"/>
            <a:ext cx="2407757" cy="2382705"/>
          </a:xfrm>
          <a:prstGeom prst="rect">
            <a:avLst/>
          </a:prstGeom>
          <a:noFill/>
          <a:ln w="19050">
            <a:solidFill>
              <a:schemeClr val="accent2"/>
            </a:solidFill>
            <a:prstDash val="sysDot"/>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54" name="矩形 53"/>
          <p:cNvSpPr/>
          <p:nvPr/>
        </p:nvSpPr>
        <p:spPr bwMode="auto">
          <a:xfrm>
            <a:off x="3381123" y="2925759"/>
            <a:ext cx="2502038" cy="2382705"/>
          </a:xfrm>
          <a:prstGeom prst="rect">
            <a:avLst/>
          </a:prstGeom>
          <a:noFill/>
          <a:ln w="19050">
            <a:solidFill>
              <a:schemeClr val="accent2"/>
            </a:solidFill>
            <a:prstDash val="sysDot"/>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55" name="矩形 54"/>
          <p:cNvSpPr/>
          <p:nvPr/>
        </p:nvSpPr>
        <p:spPr bwMode="auto">
          <a:xfrm>
            <a:off x="6139588" y="2925759"/>
            <a:ext cx="2407757" cy="2382705"/>
          </a:xfrm>
          <a:prstGeom prst="rect">
            <a:avLst/>
          </a:prstGeom>
          <a:noFill/>
          <a:ln w="19050">
            <a:solidFill>
              <a:schemeClr val="accent2"/>
            </a:solidFill>
            <a:prstDash val="sysDot"/>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56" name="矩形 55"/>
          <p:cNvSpPr/>
          <p:nvPr/>
        </p:nvSpPr>
        <p:spPr bwMode="auto">
          <a:xfrm>
            <a:off x="8763360" y="2925759"/>
            <a:ext cx="2520175" cy="2382705"/>
          </a:xfrm>
          <a:prstGeom prst="rect">
            <a:avLst/>
          </a:prstGeom>
          <a:noFill/>
          <a:ln w="19050">
            <a:solidFill>
              <a:schemeClr val="accent2"/>
            </a:solidFill>
            <a:prstDash val="sysDot"/>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16"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26769542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3" y="172227"/>
            <a:ext cx="968026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2" y="707942"/>
            <a:ext cx="10548775"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（三）适当性管理</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风险</a:t>
            </a:r>
            <a:r>
              <a:rPr lang="zh-CN" altLang="en-US" sz="2400" b="1" dirty="0">
                <a:solidFill>
                  <a:srgbClr val="FF6600"/>
                </a:solidFill>
                <a:latin typeface="微软雅黑" panose="020B0503020204020204" pitchFamily="34" charset="-122"/>
                <a:ea typeface="微软雅黑" panose="020B0503020204020204" pitchFamily="34" charset="-122"/>
              </a:rPr>
              <a:t>揭示书必备</a:t>
            </a:r>
            <a:r>
              <a:rPr lang="zh-CN" altLang="en-US" sz="2400" b="1" dirty="0" smtClean="0">
                <a:solidFill>
                  <a:srgbClr val="FF6600"/>
                </a:solidFill>
                <a:latin typeface="微软雅黑" panose="020B0503020204020204" pitchFamily="34" charset="-122"/>
                <a:ea typeface="微软雅黑" panose="020B0503020204020204" pitchFamily="34" charset="-122"/>
              </a:rPr>
              <a:t>条款</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新增关注点</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6" name="矩形 5"/>
          <p:cNvSpPr/>
          <p:nvPr/>
        </p:nvSpPr>
        <p:spPr>
          <a:xfrm>
            <a:off x="928733" y="5805959"/>
            <a:ext cx="9418738" cy="646331"/>
          </a:xfrm>
          <a:prstGeom prst="rect">
            <a:avLst/>
          </a:prstGeom>
        </p:spPr>
        <p:txBody>
          <a:bodyPr wrap="square">
            <a:spAutoFit/>
          </a:bodyPr>
          <a:lstStyle/>
          <a:p>
            <a:r>
              <a:rPr lang="zh-CN" altLang="en-US" b="1" dirty="0"/>
              <a:t>会员应当据此制定深港通的</a:t>
            </a:r>
            <a:r>
              <a:rPr lang="en-US" altLang="zh-CN" b="1" dirty="0"/>
              <a:t>《</a:t>
            </a:r>
            <a:r>
              <a:rPr lang="zh-CN" altLang="en-US" b="1" dirty="0"/>
              <a:t>港股通交易风险揭示书</a:t>
            </a:r>
            <a:r>
              <a:rPr lang="en-US" altLang="zh-CN" b="1" dirty="0"/>
              <a:t>》</a:t>
            </a:r>
            <a:r>
              <a:rPr lang="zh-CN" altLang="en-US" b="1" dirty="0"/>
              <a:t>，要求投资者签字并确认已知晓全部风险，提示投资者参与港股通交易可能遭受损失的</a:t>
            </a:r>
            <a:r>
              <a:rPr lang="zh-CN" altLang="en-US" b="1" dirty="0" smtClean="0"/>
              <a:t>风险</a:t>
            </a:r>
            <a:endParaRPr lang="zh-CN" altLang="en-US" b="1" dirty="0"/>
          </a:p>
        </p:txBody>
      </p:sp>
      <p:sp>
        <p:nvSpPr>
          <p:cNvPr id="7" name="矩形 6"/>
          <p:cNvSpPr/>
          <p:nvPr/>
        </p:nvSpPr>
        <p:spPr bwMode="auto">
          <a:xfrm>
            <a:off x="860293" y="5805959"/>
            <a:ext cx="9448027" cy="69189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 name="矩形 2"/>
          <p:cNvSpPr/>
          <p:nvPr/>
        </p:nvSpPr>
        <p:spPr>
          <a:xfrm>
            <a:off x="842810" y="1271358"/>
            <a:ext cx="10576563" cy="646331"/>
          </a:xfrm>
          <a:prstGeom prst="rect">
            <a:avLst/>
          </a:prstGeom>
        </p:spPr>
        <p:txBody>
          <a:bodyPr wrap="square">
            <a:spAutoFit/>
          </a:bodyPr>
          <a:lstStyle/>
          <a:p>
            <a:r>
              <a:rPr lang="en-US" altLang="zh-CN" b="1" dirty="0"/>
              <a:t>《</a:t>
            </a:r>
            <a:r>
              <a:rPr lang="zh-CN" altLang="en-US" b="1" dirty="0"/>
              <a:t>必备条款</a:t>
            </a:r>
            <a:r>
              <a:rPr lang="en-US" altLang="zh-CN" b="1" dirty="0" smtClean="0"/>
              <a:t>》</a:t>
            </a:r>
            <a:r>
              <a:rPr lang="zh-CN" altLang="en-US" b="1" dirty="0" smtClean="0"/>
              <a:t>在列明两地市场法规差异、标的股票动态调整、交易结算制度处理差异、技术故障等风险问题的同时，新增了以下关注点：</a:t>
            </a:r>
            <a:endParaRPr lang="en-US" altLang="zh-CN" b="1" dirty="0"/>
          </a:p>
        </p:txBody>
      </p:sp>
      <p:grpSp>
        <p:nvGrpSpPr>
          <p:cNvPr id="31" name="组合 30"/>
          <p:cNvGrpSpPr/>
          <p:nvPr/>
        </p:nvGrpSpPr>
        <p:grpSpPr>
          <a:xfrm>
            <a:off x="860293" y="2061699"/>
            <a:ext cx="10630733" cy="1200324"/>
            <a:chOff x="1131317" y="1292572"/>
            <a:chExt cx="8564289" cy="1200324"/>
          </a:xfrm>
        </p:grpSpPr>
        <p:sp>
          <p:nvSpPr>
            <p:cNvPr id="32" name="AutoShape 13"/>
            <p:cNvSpPr>
              <a:spLocks noChangeArrowheads="1"/>
            </p:cNvSpPr>
            <p:nvPr/>
          </p:nvSpPr>
          <p:spPr bwMode="auto">
            <a:xfrm>
              <a:off x="1131317" y="1519586"/>
              <a:ext cx="8492281" cy="973310"/>
            </a:xfrm>
            <a:prstGeom prst="roundRect">
              <a:avLst>
                <a:gd name="adj" fmla="val 4639"/>
              </a:avLst>
            </a:prstGeom>
            <a:gradFill rotWithShape="1">
              <a:gsLst>
                <a:gs pos="0">
                  <a:srgbClr val="FDFDFD"/>
                </a:gs>
                <a:gs pos="100000">
                  <a:schemeClr val="bg1">
                    <a:lumMod val="95000"/>
                  </a:schemeClr>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grpSp>
          <p:nvGrpSpPr>
            <p:cNvPr id="33" name="组合 32"/>
            <p:cNvGrpSpPr/>
            <p:nvPr/>
          </p:nvGrpSpPr>
          <p:grpSpPr>
            <a:xfrm>
              <a:off x="1517774" y="1292572"/>
              <a:ext cx="8177832" cy="476250"/>
              <a:chOff x="1229742" y="1292572"/>
              <a:chExt cx="8177832" cy="476250"/>
            </a:xfrm>
          </p:grpSpPr>
          <p:sp>
            <p:nvSpPr>
              <p:cNvPr id="36" name="AutoShape 15"/>
              <p:cNvSpPr>
                <a:spLocks noChangeArrowheads="1"/>
              </p:cNvSpPr>
              <p:nvPr/>
            </p:nvSpPr>
            <p:spPr bwMode="auto">
              <a:xfrm>
                <a:off x="1229742" y="1292572"/>
                <a:ext cx="8177832" cy="476250"/>
              </a:xfrm>
              <a:prstGeom prst="roundRect">
                <a:avLst>
                  <a:gd name="adj" fmla="val 16667"/>
                </a:avLst>
              </a:prstGeom>
              <a:solidFill>
                <a:schemeClr val="accent2"/>
              </a:solidFill>
              <a:ln w="38100" cmpd="sng">
                <a:solidFill>
                  <a:srgbClr val="FFFFFF">
                    <a:alpha val="70000"/>
                  </a:srgbClr>
                </a:solidFill>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37" name="Rectangle 17"/>
              <p:cNvSpPr>
                <a:spLocks noChangeArrowheads="1"/>
              </p:cNvSpPr>
              <p:nvPr/>
            </p:nvSpPr>
            <p:spPr bwMode="auto">
              <a:xfrm>
                <a:off x="1652017" y="1362424"/>
                <a:ext cx="7395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lvl="0" eaLnBrk="1" hangingPunct="1"/>
                <a:r>
                  <a:rPr lang="zh-CN" altLang="en-US" b="1" kern="0" dirty="0">
                    <a:solidFill>
                      <a:srgbClr val="FFFFFF"/>
                    </a:solidFill>
                    <a:latin typeface="微软雅黑" panose="020B0503020204020204" pitchFamily="34" charset="-122"/>
                    <a:ea typeface="微软雅黑" panose="020B0503020204020204" pitchFamily="34" charset="-122"/>
                  </a:rPr>
                  <a:t>中小市值股票价格波动</a:t>
                </a:r>
              </a:p>
            </p:txBody>
          </p:sp>
        </p:grpSp>
        <p:sp>
          <p:nvSpPr>
            <p:cNvPr id="34" name="Text Box 19"/>
            <p:cNvSpPr txBox="1">
              <a:spLocks noChangeArrowheads="1"/>
            </p:cNvSpPr>
            <p:nvPr/>
          </p:nvSpPr>
          <p:spPr bwMode="auto">
            <a:xfrm>
              <a:off x="1275780" y="1796607"/>
              <a:ext cx="81317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kern="0" dirty="0" smtClean="0">
                  <a:latin typeface="+mn-ea"/>
                  <a:ea typeface="+mn-ea"/>
                </a:rPr>
                <a:t>第三条：提示</a:t>
              </a:r>
              <a:r>
                <a:rPr lang="zh-CN" altLang="en-US" kern="0" dirty="0">
                  <a:latin typeface="+mn-ea"/>
                  <a:ea typeface="+mn-ea"/>
                </a:rPr>
                <a:t>投资者注意，港股通股票尤其是部分中小市值股票，可能出现因公司基本面变化、异常交易情形等原因而引起股价较大波动的情形，投资者应关注可能产生的风险。</a:t>
              </a:r>
            </a:p>
          </p:txBody>
        </p:sp>
        <p:sp>
          <p:nvSpPr>
            <p:cNvPr id="35" name="TextBox 34"/>
            <p:cNvSpPr txBox="1"/>
            <p:nvPr/>
          </p:nvSpPr>
          <p:spPr>
            <a:xfrm>
              <a:off x="1136688" y="1316226"/>
              <a:ext cx="360040" cy="400110"/>
            </a:xfrm>
            <a:prstGeom prst="rect">
              <a:avLst/>
            </a:prstGeom>
            <a:solidFill>
              <a:schemeClr val="accent2"/>
            </a:solid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65663" y="3285784"/>
            <a:ext cx="10636521" cy="1078361"/>
            <a:chOff x="1126654" y="1268760"/>
            <a:chExt cx="8568952" cy="1078361"/>
          </a:xfrm>
        </p:grpSpPr>
        <p:sp>
          <p:nvSpPr>
            <p:cNvPr id="39" name="AutoShape 13"/>
            <p:cNvSpPr>
              <a:spLocks noChangeArrowheads="1"/>
            </p:cNvSpPr>
            <p:nvPr/>
          </p:nvSpPr>
          <p:spPr bwMode="auto">
            <a:xfrm>
              <a:off x="1131317" y="1519586"/>
              <a:ext cx="8492281" cy="763808"/>
            </a:xfrm>
            <a:prstGeom prst="roundRect">
              <a:avLst>
                <a:gd name="adj" fmla="val 4639"/>
              </a:avLst>
            </a:prstGeom>
            <a:gradFill rotWithShape="1">
              <a:gsLst>
                <a:gs pos="0">
                  <a:srgbClr val="FDFDFD"/>
                </a:gs>
                <a:gs pos="100000">
                  <a:schemeClr val="bg1">
                    <a:lumMod val="95000"/>
                  </a:schemeClr>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grpSp>
          <p:nvGrpSpPr>
            <p:cNvPr id="40" name="组合 39"/>
            <p:cNvGrpSpPr/>
            <p:nvPr/>
          </p:nvGrpSpPr>
          <p:grpSpPr>
            <a:xfrm>
              <a:off x="1517774" y="1268760"/>
              <a:ext cx="8177832" cy="523875"/>
              <a:chOff x="1229742" y="1268760"/>
              <a:chExt cx="8177832" cy="523875"/>
            </a:xfrm>
          </p:grpSpPr>
          <p:sp>
            <p:nvSpPr>
              <p:cNvPr id="43" name="AutoShape 15"/>
              <p:cNvSpPr>
                <a:spLocks noChangeArrowheads="1"/>
              </p:cNvSpPr>
              <p:nvPr/>
            </p:nvSpPr>
            <p:spPr bwMode="auto">
              <a:xfrm>
                <a:off x="1229742" y="1268760"/>
                <a:ext cx="8177832" cy="523875"/>
              </a:xfrm>
              <a:prstGeom prst="roundRect">
                <a:avLst>
                  <a:gd name="adj" fmla="val 16667"/>
                </a:avLst>
              </a:prstGeom>
              <a:solidFill>
                <a:schemeClr val="accent2"/>
              </a:solidFill>
              <a:ln w="38100" cmpd="sng">
                <a:solidFill>
                  <a:srgbClr val="FFFFFF">
                    <a:alpha val="70000"/>
                  </a:srgbClr>
                </a:solidFill>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44" name="Rectangle 17"/>
              <p:cNvSpPr>
                <a:spLocks noChangeArrowheads="1"/>
              </p:cNvSpPr>
              <p:nvPr/>
            </p:nvSpPr>
            <p:spPr bwMode="auto">
              <a:xfrm>
                <a:off x="1652017" y="1319560"/>
                <a:ext cx="7395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lvl="0" eaLnBrk="1" hangingPunct="1"/>
                <a:r>
                  <a:rPr lang="zh-CN" altLang="en-US" b="1" kern="0" dirty="0">
                    <a:solidFill>
                      <a:srgbClr val="FFFFFF"/>
                    </a:solidFill>
                    <a:latin typeface="微软雅黑" panose="020B0503020204020204" pitchFamily="34" charset="-122"/>
                    <a:ea typeface="微软雅黑" panose="020B0503020204020204" pitchFamily="34" charset="-122"/>
                  </a:rPr>
                  <a:t>两地市场风险警示及退市制度差异</a:t>
                </a:r>
              </a:p>
            </p:txBody>
          </p:sp>
        </p:grpSp>
        <p:sp>
          <p:nvSpPr>
            <p:cNvPr id="41" name="Text Box 19"/>
            <p:cNvSpPr txBox="1">
              <a:spLocks noChangeArrowheads="1"/>
            </p:cNvSpPr>
            <p:nvPr/>
          </p:nvSpPr>
          <p:spPr bwMode="auto">
            <a:xfrm>
              <a:off x="1249294" y="1700790"/>
              <a:ext cx="81317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dirty="0" smtClean="0">
                  <a:latin typeface="+mn-ea"/>
                  <a:ea typeface="+mn-ea"/>
                </a:rPr>
                <a:t>第四条：提示</a:t>
              </a:r>
              <a:r>
                <a:rPr lang="zh-CN" altLang="en-US" dirty="0">
                  <a:latin typeface="+mn-ea"/>
                  <a:ea typeface="+mn-ea"/>
                </a:rPr>
                <a:t>投资者注意，与内地证券市场相比，香港市场在股票交易风险警示、退市规则等方面存在一定差异，存在直接退市风险，投资者应当关注可能产生的风险。</a:t>
              </a:r>
            </a:p>
          </p:txBody>
        </p:sp>
        <p:sp>
          <p:nvSpPr>
            <p:cNvPr id="42" name="TextBox 41"/>
            <p:cNvSpPr txBox="1"/>
            <p:nvPr/>
          </p:nvSpPr>
          <p:spPr>
            <a:xfrm>
              <a:off x="1126654" y="1316226"/>
              <a:ext cx="360040" cy="400110"/>
            </a:xfrm>
            <a:prstGeom prst="rect">
              <a:avLst/>
            </a:prstGeom>
            <a:solidFill>
              <a:schemeClr val="accent2"/>
            </a:solid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842810" y="4365859"/>
            <a:ext cx="10655064" cy="1160839"/>
            <a:chOff x="1084260" y="1268760"/>
            <a:chExt cx="8583891" cy="1160839"/>
          </a:xfrm>
        </p:grpSpPr>
        <p:sp>
          <p:nvSpPr>
            <p:cNvPr id="46" name="AutoShape 13"/>
            <p:cNvSpPr>
              <a:spLocks noChangeArrowheads="1"/>
            </p:cNvSpPr>
            <p:nvPr/>
          </p:nvSpPr>
          <p:spPr bwMode="auto">
            <a:xfrm>
              <a:off x="1131317" y="1519586"/>
              <a:ext cx="8492281" cy="910013"/>
            </a:xfrm>
            <a:prstGeom prst="roundRect">
              <a:avLst>
                <a:gd name="adj" fmla="val 4639"/>
              </a:avLst>
            </a:prstGeom>
            <a:gradFill rotWithShape="1">
              <a:gsLst>
                <a:gs pos="0">
                  <a:srgbClr val="FDFDFD"/>
                </a:gs>
                <a:gs pos="100000">
                  <a:schemeClr val="bg1">
                    <a:lumMod val="95000"/>
                  </a:schemeClr>
                </a:gs>
              </a:gsLst>
              <a:lin ang="5400000" scaled="1"/>
            </a:gradFill>
            <a:ln w="19050" cmpd="sng">
              <a:solidFill>
                <a:srgbClr val="C0C0C0"/>
              </a:solidFill>
              <a:round/>
              <a:headEnd/>
              <a:tailEnd/>
            </a:ln>
            <a:effectLst>
              <a:outerShdw dist="53882" dir="2700000" algn="ctr" rotWithShape="0">
                <a:srgbClr val="292929">
                  <a:alpha val="50000"/>
                </a:srgbClr>
              </a:outerShdw>
            </a:effec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grpSp>
          <p:nvGrpSpPr>
            <p:cNvPr id="47" name="组合 46"/>
            <p:cNvGrpSpPr/>
            <p:nvPr/>
          </p:nvGrpSpPr>
          <p:grpSpPr>
            <a:xfrm>
              <a:off x="1490319" y="1268760"/>
              <a:ext cx="8177832" cy="523875"/>
              <a:chOff x="1202287" y="1268760"/>
              <a:chExt cx="8177832" cy="523875"/>
            </a:xfrm>
          </p:grpSpPr>
          <p:sp>
            <p:nvSpPr>
              <p:cNvPr id="50" name="AutoShape 15"/>
              <p:cNvSpPr>
                <a:spLocks noChangeArrowheads="1"/>
              </p:cNvSpPr>
              <p:nvPr/>
            </p:nvSpPr>
            <p:spPr bwMode="auto">
              <a:xfrm>
                <a:off x="1202287" y="1268760"/>
                <a:ext cx="8177832" cy="523875"/>
              </a:xfrm>
              <a:prstGeom prst="roundRect">
                <a:avLst>
                  <a:gd name="adj" fmla="val 16667"/>
                </a:avLst>
              </a:prstGeom>
              <a:solidFill>
                <a:schemeClr val="accent2"/>
              </a:solidFill>
              <a:ln w="38100" cmpd="sng">
                <a:solidFill>
                  <a:srgbClr val="FFFFFF">
                    <a:alpha val="70000"/>
                  </a:srgbClr>
                </a:solidFill>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1" name="Rectangle 17"/>
              <p:cNvSpPr>
                <a:spLocks noChangeArrowheads="1"/>
              </p:cNvSpPr>
              <p:nvPr/>
            </p:nvSpPr>
            <p:spPr bwMode="auto">
              <a:xfrm>
                <a:off x="1608346" y="1319560"/>
                <a:ext cx="73955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lvl="0" eaLnBrk="1" hangingPunct="1"/>
                <a:r>
                  <a:rPr lang="zh-CN" altLang="en-US" b="1" kern="0" dirty="0">
                    <a:solidFill>
                      <a:srgbClr val="FFFFFF"/>
                    </a:solidFill>
                    <a:latin typeface="微软雅黑" panose="020B0503020204020204" pitchFamily="34" charset="-122"/>
                    <a:ea typeface="微软雅黑" panose="020B0503020204020204" pitchFamily="34" charset="-122"/>
                  </a:rPr>
                  <a:t>市场波动调节机制等需要投资者特别关注的事项</a:t>
                </a:r>
              </a:p>
            </p:txBody>
          </p:sp>
        </p:grpSp>
        <p:sp>
          <p:nvSpPr>
            <p:cNvPr id="48" name="Text Box 19"/>
            <p:cNvSpPr txBox="1">
              <a:spLocks noChangeArrowheads="1"/>
            </p:cNvSpPr>
            <p:nvPr/>
          </p:nvSpPr>
          <p:spPr bwMode="auto">
            <a:xfrm>
              <a:off x="1275780" y="1772795"/>
              <a:ext cx="81317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dirty="0" smtClean="0">
                  <a:latin typeface="+mn-ea"/>
                  <a:ea typeface="+mn-ea"/>
                </a:rPr>
                <a:t>第十五条：提示</a:t>
              </a:r>
              <a:r>
                <a:rPr lang="zh-CN" altLang="en-US" dirty="0">
                  <a:latin typeface="+mn-ea"/>
                  <a:ea typeface="+mn-ea"/>
                </a:rPr>
                <a:t>投资者注意，香港市场建立了市场波动调节机制，但对股票交易价格不设置涨跌幅限制，投资者应当关注可能产生的风险。</a:t>
              </a:r>
            </a:p>
          </p:txBody>
        </p:sp>
        <p:sp>
          <p:nvSpPr>
            <p:cNvPr id="49" name="TextBox 48"/>
            <p:cNvSpPr txBox="1"/>
            <p:nvPr/>
          </p:nvSpPr>
          <p:spPr>
            <a:xfrm>
              <a:off x="1084260" y="1316226"/>
              <a:ext cx="360040" cy="400110"/>
            </a:xfrm>
            <a:prstGeom prst="rect">
              <a:avLst/>
            </a:prstGeom>
            <a:solidFill>
              <a:schemeClr val="accent2"/>
            </a:solid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9"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1167960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1322" y="707942"/>
            <a:ext cx="10576563"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（四）交易机制</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sp>
        <p:nvSpPr>
          <p:cNvPr id="3" name="矩形 2"/>
          <p:cNvSpPr/>
          <p:nvPr/>
        </p:nvSpPr>
        <p:spPr>
          <a:xfrm>
            <a:off x="825664" y="1269644"/>
            <a:ext cx="5934862" cy="461665"/>
          </a:xfrm>
          <a:prstGeom prst="rect">
            <a:avLst/>
          </a:prstGeom>
        </p:spPr>
        <p:txBody>
          <a:bodyPr wrap="square">
            <a:spAutoFit/>
          </a:bodyPr>
          <a:lstStyle/>
          <a:p>
            <a:pPr defTabSz="911225"/>
            <a:r>
              <a:rPr lang="zh-CN" altLang="en-US" sz="2400" b="1" dirty="0" smtClean="0">
                <a:latin typeface="宋体" pitchFamily="2" charset="-122"/>
              </a:rPr>
              <a:t>港股市场增加两项新的港股通交易机制：</a:t>
            </a:r>
            <a:endParaRPr lang="en-US" altLang="zh-CN" sz="2400" b="1" dirty="0" smtClean="0"/>
          </a:p>
        </p:txBody>
      </p:sp>
      <p:sp>
        <p:nvSpPr>
          <p:cNvPr id="8" name="圆角矩形 7"/>
          <p:cNvSpPr/>
          <p:nvPr/>
        </p:nvSpPr>
        <p:spPr>
          <a:xfrm>
            <a:off x="3264338" y="4077839"/>
            <a:ext cx="2620685" cy="442674"/>
          </a:xfrm>
          <a:prstGeom prst="roundRect">
            <a:avLst/>
          </a:prstGeom>
          <a:solidFill>
            <a:schemeClr val="accent2"/>
          </a:solidFill>
          <a:ln>
            <a:solidFill>
              <a:schemeClr val="accent5">
                <a:lumMod val="75000"/>
              </a:schemeClr>
            </a:solidFill>
          </a:ln>
        </p:spPr>
        <p:txBody>
          <a:bodyPr wrap="none">
            <a:spAutoFit/>
          </a:bodyPr>
          <a:lstStyle/>
          <a:p>
            <a:pPr marL="342900" indent="-342900">
              <a:buFont typeface="Arial" pitchFamily="34" charset="0"/>
              <a:buChar char="•"/>
            </a:pPr>
            <a:r>
              <a:rPr lang="zh-CN" altLang="en-US" sz="2000" b="1" dirty="0">
                <a:solidFill>
                  <a:schemeClr val="bg1"/>
                </a:solidFill>
                <a:latin typeface="+mn-ea"/>
                <a:ea typeface="+mn-ea"/>
              </a:rPr>
              <a:t>市场波动调节机制</a:t>
            </a:r>
          </a:p>
        </p:txBody>
      </p:sp>
      <p:sp>
        <p:nvSpPr>
          <p:cNvPr id="10" name="矩形 98"/>
          <p:cNvSpPr/>
          <p:nvPr/>
        </p:nvSpPr>
        <p:spPr>
          <a:xfrm>
            <a:off x="3218975" y="1722375"/>
            <a:ext cx="2751784" cy="442674"/>
          </a:xfrm>
          <a:prstGeom prst="roundRect">
            <a:avLst/>
          </a:prstGeom>
          <a:solidFill>
            <a:schemeClr val="accent2"/>
          </a:solidFill>
        </p:spPr>
        <p:txBody>
          <a:bodyPr wrap="none">
            <a:spAutoFit/>
          </a:bodyPr>
          <a:lstStyle/>
          <a:p>
            <a:pPr marL="342900" indent="-342900">
              <a:buFont typeface="Arial" pitchFamily="34" charset="0"/>
              <a:buChar char="•"/>
            </a:pPr>
            <a:r>
              <a:rPr lang="zh-CN" altLang="en-US" sz="2000" b="1" dirty="0">
                <a:solidFill>
                  <a:schemeClr val="bg1"/>
                </a:solidFill>
                <a:latin typeface="+mn-ea"/>
                <a:ea typeface="+mn-ea"/>
              </a:rPr>
              <a:t>收盘集合</a:t>
            </a:r>
            <a:r>
              <a:rPr lang="zh-CN" altLang="en-US" sz="2000" b="1" dirty="0" smtClean="0">
                <a:solidFill>
                  <a:schemeClr val="bg1"/>
                </a:solidFill>
                <a:latin typeface="+mn-ea"/>
                <a:ea typeface="+mn-ea"/>
              </a:rPr>
              <a:t>竞价机制 </a:t>
            </a:r>
            <a:endParaRPr lang="zh-CN" altLang="en-US" sz="2000" b="1" dirty="0">
              <a:solidFill>
                <a:schemeClr val="bg1"/>
              </a:solidFill>
              <a:latin typeface="+mn-ea"/>
              <a:ea typeface="+mn-ea"/>
            </a:endParaRPr>
          </a:p>
        </p:txBody>
      </p:sp>
      <p:grpSp>
        <p:nvGrpSpPr>
          <p:cNvPr id="11" name="组合 10"/>
          <p:cNvGrpSpPr/>
          <p:nvPr/>
        </p:nvGrpSpPr>
        <p:grpSpPr>
          <a:xfrm>
            <a:off x="338775" y="1989694"/>
            <a:ext cx="2637092" cy="2916270"/>
            <a:chOff x="1778695" y="1804610"/>
            <a:chExt cx="5709657" cy="5368806"/>
          </a:xfrm>
        </p:grpSpPr>
        <p:pic>
          <p:nvPicPr>
            <p:cNvPr id="12" name="Picture 2" descr="E:\仝德志文件，勿删！\03-参考文档\！PPT图片及版面资源\PPT精美插图\商务\小人工作中.png"/>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1778695" y="2132856"/>
              <a:ext cx="3225382" cy="34483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E:\仝德志文件，勿删！\03-参考文档\！PPT图片及版面资源\PPT精美插图\商务\小人工作中.png"/>
            <p:cNvPicPr>
              <a:picLocks noChangeAspect="1" noChangeArrowheads="1"/>
            </p:cNvPicPr>
            <p:nvPr/>
          </p:nvPicPr>
          <p:blipFill rotWithShape="1">
            <a:blip r:embed="rId2">
              <a:extLst>
                <a:ext uri="{28A0092B-C50C-407E-A947-70E740481C1C}">
                  <a14:useLocalDpi xmlns:a14="http://schemas.microsoft.com/office/drawing/2010/main" val="0"/>
                </a:ext>
              </a:extLst>
            </a:blip>
            <a:srcRect l="50528" r="24736"/>
            <a:stretch/>
          </p:blipFill>
          <p:spPr bwMode="auto">
            <a:xfrm>
              <a:off x="5004077" y="1804610"/>
              <a:ext cx="2484275" cy="5368806"/>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Picture 2" descr="E:\仝德志文件，勿删！\03-参考文档\！PPT图片及版面资源\PPT精美插图\商务\小人工作中.png"/>
          <p:cNvPicPr>
            <a:picLocks noChangeAspect="1" noChangeArrowheads="1"/>
          </p:cNvPicPr>
          <p:nvPr/>
        </p:nvPicPr>
        <p:blipFill rotWithShape="1">
          <a:blip r:embed="rId2">
            <a:extLst>
              <a:ext uri="{28A0092B-C50C-407E-A947-70E740481C1C}">
                <a14:useLocalDpi xmlns:a14="http://schemas.microsoft.com/office/drawing/2010/main" val="0"/>
              </a:ext>
            </a:extLst>
          </a:blip>
          <a:srcRect l="82170"/>
          <a:stretch/>
        </p:blipFill>
        <p:spPr bwMode="auto">
          <a:xfrm>
            <a:off x="2066895" y="1845684"/>
            <a:ext cx="1082100" cy="3412355"/>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5935993" y="1857078"/>
            <a:ext cx="2467342" cy="369332"/>
          </a:xfrm>
          <a:prstGeom prst="rect">
            <a:avLst/>
          </a:prstGeom>
        </p:spPr>
        <p:txBody>
          <a:bodyPr wrap="none">
            <a:spAutoFit/>
          </a:bodyPr>
          <a:lstStyle/>
          <a:p>
            <a:r>
              <a:rPr lang="en-US" altLang="zh-CN" dirty="0"/>
              <a:t>2016</a:t>
            </a:r>
            <a:r>
              <a:rPr lang="zh-CN" altLang="en-US" dirty="0"/>
              <a:t>年</a:t>
            </a:r>
            <a:r>
              <a:rPr lang="en-US" altLang="zh-CN" dirty="0"/>
              <a:t>7</a:t>
            </a:r>
            <a:r>
              <a:rPr lang="zh-CN" altLang="en-US" dirty="0"/>
              <a:t>月</a:t>
            </a:r>
            <a:r>
              <a:rPr lang="en-US" altLang="zh-CN" dirty="0"/>
              <a:t>25</a:t>
            </a:r>
            <a:r>
              <a:rPr lang="zh-CN" altLang="en-US" dirty="0"/>
              <a:t>日起实施</a:t>
            </a:r>
          </a:p>
        </p:txBody>
      </p:sp>
      <p:cxnSp>
        <p:nvCxnSpPr>
          <p:cNvPr id="15" name="直接连接符 14"/>
          <p:cNvCxnSpPr/>
          <p:nvPr/>
        </p:nvCxnSpPr>
        <p:spPr bwMode="auto">
          <a:xfrm>
            <a:off x="5883160" y="2154405"/>
            <a:ext cx="254187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p:nvPr/>
        </p:nvCxnSpPr>
        <p:spPr bwMode="auto">
          <a:xfrm>
            <a:off x="5869839" y="4509869"/>
            <a:ext cx="254187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矩形 17"/>
          <p:cNvSpPr/>
          <p:nvPr/>
        </p:nvSpPr>
        <p:spPr>
          <a:xfrm>
            <a:off x="5878342" y="4167271"/>
            <a:ext cx="2467342" cy="369332"/>
          </a:xfrm>
          <a:prstGeom prst="rect">
            <a:avLst/>
          </a:prstGeom>
        </p:spPr>
        <p:txBody>
          <a:bodyPr wrap="none">
            <a:spAutoFit/>
          </a:bodyPr>
          <a:lstStyle/>
          <a:p>
            <a:r>
              <a:rPr lang="en-US" altLang="zh-CN" dirty="0" smtClean="0"/>
              <a:t>2016</a:t>
            </a:r>
            <a:r>
              <a:rPr lang="zh-CN" altLang="en-US" dirty="0" smtClean="0"/>
              <a:t>年</a:t>
            </a:r>
            <a:r>
              <a:rPr lang="en-US" altLang="zh-CN" dirty="0" smtClean="0"/>
              <a:t>8</a:t>
            </a:r>
            <a:r>
              <a:rPr lang="zh-CN" altLang="en-US" dirty="0" smtClean="0"/>
              <a:t>月</a:t>
            </a:r>
            <a:r>
              <a:rPr lang="en-US" altLang="zh-CN" dirty="0" smtClean="0"/>
              <a:t>22</a:t>
            </a:r>
            <a:r>
              <a:rPr lang="zh-CN" altLang="en-US" dirty="0" smtClean="0"/>
              <a:t>日</a:t>
            </a:r>
            <a:r>
              <a:rPr lang="zh-CN" altLang="en-US" dirty="0"/>
              <a:t>起实施</a:t>
            </a:r>
          </a:p>
        </p:txBody>
      </p:sp>
      <p:sp>
        <p:nvSpPr>
          <p:cNvPr id="16" name="矩形 15"/>
          <p:cNvSpPr/>
          <p:nvPr/>
        </p:nvSpPr>
        <p:spPr>
          <a:xfrm>
            <a:off x="3293005" y="2155175"/>
            <a:ext cx="7979234" cy="615553"/>
          </a:xfrm>
          <a:prstGeom prst="rect">
            <a:avLst/>
          </a:prstGeom>
        </p:spPr>
        <p:txBody>
          <a:bodyPr wrap="square">
            <a:spAutoFit/>
          </a:bodyPr>
          <a:lstStyle/>
          <a:p>
            <a:pPr marL="285750" lvl="1" indent="-285750" defTabSz="911225">
              <a:buClr>
                <a:schemeClr val="accent2"/>
              </a:buClr>
              <a:buFont typeface="Wingdings" pitchFamily="2" charset="2"/>
              <a:buChar char="ü"/>
            </a:pPr>
            <a:r>
              <a:rPr lang="zh-CN" altLang="en-US" b="1" dirty="0"/>
              <a:t>对部分证券实施收盘集合竞价</a:t>
            </a:r>
            <a:r>
              <a:rPr lang="zh-CN" altLang="en-US" b="1" dirty="0" smtClean="0"/>
              <a:t>：</a:t>
            </a:r>
            <a:r>
              <a:rPr lang="zh-CN" altLang="en-US" sz="1600" dirty="0" smtClean="0"/>
              <a:t>恒</a:t>
            </a:r>
            <a:r>
              <a:rPr lang="zh-CN" altLang="en-US" sz="1600" dirty="0"/>
              <a:t>生综合大型股、中型股、</a:t>
            </a:r>
            <a:r>
              <a:rPr lang="en-US" altLang="zh-CN" sz="1600" dirty="0"/>
              <a:t>AH</a:t>
            </a:r>
            <a:r>
              <a:rPr lang="zh-CN" altLang="en-US" sz="1600" dirty="0"/>
              <a:t>股、及所有</a:t>
            </a:r>
            <a:r>
              <a:rPr lang="en-US" altLang="zh-CN" sz="1600" dirty="0" smtClean="0"/>
              <a:t>ETF</a:t>
            </a:r>
            <a:r>
              <a:rPr lang="zh-CN" altLang="en-US" sz="1600" dirty="0" smtClean="0"/>
              <a:t>；</a:t>
            </a:r>
            <a:endParaRPr lang="en-US" altLang="zh-CN" sz="1600" dirty="0"/>
          </a:p>
        </p:txBody>
      </p:sp>
      <p:sp>
        <p:nvSpPr>
          <p:cNvPr id="19" name="矩形 18"/>
          <p:cNvSpPr/>
          <p:nvPr/>
        </p:nvSpPr>
        <p:spPr>
          <a:xfrm>
            <a:off x="3293005" y="2436174"/>
            <a:ext cx="7719881" cy="1600438"/>
          </a:xfrm>
          <a:prstGeom prst="rect">
            <a:avLst/>
          </a:prstGeom>
        </p:spPr>
        <p:txBody>
          <a:bodyPr wrap="square">
            <a:spAutoFit/>
          </a:bodyPr>
          <a:lstStyle/>
          <a:p>
            <a:pPr marL="285750" lvl="1" indent="-285750" defTabSz="911225">
              <a:buClr>
                <a:schemeClr val="accent2"/>
              </a:buClr>
              <a:buFont typeface="Wingdings" pitchFamily="2" charset="2"/>
              <a:buChar char="ü"/>
            </a:pPr>
            <a:r>
              <a:rPr lang="zh-CN" altLang="en-US" b="1" dirty="0"/>
              <a:t>在现有收盘时间的基础上延长</a:t>
            </a:r>
            <a:r>
              <a:rPr lang="en-US" altLang="zh-CN" b="1" dirty="0"/>
              <a:t>10</a:t>
            </a:r>
            <a:r>
              <a:rPr lang="zh-CN" altLang="en-US" b="1" dirty="0"/>
              <a:t>分钟收盘集合</a:t>
            </a:r>
            <a:r>
              <a:rPr lang="zh-CN" altLang="en-US" b="1" dirty="0" smtClean="0"/>
              <a:t>竞价：</a:t>
            </a:r>
            <a:endParaRPr lang="en-US" altLang="zh-CN" b="1" dirty="0" smtClean="0"/>
          </a:p>
          <a:p>
            <a:pPr marL="0" lvl="1" indent="0" defTabSz="911225">
              <a:buClr>
                <a:schemeClr val="accent5">
                  <a:lumMod val="50000"/>
                </a:schemeClr>
              </a:buClr>
            </a:pPr>
            <a:r>
              <a:rPr lang="zh-CN" altLang="en-US" sz="1400" dirty="0" smtClean="0"/>
              <a:t>     </a:t>
            </a:r>
            <a:r>
              <a:rPr lang="zh-CN" altLang="en-US" sz="1600" dirty="0" smtClean="0"/>
              <a:t>（</a:t>
            </a:r>
            <a:r>
              <a:rPr lang="en-US" altLang="zh-CN" sz="1600" dirty="0" smtClean="0"/>
              <a:t>1</a:t>
            </a:r>
            <a:r>
              <a:rPr lang="zh-CN" altLang="en-US" sz="1600" dirty="0" smtClean="0"/>
              <a:t>）</a:t>
            </a:r>
            <a:r>
              <a:rPr lang="en-US" altLang="zh-CN" sz="1600" dirty="0" smtClean="0"/>
              <a:t>16:00-16:01</a:t>
            </a:r>
            <a:r>
              <a:rPr lang="zh-CN" altLang="en-US" sz="1600" dirty="0" smtClean="0"/>
              <a:t>为参考价定价时间；</a:t>
            </a:r>
            <a:endParaRPr lang="en-US" altLang="zh-CN" sz="1600" dirty="0" smtClean="0"/>
          </a:p>
          <a:p>
            <a:pPr marL="0" lvl="1" indent="0" defTabSz="911225">
              <a:buClr>
                <a:schemeClr val="accent5">
                  <a:lumMod val="50000"/>
                </a:schemeClr>
              </a:buClr>
            </a:pPr>
            <a:r>
              <a:rPr lang="zh-CN" altLang="en-US" sz="1600" dirty="0" smtClean="0"/>
              <a:t>     （</a:t>
            </a:r>
            <a:r>
              <a:rPr lang="en-US" altLang="zh-CN" sz="1600" dirty="0" smtClean="0"/>
              <a:t>2</a:t>
            </a:r>
            <a:r>
              <a:rPr lang="zh-CN" altLang="en-US" sz="1600" dirty="0" smtClean="0"/>
              <a:t>）</a:t>
            </a:r>
            <a:r>
              <a:rPr lang="en-US" altLang="zh-CN" sz="1600" dirty="0" smtClean="0"/>
              <a:t>16:01</a:t>
            </a:r>
            <a:r>
              <a:rPr lang="zh-CN" altLang="en-US" sz="1600" dirty="0" smtClean="0"/>
              <a:t>进入</a:t>
            </a:r>
            <a:r>
              <a:rPr lang="zh-CN" altLang="en-US" sz="1600" dirty="0"/>
              <a:t>收市竞价阶段，开始接受申报及撤销申报（参考价的</a:t>
            </a:r>
            <a:r>
              <a:rPr lang="en-US" altLang="zh-CN" sz="1600" dirty="0"/>
              <a:t>5%</a:t>
            </a:r>
            <a:r>
              <a:rPr lang="zh-CN" altLang="en-US" sz="1600" dirty="0"/>
              <a:t>）；</a:t>
            </a:r>
            <a:endParaRPr lang="en-US" altLang="zh-CN" sz="1600" dirty="0" smtClean="0"/>
          </a:p>
          <a:p>
            <a:pPr marL="6350" lvl="1" indent="0" defTabSz="911225">
              <a:buClr>
                <a:schemeClr val="accent5">
                  <a:lumMod val="50000"/>
                </a:schemeClr>
              </a:buClr>
            </a:pPr>
            <a:r>
              <a:rPr lang="zh-CN" altLang="en-US" sz="1600" dirty="0" smtClean="0"/>
              <a:t>     （</a:t>
            </a:r>
            <a:r>
              <a:rPr lang="en-US" altLang="zh-CN" sz="1600" dirty="0" smtClean="0"/>
              <a:t>3</a:t>
            </a:r>
            <a:r>
              <a:rPr lang="zh-CN" altLang="en-US" sz="1600" dirty="0" smtClean="0"/>
              <a:t>）</a:t>
            </a:r>
            <a:r>
              <a:rPr lang="en-US" altLang="zh-CN" sz="1600" dirty="0" smtClean="0"/>
              <a:t>16:06</a:t>
            </a:r>
            <a:r>
              <a:rPr lang="zh-CN" altLang="en-US" sz="1600" dirty="0" smtClean="0"/>
              <a:t>不可</a:t>
            </a:r>
            <a:r>
              <a:rPr lang="zh-CN" altLang="en-US" sz="1600" dirty="0"/>
              <a:t>撤销</a:t>
            </a:r>
            <a:r>
              <a:rPr lang="zh-CN" altLang="en-US" sz="1600" dirty="0" smtClean="0"/>
              <a:t>申报（价格在最低卖价和最高买价之间）；</a:t>
            </a:r>
            <a:endParaRPr lang="en-US" altLang="zh-CN" sz="1600" dirty="0" smtClean="0"/>
          </a:p>
          <a:p>
            <a:pPr marL="0" lvl="1" indent="0" defTabSz="911225">
              <a:buClr>
                <a:schemeClr val="accent5">
                  <a:lumMod val="50000"/>
                </a:schemeClr>
              </a:buClr>
            </a:pPr>
            <a:r>
              <a:rPr lang="zh-CN" altLang="en-US" sz="1600" dirty="0" smtClean="0"/>
              <a:t>     （</a:t>
            </a:r>
            <a:r>
              <a:rPr lang="en-US" altLang="zh-CN" sz="1600" dirty="0" smtClean="0"/>
              <a:t>4</a:t>
            </a:r>
            <a:r>
              <a:rPr lang="zh-CN" altLang="en-US" sz="1600" dirty="0" smtClean="0"/>
              <a:t>）</a:t>
            </a:r>
            <a:r>
              <a:rPr lang="en-US" altLang="zh-CN" sz="1600" dirty="0" smtClean="0"/>
              <a:t>16:08-16:10</a:t>
            </a:r>
            <a:r>
              <a:rPr lang="zh-CN" altLang="en-US" sz="1600" dirty="0"/>
              <a:t>为随机结束</a:t>
            </a:r>
            <a:r>
              <a:rPr lang="zh-CN" altLang="en-US" sz="1600" dirty="0" smtClean="0"/>
              <a:t>时段；</a:t>
            </a:r>
            <a:endParaRPr lang="en-US" altLang="zh-CN" sz="1600" dirty="0" smtClean="0"/>
          </a:p>
          <a:p>
            <a:pPr marL="6350" lvl="1" indent="0" defTabSz="911225">
              <a:buClr>
                <a:schemeClr val="accent5">
                  <a:lumMod val="50000"/>
                </a:schemeClr>
              </a:buClr>
            </a:pPr>
            <a:r>
              <a:rPr lang="zh-CN" altLang="en-US" sz="1600" dirty="0" smtClean="0"/>
              <a:t>     （</a:t>
            </a:r>
            <a:r>
              <a:rPr lang="en-US" altLang="zh-CN" sz="1600" dirty="0" smtClean="0"/>
              <a:t>5</a:t>
            </a:r>
            <a:r>
              <a:rPr lang="zh-CN" altLang="en-US" sz="1600" dirty="0" smtClean="0"/>
              <a:t>）半日</a:t>
            </a:r>
            <a:r>
              <a:rPr lang="zh-CN" altLang="en-US" sz="1600" dirty="0"/>
              <a:t>市时，在</a:t>
            </a:r>
            <a:r>
              <a:rPr lang="en-US" altLang="zh-CN" sz="1600" dirty="0"/>
              <a:t>12</a:t>
            </a:r>
            <a:r>
              <a:rPr lang="zh-CN" altLang="en-US" sz="1600" dirty="0"/>
              <a:t>点收盘的基础上延长</a:t>
            </a:r>
            <a:r>
              <a:rPr lang="en-US" altLang="zh-CN" sz="1600" dirty="0"/>
              <a:t>10</a:t>
            </a:r>
            <a:r>
              <a:rPr lang="zh-CN" altLang="en-US" sz="1600" dirty="0"/>
              <a:t>分钟进行收市</a:t>
            </a:r>
            <a:r>
              <a:rPr lang="zh-CN" altLang="en-US" sz="1600" dirty="0" smtClean="0"/>
              <a:t>竞价；</a:t>
            </a:r>
            <a:endParaRPr lang="en-US" altLang="zh-CN" sz="1600" dirty="0" smtClean="0"/>
          </a:p>
        </p:txBody>
      </p:sp>
      <p:sp>
        <p:nvSpPr>
          <p:cNvPr id="21" name="矩形 20"/>
          <p:cNvSpPr/>
          <p:nvPr/>
        </p:nvSpPr>
        <p:spPr>
          <a:xfrm>
            <a:off x="3218975" y="4510639"/>
            <a:ext cx="8687988" cy="615553"/>
          </a:xfrm>
          <a:prstGeom prst="rect">
            <a:avLst/>
          </a:prstGeom>
        </p:spPr>
        <p:txBody>
          <a:bodyPr wrap="square">
            <a:spAutoFit/>
          </a:bodyPr>
          <a:lstStyle/>
          <a:p>
            <a:pPr marL="285750" lvl="1" indent="-285750" defTabSz="911225">
              <a:buClr>
                <a:schemeClr val="accent2"/>
              </a:buClr>
              <a:buFont typeface="Wingdings" pitchFamily="2" charset="2"/>
              <a:buChar char="ü"/>
            </a:pPr>
            <a:r>
              <a:rPr lang="zh-CN" altLang="en-US" b="1" dirty="0"/>
              <a:t>对部分证券实施市场波动调节</a:t>
            </a:r>
            <a:r>
              <a:rPr lang="zh-CN" altLang="en-US" b="1" dirty="0" smtClean="0"/>
              <a:t>机制：</a:t>
            </a:r>
            <a:endParaRPr lang="en-US" altLang="zh-CN" b="1" dirty="0" smtClean="0"/>
          </a:p>
          <a:p>
            <a:pPr marL="0" lvl="1" indent="0" defTabSz="911225">
              <a:buClr>
                <a:schemeClr val="accent5">
                  <a:lumMod val="50000"/>
                </a:schemeClr>
              </a:buClr>
            </a:pPr>
            <a:r>
              <a:rPr lang="en-US" altLang="zh-CN" sz="1600" b="1" dirty="0"/>
              <a:t> </a:t>
            </a:r>
            <a:r>
              <a:rPr lang="en-US" altLang="zh-CN" sz="1600" b="1" dirty="0" smtClean="0"/>
              <a:t>     </a:t>
            </a:r>
            <a:r>
              <a:rPr lang="zh-CN" altLang="en-US" sz="1600" dirty="0" smtClean="0"/>
              <a:t>股票</a:t>
            </a:r>
            <a:r>
              <a:rPr lang="zh-CN" altLang="en-US" sz="1600" dirty="0"/>
              <a:t>包括恒生指数及恒生国企指数成分股（目前</a:t>
            </a:r>
            <a:r>
              <a:rPr lang="en-US" altLang="zh-CN" sz="1600" dirty="0"/>
              <a:t>81</a:t>
            </a:r>
            <a:r>
              <a:rPr lang="zh-CN" altLang="en-US" sz="1600" dirty="0"/>
              <a:t>只）；</a:t>
            </a:r>
            <a:endParaRPr lang="en-US" altLang="zh-CN" sz="1600" dirty="0"/>
          </a:p>
        </p:txBody>
      </p:sp>
      <p:sp>
        <p:nvSpPr>
          <p:cNvPr id="22" name="矩形 21"/>
          <p:cNvSpPr/>
          <p:nvPr/>
        </p:nvSpPr>
        <p:spPr>
          <a:xfrm>
            <a:off x="3218975" y="5099787"/>
            <a:ext cx="8483269" cy="1354217"/>
          </a:xfrm>
          <a:prstGeom prst="rect">
            <a:avLst/>
          </a:prstGeom>
        </p:spPr>
        <p:txBody>
          <a:bodyPr wrap="square">
            <a:spAutoFit/>
          </a:bodyPr>
          <a:lstStyle/>
          <a:p>
            <a:pPr marL="285750" lvl="1" indent="-285750" defTabSz="911225">
              <a:buClr>
                <a:schemeClr val="accent2"/>
              </a:buClr>
              <a:buFont typeface="Wingdings" pitchFamily="2" charset="2"/>
              <a:buChar char="ü"/>
            </a:pPr>
            <a:r>
              <a:rPr lang="zh-CN" altLang="en-US" b="1" dirty="0"/>
              <a:t>偏离参考价一定幅度（股票</a:t>
            </a:r>
            <a:r>
              <a:rPr lang="en-US" altLang="zh-CN" b="1" dirty="0"/>
              <a:t>10%</a:t>
            </a:r>
            <a:r>
              <a:rPr lang="zh-CN" altLang="en-US" b="1" dirty="0"/>
              <a:t>）将触发市场波动调节</a:t>
            </a:r>
            <a:r>
              <a:rPr lang="zh-CN" altLang="en-US" b="1" dirty="0" smtClean="0"/>
              <a:t>机制：</a:t>
            </a:r>
            <a:endParaRPr lang="en-US" altLang="zh-CN" b="1" dirty="0" smtClean="0"/>
          </a:p>
          <a:p>
            <a:pPr marL="268288" lvl="1" indent="0" defTabSz="911225">
              <a:buClr>
                <a:schemeClr val="accent5">
                  <a:lumMod val="50000"/>
                </a:schemeClr>
              </a:buClr>
            </a:pPr>
            <a:r>
              <a:rPr lang="zh-CN" altLang="en-US" sz="1600" dirty="0" smtClean="0"/>
              <a:t>（</a:t>
            </a:r>
            <a:r>
              <a:rPr lang="en-US" altLang="zh-CN" sz="1600" dirty="0" smtClean="0"/>
              <a:t>1</a:t>
            </a:r>
            <a:r>
              <a:rPr lang="zh-CN" altLang="en-US" sz="1600" dirty="0" smtClean="0"/>
              <a:t>）</a:t>
            </a:r>
            <a:r>
              <a:rPr lang="en-US" altLang="zh-CN" sz="1600" dirty="0"/>
              <a:t>9</a:t>
            </a:r>
            <a:r>
              <a:rPr lang="zh-CN" altLang="en-US" sz="1600" dirty="0"/>
              <a:t>点</a:t>
            </a:r>
            <a:r>
              <a:rPr lang="en-US" altLang="zh-CN" sz="1600" dirty="0"/>
              <a:t>45</a:t>
            </a:r>
            <a:r>
              <a:rPr lang="zh-CN" altLang="en-US" sz="1600" dirty="0"/>
              <a:t>之前、</a:t>
            </a:r>
            <a:r>
              <a:rPr lang="en-US" altLang="zh-CN" sz="1600" dirty="0"/>
              <a:t>15:45</a:t>
            </a:r>
            <a:r>
              <a:rPr lang="zh-CN" altLang="en-US" sz="1600" dirty="0"/>
              <a:t>之后不触发市场波动调节机制；</a:t>
            </a:r>
            <a:endParaRPr lang="en-US" altLang="zh-CN" sz="1600" dirty="0" smtClean="0"/>
          </a:p>
          <a:p>
            <a:pPr marL="268288" lvl="1" indent="0" defTabSz="911225">
              <a:buClr>
                <a:schemeClr val="accent5">
                  <a:lumMod val="50000"/>
                </a:schemeClr>
              </a:buClr>
            </a:pPr>
            <a:r>
              <a:rPr lang="zh-CN" altLang="en-US" sz="1600" dirty="0" smtClean="0"/>
              <a:t>（</a:t>
            </a:r>
            <a:r>
              <a:rPr lang="en-US" altLang="zh-CN" sz="1600" dirty="0" smtClean="0"/>
              <a:t>2</a:t>
            </a:r>
            <a:r>
              <a:rPr lang="zh-CN" altLang="en-US" sz="1600" dirty="0"/>
              <a:t>）早市和午市最多各触发一次；</a:t>
            </a:r>
            <a:endParaRPr lang="en-US" altLang="zh-CN" sz="1600" dirty="0" smtClean="0"/>
          </a:p>
          <a:p>
            <a:pPr marL="268288" lvl="1" indent="0" defTabSz="911225">
              <a:buClr>
                <a:schemeClr val="accent5">
                  <a:lumMod val="50000"/>
                </a:schemeClr>
              </a:buClr>
            </a:pPr>
            <a:r>
              <a:rPr lang="zh-CN" altLang="en-US" sz="1600" dirty="0" smtClean="0"/>
              <a:t>（</a:t>
            </a:r>
            <a:r>
              <a:rPr lang="en-US" altLang="zh-CN" sz="1600" dirty="0" smtClean="0"/>
              <a:t>3</a:t>
            </a:r>
            <a:r>
              <a:rPr lang="zh-CN" altLang="en-US" sz="1600" dirty="0"/>
              <a:t>）触发参考价以前</a:t>
            </a:r>
            <a:r>
              <a:rPr lang="en-US" altLang="zh-CN" sz="1600" dirty="0"/>
              <a:t>5</a:t>
            </a:r>
            <a:r>
              <a:rPr lang="zh-CN" altLang="en-US" sz="1600" dirty="0"/>
              <a:t>分钟最后成交价确定；</a:t>
            </a:r>
            <a:endParaRPr lang="en-US" altLang="zh-CN" sz="1600" dirty="0" smtClean="0"/>
          </a:p>
          <a:p>
            <a:pPr marL="268288" lvl="1" indent="0" defTabSz="911225">
              <a:buClr>
                <a:schemeClr val="accent5">
                  <a:lumMod val="50000"/>
                </a:schemeClr>
              </a:buClr>
            </a:pPr>
            <a:r>
              <a:rPr lang="zh-CN" altLang="en-US" sz="1600" dirty="0" smtClean="0"/>
              <a:t>（</a:t>
            </a:r>
            <a:r>
              <a:rPr lang="en-US" altLang="zh-CN" sz="1600" dirty="0" smtClean="0"/>
              <a:t>4</a:t>
            </a:r>
            <a:r>
              <a:rPr lang="zh-CN" altLang="en-US" sz="1600" dirty="0"/>
              <a:t>）市场波动调节机制时长为</a:t>
            </a:r>
            <a:r>
              <a:rPr lang="en-US" altLang="zh-CN" sz="1600" dirty="0"/>
              <a:t>5</a:t>
            </a:r>
            <a:r>
              <a:rPr lang="zh-CN" altLang="en-US" sz="1600" dirty="0"/>
              <a:t>分钟，在此期间内申报价不得超过参考价的</a:t>
            </a:r>
            <a:r>
              <a:rPr lang="en-US" altLang="zh-CN" sz="1600" dirty="0"/>
              <a:t>±10%</a:t>
            </a:r>
            <a:r>
              <a:rPr lang="zh-CN" altLang="en-US" sz="1600" dirty="0" smtClean="0"/>
              <a:t>；</a:t>
            </a:r>
            <a:endParaRPr lang="en-US" altLang="zh-CN" sz="1600" dirty="0"/>
          </a:p>
        </p:txBody>
      </p:sp>
      <p:sp>
        <p:nvSpPr>
          <p:cNvPr id="23" name="TextBox 22"/>
          <p:cNvSpPr txBox="1"/>
          <p:nvPr/>
        </p:nvSpPr>
        <p:spPr>
          <a:xfrm>
            <a:off x="739213" y="172227"/>
            <a:ext cx="968026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24"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9440999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1322" y="707942"/>
            <a:ext cx="10576563"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（五）结算汇率</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986820" y="1701674"/>
            <a:ext cx="10296714" cy="3008815"/>
            <a:chOff x="3256127" y="5177106"/>
            <a:chExt cx="5687159" cy="1380878"/>
          </a:xfrm>
        </p:grpSpPr>
        <p:sp>
          <p:nvSpPr>
            <p:cNvPr id="24" name="TextBox 23"/>
            <p:cNvSpPr txBox="1"/>
            <p:nvPr/>
          </p:nvSpPr>
          <p:spPr>
            <a:xfrm>
              <a:off x="3256127" y="5562900"/>
              <a:ext cx="1352192" cy="536625"/>
            </a:xfrm>
            <a:prstGeom prst="rect">
              <a:avLst/>
            </a:prstGeom>
            <a:solidFill>
              <a:schemeClr val="accent2"/>
            </a:solidFill>
          </p:spPr>
          <p:txBody>
            <a:bodyPr wrap="square" rtlCol="0" anchor="ctr" anchorCtr="1">
              <a:noAutofit/>
            </a:bodyPr>
            <a:lstStyle/>
            <a:p>
              <a:pPr defTabSz="911225"/>
              <a:r>
                <a:rPr lang="zh-CN" altLang="en-US" sz="2400" b="1" dirty="0">
                  <a:solidFill>
                    <a:schemeClr val="bg1"/>
                  </a:solidFill>
                </a:rPr>
                <a:t>参考汇率</a:t>
              </a:r>
              <a:r>
                <a:rPr lang="zh-CN" altLang="en-US" sz="2400" b="1" dirty="0" smtClean="0">
                  <a:solidFill>
                    <a:schemeClr val="bg1"/>
                  </a:solidFill>
                </a:rPr>
                <a:t>相同</a:t>
              </a:r>
              <a:endParaRPr lang="en-US" altLang="zh-CN" sz="2400" b="1" dirty="0" smtClean="0">
                <a:solidFill>
                  <a:schemeClr val="bg1"/>
                </a:solidFill>
              </a:endParaRPr>
            </a:p>
            <a:p>
              <a:pPr defTabSz="911225"/>
              <a:endParaRPr lang="en-US" altLang="zh-CN" sz="800" b="1" dirty="0" smtClean="0">
                <a:solidFill>
                  <a:schemeClr val="bg1"/>
                </a:solidFill>
              </a:endParaRPr>
            </a:p>
            <a:p>
              <a:pPr defTabSz="911225"/>
              <a:r>
                <a:rPr lang="zh-CN" altLang="en-US" sz="2400" b="1" dirty="0" smtClean="0">
                  <a:solidFill>
                    <a:schemeClr val="bg1"/>
                  </a:solidFill>
                </a:rPr>
                <a:t>结算汇率不同</a:t>
              </a:r>
              <a:endParaRPr lang="en-US" altLang="zh-CN" sz="2400" b="1" dirty="0">
                <a:solidFill>
                  <a:schemeClr val="bg1"/>
                </a:solidFill>
              </a:endParaRPr>
            </a:p>
          </p:txBody>
        </p:sp>
        <p:grpSp>
          <p:nvGrpSpPr>
            <p:cNvPr id="25" name="组合 24"/>
            <p:cNvGrpSpPr/>
            <p:nvPr/>
          </p:nvGrpSpPr>
          <p:grpSpPr>
            <a:xfrm>
              <a:off x="4608319" y="5177106"/>
              <a:ext cx="300393" cy="1368555"/>
              <a:chOff x="3027695" y="5177106"/>
              <a:chExt cx="300393" cy="1368555"/>
            </a:xfrm>
          </p:grpSpPr>
          <p:cxnSp>
            <p:nvCxnSpPr>
              <p:cNvPr id="34" name="直接箭头连接符 33"/>
              <p:cNvCxnSpPr>
                <a:stCxn id="24" idx="3"/>
              </p:cNvCxnSpPr>
              <p:nvPr/>
            </p:nvCxnSpPr>
            <p:spPr>
              <a:xfrm flipV="1">
                <a:off x="3027695" y="5831212"/>
                <a:ext cx="300393" cy="0"/>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328088" y="5177106"/>
                <a:ext cx="0" cy="1368555"/>
              </a:xfrm>
              <a:prstGeom prst="line">
                <a:avLst/>
              </a:pr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6347446" y="5304998"/>
              <a:ext cx="2595840" cy="183628"/>
            </a:xfrm>
            <a:prstGeom prst="rect">
              <a:avLst/>
            </a:prstGeom>
            <a:noFill/>
            <a:ln w="12700">
              <a:noFill/>
            </a:ln>
          </p:spPr>
          <p:txBody>
            <a:bodyPr wrap="square" rtlCol="0">
              <a:spAutoFit/>
            </a:bodyPr>
            <a:lstStyle/>
            <a:p>
              <a:r>
                <a:rPr lang="zh-CN" altLang="en-US" sz="2000" b="1" dirty="0">
                  <a:latin typeface="宋体" pitchFamily="2" charset="-122"/>
                </a:rPr>
                <a:t>深、沪结算分公司独立</a:t>
              </a:r>
              <a:r>
                <a:rPr lang="zh-CN" altLang="en-US" sz="2000" b="1" dirty="0" smtClean="0">
                  <a:latin typeface="宋体" pitchFamily="2" charset="-122"/>
                </a:rPr>
                <a:t>换汇</a:t>
              </a:r>
              <a:endParaRPr lang="zh-CN" altLang="en-US" sz="2000" b="1" dirty="0">
                <a:latin typeface="宋体" pitchFamily="2" charset="-122"/>
              </a:endParaRPr>
            </a:p>
          </p:txBody>
        </p:sp>
        <p:sp>
          <p:nvSpPr>
            <p:cNvPr id="27" name="TextBox 26"/>
            <p:cNvSpPr txBox="1"/>
            <p:nvPr/>
          </p:nvSpPr>
          <p:spPr>
            <a:xfrm>
              <a:off x="6322607" y="5678382"/>
              <a:ext cx="2580909" cy="324880"/>
            </a:xfrm>
            <a:prstGeom prst="rect">
              <a:avLst/>
            </a:prstGeom>
            <a:noFill/>
            <a:ln w="12700">
              <a:noFill/>
            </a:ln>
          </p:spPr>
          <p:txBody>
            <a:bodyPr wrap="square" rtlCol="0">
              <a:spAutoFit/>
            </a:bodyPr>
            <a:lstStyle/>
            <a:p>
              <a:r>
                <a:rPr lang="zh-CN" altLang="en-US" sz="2000" b="1" dirty="0" smtClean="0">
                  <a:latin typeface="宋体" pitchFamily="2" charset="-122"/>
                </a:rPr>
                <a:t>深</a:t>
              </a:r>
              <a:r>
                <a:rPr lang="zh-CN" altLang="en-US" sz="2000" b="1" dirty="0">
                  <a:latin typeface="宋体" pitchFamily="2" charset="-122"/>
                </a:rPr>
                <a:t>、沪两司换汇</a:t>
              </a:r>
              <a:r>
                <a:rPr lang="zh-CN" altLang="en-US" sz="2000" b="1" dirty="0" smtClean="0">
                  <a:latin typeface="宋体" pitchFamily="2" charset="-122"/>
                </a:rPr>
                <a:t>机制相同，每日参考</a:t>
              </a:r>
              <a:r>
                <a:rPr lang="zh-CN" altLang="en-US" sz="2000" b="1" dirty="0">
                  <a:latin typeface="宋体" pitchFamily="2" charset="-122"/>
                </a:rPr>
                <a:t>汇率完全</a:t>
              </a:r>
              <a:r>
                <a:rPr lang="zh-CN" altLang="en-US" sz="2000" b="1" dirty="0" smtClean="0">
                  <a:latin typeface="宋体" pitchFamily="2" charset="-122"/>
                </a:rPr>
                <a:t>一致</a:t>
              </a:r>
              <a:endParaRPr lang="zh-CN" altLang="en-US" sz="2000" b="1" dirty="0">
                <a:latin typeface="宋体" pitchFamily="2" charset="-122"/>
              </a:endParaRPr>
            </a:p>
          </p:txBody>
        </p:sp>
        <p:sp>
          <p:nvSpPr>
            <p:cNvPr id="28" name="TextBox 27"/>
            <p:cNvSpPr txBox="1"/>
            <p:nvPr/>
          </p:nvSpPr>
          <p:spPr>
            <a:xfrm>
              <a:off x="6322607" y="6091851"/>
              <a:ext cx="2580909" cy="466133"/>
            </a:xfrm>
            <a:prstGeom prst="rect">
              <a:avLst/>
            </a:prstGeom>
            <a:noFill/>
            <a:ln w="12700">
              <a:noFill/>
            </a:ln>
          </p:spPr>
          <p:txBody>
            <a:bodyPr wrap="square" rtlCol="0">
              <a:spAutoFit/>
            </a:bodyPr>
            <a:lstStyle/>
            <a:p>
              <a:r>
                <a:rPr lang="zh-CN" altLang="en-US" sz="2000" b="1" dirty="0">
                  <a:latin typeface="宋体" pitchFamily="2" charset="-122"/>
                </a:rPr>
                <a:t>由于沪深两所交易量不同</a:t>
              </a:r>
              <a:r>
                <a:rPr lang="zh-CN" altLang="en-US" sz="2000" b="1" dirty="0" smtClean="0">
                  <a:latin typeface="宋体" pitchFamily="2" charset="-122"/>
                </a:rPr>
                <a:t>，按照买卖轧差摊分成本后，汇率</a:t>
              </a:r>
              <a:r>
                <a:rPr lang="zh-CN" altLang="en-US" sz="2000" b="1" dirty="0">
                  <a:latin typeface="宋体" pitchFamily="2" charset="-122"/>
                </a:rPr>
                <a:t>分摊至投资者可能存在较小差异</a:t>
              </a:r>
              <a:endParaRPr lang="en-US" altLang="zh-CN" sz="2000" b="1" dirty="0">
                <a:latin typeface="宋体" pitchFamily="2" charset="-122"/>
              </a:endParaRPr>
            </a:p>
          </p:txBody>
        </p:sp>
        <p:sp>
          <p:nvSpPr>
            <p:cNvPr id="30" name="TextBox 29"/>
            <p:cNvSpPr txBox="1"/>
            <p:nvPr/>
          </p:nvSpPr>
          <p:spPr>
            <a:xfrm>
              <a:off x="5083541" y="5212061"/>
              <a:ext cx="1224137" cy="384418"/>
            </a:xfrm>
            <a:prstGeom prst="rect">
              <a:avLst/>
            </a:prstGeom>
            <a:solidFill>
              <a:schemeClr val="accent2"/>
            </a:solidFill>
          </p:spPr>
          <p:txBody>
            <a:bodyPr wrap="square" rtlCol="0" anchor="ctr" anchorCtr="1">
              <a:no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独立换汇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083541" y="5668507"/>
              <a:ext cx="1224137" cy="405261"/>
            </a:xfrm>
            <a:prstGeom prst="rect">
              <a:avLst/>
            </a:prstGeom>
            <a:solidFill>
              <a:schemeClr val="accent2"/>
            </a:solidFill>
          </p:spPr>
          <p:txBody>
            <a:bodyPr wrap="square" rtlCol="0" anchor="ctr" anchorCtr="1">
              <a:no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机制相同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5083542" y="6143292"/>
              <a:ext cx="1224137" cy="384418"/>
            </a:xfrm>
            <a:prstGeom prst="rect">
              <a:avLst/>
            </a:prstGeom>
            <a:solidFill>
              <a:schemeClr val="accent2"/>
            </a:solidFill>
          </p:spPr>
          <p:txBody>
            <a:bodyPr wrap="square" rtlCol="0" anchor="ctr" anchorCtr="1">
              <a:no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成本分摊不同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2" name="矩形 41"/>
          <p:cNvSpPr/>
          <p:nvPr/>
        </p:nvSpPr>
        <p:spPr bwMode="auto">
          <a:xfrm>
            <a:off x="6586610" y="1777837"/>
            <a:ext cx="4597891" cy="83761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3" name="矩形 42"/>
          <p:cNvSpPr/>
          <p:nvPr/>
        </p:nvSpPr>
        <p:spPr bwMode="auto">
          <a:xfrm>
            <a:off x="6603210" y="2798840"/>
            <a:ext cx="4597891" cy="83761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4" name="矩形 43"/>
          <p:cNvSpPr/>
          <p:nvPr/>
        </p:nvSpPr>
        <p:spPr bwMode="auto">
          <a:xfrm>
            <a:off x="6603210" y="3780463"/>
            <a:ext cx="4597891" cy="930025"/>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5" name="矩形 44"/>
          <p:cNvSpPr/>
          <p:nvPr/>
        </p:nvSpPr>
        <p:spPr>
          <a:xfrm>
            <a:off x="3374956" y="5259102"/>
            <a:ext cx="5604419" cy="400110"/>
          </a:xfrm>
          <a:prstGeom prst="rect">
            <a:avLst/>
          </a:prstGeom>
        </p:spPr>
        <p:txBody>
          <a:bodyPr wrap="none">
            <a:spAutoFit/>
          </a:bodyPr>
          <a:lstStyle/>
          <a:p>
            <a:r>
              <a:rPr lang="zh-CN" altLang="en-US" sz="2000" b="1" dirty="0" smtClean="0"/>
              <a:t>会员应向投资者充分揭示沪、深结算汇率的差异</a:t>
            </a:r>
            <a:endParaRPr lang="zh-CN" altLang="en-US" sz="2000" b="1" dirty="0"/>
          </a:p>
        </p:txBody>
      </p:sp>
      <p:sp>
        <p:nvSpPr>
          <p:cNvPr id="46" name="矩形 45"/>
          <p:cNvSpPr/>
          <p:nvPr/>
        </p:nvSpPr>
        <p:spPr bwMode="auto">
          <a:xfrm>
            <a:off x="1058825" y="5040350"/>
            <a:ext cx="10142276" cy="83761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21" name="TextBox 20"/>
          <p:cNvSpPr txBox="1"/>
          <p:nvPr/>
        </p:nvSpPr>
        <p:spPr>
          <a:xfrm>
            <a:off x="739213" y="172227"/>
            <a:ext cx="968026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29616448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005857" y="3220927"/>
            <a:ext cx="3653218" cy="777314"/>
          </a:xfrm>
          <a:prstGeom prst="rect">
            <a:avLst/>
          </a:prstGeom>
          <a:solidFill>
            <a:schemeClr val="accent2"/>
          </a:solidFill>
        </p:spPr>
        <p:txBody>
          <a:bodyPr wrap="square" rtlCol="0" anchor="ctr" anchorCtr="1">
            <a:noAutofit/>
          </a:bodyPr>
          <a:lstStyle/>
          <a:p>
            <a:pPr defTabSz="911225"/>
            <a:endParaRPr lang="en-US" altLang="zh-CN" sz="2400" b="1" dirty="0" smtClean="0">
              <a:solidFill>
                <a:schemeClr val="bg1"/>
              </a:solidFill>
            </a:endParaRPr>
          </a:p>
        </p:txBody>
      </p:sp>
      <p:sp>
        <p:nvSpPr>
          <p:cNvPr id="36" name="TextBox 35"/>
          <p:cNvSpPr txBox="1"/>
          <p:nvPr/>
        </p:nvSpPr>
        <p:spPr>
          <a:xfrm>
            <a:off x="1005857" y="1950227"/>
            <a:ext cx="3653218" cy="797071"/>
          </a:xfrm>
          <a:prstGeom prst="rect">
            <a:avLst/>
          </a:prstGeom>
          <a:solidFill>
            <a:schemeClr val="accent2"/>
          </a:solidFill>
        </p:spPr>
        <p:txBody>
          <a:bodyPr wrap="square" rtlCol="0" anchor="ctr" anchorCtr="1">
            <a:noAutofit/>
          </a:bodyPr>
          <a:lstStyle/>
          <a:p>
            <a:pPr defTabSz="911225"/>
            <a:endParaRPr lang="en-US" altLang="zh-CN" sz="2400" b="1" dirty="0" smtClean="0">
              <a:solidFill>
                <a:schemeClr val="bg1"/>
              </a:solidFill>
            </a:endParaRPr>
          </a:p>
        </p:txBody>
      </p:sp>
      <p:sp>
        <p:nvSpPr>
          <p:cNvPr id="5" name="TextBox 4"/>
          <p:cNvSpPr txBox="1"/>
          <p:nvPr/>
        </p:nvSpPr>
        <p:spPr>
          <a:xfrm>
            <a:off x="901322" y="707942"/>
            <a:ext cx="10576563"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（六）</a:t>
            </a:r>
            <a:r>
              <a:rPr lang="zh-CN" altLang="en-US" sz="2400" b="1" dirty="0">
                <a:solidFill>
                  <a:srgbClr val="FF6600"/>
                </a:solidFill>
                <a:latin typeface="微软雅黑" panose="020B0503020204020204" pitchFamily="34" charset="-122"/>
                <a:ea typeface="微软雅黑" panose="020B0503020204020204" pitchFamily="34" charset="-122"/>
              </a:rPr>
              <a:t>其他</a:t>
            </a:r>
            <a:r>
              <a:rPr lang="zh-CN" altLang="en-US" sz="2400" b="1" dirty="0" smtClean="0">
                <a:solidFill>
                  <a:srgbClr val="FF6600"/>
                </a:solidFill>
                <a:latin typeface="微软雅黑" panose="020B0503020204020204" pitchFamily="34" charset="-122"/>
                <a:ea typeface="微软雅黑" panose="020B0503020204020204" pitchFamily="34" charset="-122"/>
              </a:rPr>
              <a:t>注意事项</a:t>
            </a:r>
            <a:endParaRPr lang="en-US" altLang="zh-CN" sz="2400" b="1" dirty="0" smtClean="0">
              <a:solidFill>
                <a:srgbClr val="FF6600"/>
              </a:solidFill>
              <a:latin typeface="微软雅黑" panose="020B0503020204020204" pitchFamily="34" charset="-122"/>
              <a:ea typeface="微软雅黑" panose="020B0503020204020204" pitchFamily="34" charset="-122"/>
            </a:endParaRPr>
          </a:p>
        </p:txBody>
      </p:sp>
      <p:sp>
        <p:nvSpPr>
          <p:cNvPr id="21" name="矩形 20"/>
          <p:cNvSpPr/>
          <p:nvPr/>
        </p:nvSpPr>
        <p:spPr>
          <a:xfrm>
            <a:off x="1284864" y="2018331"/>
            <a:ext cx="3095203" cy="707886"/>
          </a:xfrm>
          <a:prstGeom prst="rect">
            <a:avLst/>
          </a:prstGeom>
          <a:solidFill>
            <a:schemeClr val="accent2"/>
          </a:solidFill>
        </p:spPr>
        <p:txBody>
          <a:bodyPr wrap="square">
            <a:spAutoFit/>
          </a:bodyPr>
          <a:lstStyle/>
          <a:p>
            <a:pPr algn="ctr"/>
            <a:r>
              <a:rPr lang="zh-CN" altLang="en-US" sz="2000" b="1" dirty="0" smtClean="0">
                <a:solidFill>
                  <a:schemeClr val="bg1"/>
                </a:solidFill>
              </a:rPr>
              <a:t>沪深港股通证券账户股票</a:t>
            </a:r>
            <a:endParaRPr lang="en-US" altLang="zh-CN" sz="2000" b="1" dirty="0" smtClean="0">
              <a:solidFill>
                <a:schemeClr val="bg1"/>
              </a:solidFill>
            </a:endParaRPr>
          </a:p>
          <a:p>
            <a:pPr algn="ctr"/>
            <a:r>
              <a:rPr lang="zh-CN" altLang="en-US" sz="2000" b="1" dirty="0" smtClean="0">
                <a:solidFill>
                  <a:schemeClr val="bg1"/>
                </a:solidFill>
              </a:rPr>
              <a:t>不能交叉卖出</a:t>
            </a:r>
            <a:endParaRPr lang="zh-CN" altLang="en-US" sz="2000" b="1" dirty="0">
              <a:solidFill>
                <a:schemeClr val="bg1"/>
              </a:solidFill>
            </a:endParaRPr>
          </a:p>
        </p:txBody>
      </p:sp>
      <p:sp>
        <p:nvSpPr>
          <p:cNvPr id="22" name="矩形 21"/>
          <p:cNvSpPr/>
          <p:nvPr/>
        </p:nvSpPr>
        <p:spPr>
          <a:xfrm>
            <a:off x="1058825" y="3278191"/>
            <a:ext cx="3321242" cy="707886"/>
          </a:xfrm>
          <a:prstGeom prst="rect">
            <a:avLst/>
          </a:prstGeom>
          <a:solidFill>
            <a:schemeClr val="accent2"/>
          </a:solidFill>
        </p:spPr>
        <p:txBody>
          <a:bodyPr wrap="square">
            <a:spAutoFit/>
          </a:bodyPr>
          <a:lstStyle/>
          <a:p>
            <a:pPr algn="ctr"/>
            <a:r>
              <a:rPr lang="zh-CN" altLang="en-US" sz="2000" b="1" dirty="0">
                <a:solidFill>
                  <a:schemeClr val="bg1"/>
                </a:solidFill>
              </a:rPr>
              <a:t>沪深港股</a:t>
            </a:r>
            <a:r>
              <a:rPr lang="zh-CN" altLang="en-US" sz="2000" b="1" dirty="0" smtClean="0">
                <a:solidFill>
                  <a:schemeClr val="bg1"/>
                </a:solidFill>
              </a:rPr>
              <a:t>通资金账户资金</a:t>
            </a:r>
            <a:endParaRPr lang="en-US" altLang="zh-CN" sz="2000" b="1" dirty="0" smtClean="0">
              <a:solidFill>
                <a:schemeClr val="bg1"/>
              </a:solidFill>
            </a:endParaRPr>
          </a:p>
          <a:p>
            <a:pPr algn="ctr"/>
            <a:r>
              <a:rPr lang="zh-CN" altLang="en-US" sz="2000" b="1" dirty="0" smtClean="0">
                <a:solidFill>
                  <a:schemeClr val="bg1"/>
                </a:solidFill>
              </a:rPr>
              <a:t>可以交叉使用</a:t>
            </a:r>
            <a:endParaRPr lang="zh-CN" altLang="en-US" sz="2000" b="1" dirty="0">
              <a:solidFill>
                <a:schemeClr val="bg1"/>
              </a:solidFill>
            </a:endParaRPr>
          </a:p>
        </p:txBody>
      </p:sp>
      <p:sp>
        <p:nvSpPr>
          <p:cNvPr id="29" name="矩形 28"/>
          <p:cNvSpPr/>
          <p:nvPr/>
        </p:nvSpPr>
        <p:spPr>
          <a:xfrm>
            <a:off x="4790402" y="1967407"/>
            <a:ext cx="6853158" cy="707886"/>
          </a:xfrm>
          <a:prstGeom prst="rect">
            <a:avLst/>
          </a:prstGeom>
        </p:spPr>
        <p:txBody>
          <a:bodyPr wrap="none">
            <a:spAutoFit/>
          </a:bodyPr>
          <a:lstStyle/>
          <a:p>
            <a:r>
              <a:rPr lang="zh-CN" altLang="en-US" sz="2000" dirty="0" smtClean="0"/>
              <a:t>通过上交所港股通买入的港股不能通过深交所港股通卖出</a:t>
            </a:r>
            <a:endParaRPr lang="en-US" altLang="zh-CN" sz="2000" dirty="0" smtClean="0"/>
          </a:p>
          <a:p>
            <a:r>
              <a:rPr lang="zh-CN" altLang="en-US" sz="2000" dirty="0" smtClean="0"/>
              <a:t>通过深交所港</a:t>
            </a:r>
            <a:r>
              <a:rPr lang="zh-CN" altLang="en-US" sz="2000" dirty="0"/>
              <a:t>股通买入的港股不能</a:t>
            </a:r>
            <a:r>
              <a:rPr lang="zh-CN" altLang="en-US" sz="2000" dirty="0" smtClean="0"/>
              <a:t>通过上交所港通通卖出</a:t>
            </a:r>
            <a:endParaRPr lang="en-US" altLang="zh-CN" sz="2000" dirty="0"/>
          </a:p>
        </p:txBody>
      </p:sp>
      <p:sp>
        <p:nvSpPr>
          <p:cNvPr id="33" name="矩形 32"/>
          <p:cNvSpPr/>
          <p:nvPr/>
        </p:nvSpPr>
        <p:spPr>
          <a:xfrm>
            <a:off x="4731080" y="3134181"/>
            <a:ext cx="6596678" cy="1015663"/>
          </a:xfrm>
          <a:prstGeom prst="rect">
            <a:avLst/>
          </a:prstGeom>
        </p:spPr>
        <p:txBody>
          <a:bodyPr wrap="square">
            <a:spAutoFit/>
          </a:bodyPr>
          <a:lstStyle/>
          <a:p>
            <a:r>
              <a:rPr lang="zh-CN" altLang="en-US" sz="2000" dirty="0"/>
              <a:t>通过</a:t>
            </a:r>
            <a:r>
              <a:rPr lang="zh-CN" altLang="en-US" sz="2000" dirty="0" smtClean="0"/>
              <a:t>上交所港股通卖出港股的资金可用于买入深交所港股通的港股，通过深交</a:t>
            </a:r>
            <a:r>
              <a:rPr lang="zh-CN" altLang="en-US" sz="2000" dirty="0"/>
              <a:t>所港股通卖出港股的资金</a:t>
            </a:r>
            <a:r>
              <a:rPr lang="zh-CN" altLang="en-US" sz="2000" dirty="0" smtClean="0"/>
              <a:t>可用于买入上交</a:t>
            </a:r>
            <a:r>
              <a:rPr lang="zh-CN" altLang="en-US" sz="2000" dirty="0"/>
              <a:t>所</a:t>
            </a:r>
            <a:r>
              <a:rPr lang="zh-CN" altLang="en-US" sz="2000" dirty="0" smtClean="0"/>
              <a:t>港股</a:t>
            </a:r>
            <a:r>
              <a:rPr lang="zh-CN" altLang="en-US" sz="2000" dirty="0"/>
              <a:t>通的港</a:t>
            </a:r>
            <a:r>
              <a:rPr lang="zh-CN" altLang="en-US" sz="2000" dirty="0" smtClean="0"/>
              <a:t>股</a:t>
            </a:r>
            <a:endParaRPr lang="zh-CN" altLang="en-US" sz="2000" dirty="0"/>
          </a:p>
        </p:txBody>
      </p:sp>
      <p:sp>
        <p:nvSpPr>
          <p:cNvPr id="38" name="矩形 37"/>
          <p:cNvSpPr/>
          <p:nvPr/>
        </p:nvSpPr>
        <p:spPr bwMode="auto">
          <a:xfrm>
            <a:off x="4731080" y="1895401"/>
            <a:ext cx="6596678" cy="90161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9" name="矩形 38"/>
          <p:cNvSpPr/>
          <p:nvPr/>
        </p:nvSpPr>
        <p:spPr bwMode="auto">
          <a:xfrm>
            <a:off x="4731080" y="3096627"/>
            <a:ext cx="6596678" cy="104562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9" name="TextBox 48"/>
          <p:cNvSpPr txBox="1"/>
          <p:nvPr/>
        </p:nvSpPr>
        <p:spPr>
          <a:xfrm>
            <a:off x="986820" y="4581874"/>
            <a:ext cx="3653218" cy="777314"/>
          </a:xfrm>
          <a:prstGeom prst="rect">
            <a:avLst/>
          </a:prstGeom>
          <a:solidFill>
            <a:schemeClr val="accent2"/>
          </a:solidFill>
        </p:spPr>
        <p:txBody>
          <a:bodyPr wrap="square" rtlCol="0" anchor="ctr" anchorCtr="1">
            <a:noAutofit/>
          </a:bodyPr>
          <a:lstStyle/>
          <a:p>
            <a:pPr defTabSz="911225"/>
            <a:endParaRPr lang="en-US" altLang="zh-CN" sz="2400" b="1" dirty="0" smtClean="0">
              <a:solidFill>
                <a:schemeClr val="bg1"/>
              </a:solidFill>
            </a:endParaRPr>
          </a:p>
        </p:txBody>
      </p:sp>
      <p:sp>
        <p:nvSpPr>
          <p:cNvPr id="50" name="矩形 49"/>
          <p:cNvSpPr/>
          <p:nvPr/>
        </p:nvSpPr>
        <p:spPr>
          <a:xfrm>
            <a:off x="1039788" y="4743063"/>
            <a:ext cx="3321242" cy="400110"/>
          </a:xfrm>
          <a:prstGeom prst="rect">
            <a:avLst/>
          </a:prstGeom>
          <a:solidFill>
            <a:schemeClr val="accent2"/>
          </a:solidFill>
        </p:spPr>
        <p:txBody>
          <a:bodyPr wrap="square">
            <a:spAutoFit/>
          </a:bodyPr>
          <a:lstStyle/>
          <a:p>
            <a:pPr algn="ctr"/>
            <a:r>
              <a:rPr lang="zh-CN" altLang="en-US" sz="2000" b="1" dirty="0" smtClean="0">
                <a:solidFill>
                  <a:schemeClr val="bg1"/>
                </a:solidFill>
              </a:rPr>
              <a:t>沪深两所账户体系不同</a:t>
            </a:r>
            <a:endParaRPr lang="zh-CN" altLang="en-US" sz="2000" b="1" dirty="0">
              <a:solidFill>
                <a:schemeClr val="bg1"/>
              </a:solidFill>
            </a:endParaRPr>
          </a:p>
        </p:txBody>
      </p:sp>
      <p:sp>
        <p:nvSpPr>
          <p:cNvPr id="51" name="矩形 50"/>
          <p:cNvSpPr/>
          <p:nvPr/>
        </p:nvSpPr>
        <p:spPr>
          <a:xfrm>
            <a:off x="4731080" y="4770476"/>
            <a:ext cx="6596678" cy="400110"/>
          </a:xfrm>
          <a:prstGeom prst="rect">
            <a:avLst/>
          </a:prstGeom>
        </p:spPr>
        <p:txBody>
          <a:bodyPr wrap="square">
            <a:spAutoFit/>
          </a:bodyPr>
          <a:lstStyle/>
          <a:p>
            <a:r>
              <a:rPr lang="zh-CN" altLang="en-US" sz="2000" dirty="0" smtClean="0"/>
              <a:t>上交所指定交易，深交所可转托管</a:t>
            </a:r>
            <a:endParaRPr lang="zh-CN" altLang="en-US" sz="2000" dirty="0"/>
          </a:p>
        </p:txBody>
      </p:sp>
      <p:sp>
        <p:nvSpPr>
          <p:cNvPr id="52" name="矩形 51"/>
          <p:cNvSpPr/>
          <p:nvPr/>
        </p:nvSpPr>
        <p:spPr bwMode="auto">
          <a:xfrm>
            <a:off x="4712043" y="4639138"/>
            <a:ext cx="6596678" cy="707886"/>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17" name="TextBox 16"/>
          <p:cNvSpPr txBox="1"/>
          <p:nvPr/>
        </p:nvSpPr>
        <p:spPr>
          <a:xfrm>
            <a:off x="739213" y="172227"/>
            <a:ext cx="968026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18"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2179905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noChangeArrowheads="1"/>
          </p:cNvSpPr>
          <p:nvPr>
            <p:ph type="title" idx="4294967295"/>
          </p:nvPr>
        </p:nvSpPr>
        <p:spPr bwMode="auto">
          <a:xfrm>
            <a:off x="393409" y="902360"/>
            <a:ext cx="2296720" cy="8006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8" tIns="50801" rIns="101598" bIns="50801"/>
          <a:lstStyle/>
          <a:p>
            <a:r>
              <a:rPr lang="zh-CN" altLang="en-US" sz="4000" b="1" dirty="0" smtClean="0">
                <a:solidFill>
                  <a:schemeClr val="accent2"/>
                </a:solidFill>
                <a:latin typeface="微软雅黑" pitchFamily="34" charset="-122"/>
                <a:ea typeface="微软雅黑" pitchFamily="34" charset="-122"/>
                <a:sym typeface="微软雅黑" pitchFamily="34" charset="-122"/>
              </a:rPr>
              <a:t>目 录</a:t>
            </a:r>
            <a:endParaRPr lang="zh-CN" altLang="en-US" dirty="0" smtClean="0">
              <a:solidFill>
                <a:schemeClr val="accent2"/>
              </a:solidFill>
            </a:endParaRPr>
          </a:p>
        </p:txBody>
      </p:sp>
      <p:sp>
        <p:nvSpPr>
          <p:cNvPr id="5123" name="直接连接符 6"/>
          <p:cNvSpPr>
            <a:spLocks noChangeShapeType="1"/>
          </p:cNvSpPr>
          <p:nvPr/>
        </p:nvSpPr>
        <p:spPr bwMode="auto">
          <a:xfrm>
            <a:off x="2449202" y="1413865"/>
            <a:ext cx="9749149"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4" name="直接连接符 27"/>
          <p:cNvSpPr>
            <a:spLocks noChangeShapeType="1"/>
          </p:cNvSpPr>
          <p:nvPr/>
        </p:nvSpPr>
        <p:spPr bwMode="auto">
          <a:xfrm flipV="1">
            <a:off x="-1" y="1443755"/>
            <a:ext cx="661380"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6" name="矩形 20"/>
          <p:cNvSpPr>
            <a:spLocks noChangeArrowheads="1"/>
          </p:cNvSpPr>
          <p:nvPr/>
        </p:nvSpPr>
        <p:spPr bwMode="auto">
          <a:xfrm>
            <a:off x="1004459" y="201966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7" name="矩形 26"/>
          <p:cNvSpPr>
            <a:spLocks noChangeArrowheads="1"/>
          </p:cNvSpPr>
          <p:nvPr/>
        </p:nvSpPr>
        <p:spPr bwMode="auto">
          <a:xfrm>
            <a:off x="661380" y="201966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9" name="TextBox 28"/>
          <p:cNvSpPr>
            <a:spLocks noChangeArrowheads="1"/>
          </p:cNvSpPr>
          <p:nvPr/>
        </p:nvSpPr>
        <p:spPr bwMode="auto">
          <a:xfrm>
            <a:off x="1328478" y="2143972"/>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一</a:t>
            </a:r>
          </a:p>
        </p:txBody>
      </p:sp>
      <p:sp>
        <p:nvSpPr>
          <p:cNvPr id="17" name="矩形 18"/>
          <p:cNvSpPr>
            <a:spLocks noChangeArrowheads="1"/>
          </p:cNvSpPr>
          <p:nvPr/>
        </p:nvSpPr>
        <p:spPr bwMode="auto">
          <a:xfrm>
            <a:off x="2295229" y="3357789"/>
            <a:ext cx="8385849" cy="618664"/>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业务方案要点介绍</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矩形 20"/>
          <p:cNvSpPr>
            <a:spLocks noChangeArrowheads="1"/>
          </p:cNvSpPr>
          <p:nvPr/>
        </p:nvSpPr>
        <p:spPr bwMode="auto">
          <a:xfrm>
            <a:off x="1004459" y="3357789"/>
            <a:ext cx="1200775"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19" name="矩形 26"/>
          <p:cNvSpPr>
            <a:spLocks noChangeArrowheads="1"/>
          </p:cNvSpPr>
          <p:nvPr/>
        </p:nvSpPr>
        <p:spPr bwMode="auto">
          <a:xfrm>
            <a:off x="661380" y="3357789"/>
            <a:ext cx="282087"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1" name="TextBox 28"/>
          <p:cNvSpPr>
            <a:spLocks noChangeArrowheads="1"/>
          </p:cNvSpPr>
          <p:nvPr/>
        </p:nvSpPr>
        <p:spPr bwMode="auto">
          <a:xfrm>
            <a:off x="1328478" y="3482093"/>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二</a:t>
            </a:r>
          </a:p>
        </p:txBody>
      </p:sp>
      <p:sp>
        <p:nvSpPr>
          <p:cNvPr id="20" name="矩形 18"/>
          <p:cNvSpPr>
            <a:spLocks noChangeArrowheads="1"/>
          </p:cNvSpPr>
          <p:nvPr/>
        </p:nvSpPr>
        <p:spPr bwMode="auto">
          <a:xfrm>
            <a:off x="2248077" y="4797889"/>
            <a:ext cx="8424485" cy="618663"/>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defRPr/>
            </a:pPr>
            <a:r>
              <a:rPr lang="zh-CN" altLang="en-US" sz="2400" b="1" dirty="0" smtClean="0">
                <a:solidFill>
                  <a:schemeClr val="bg1"/>
                </a:solidFill>
                <a:latin typeface="微软雅黑" panose="020B0503020204020204" pitchFamily="34" charset="-122"/>
                <a:ea typeface="微软雅黑" panose="020B0503020204020204" pitchFamily="34" charset="-122"/>
              </a:rPr>
              <a:t>下一步工作安排</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0"/>
          <p:cNvSpPr>
            <a:spLocks noChangeArrowheads="1"/>
          </p:cNvSpPr>
          <p:nvPr/>
        </p:nvSpPr>
        <p:spPr bwMode="auto">
          <a:xfrm>
            <a:off x="995841" y="479788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7" name="矩形 26"/>
          <p:cNvSpPr>
            <a:spLocks noChangeArrowheads="1"/>
          </p:cNvSpPr>
          <p:nvPr/>
        </p:nvSpPr>
        <p:spPr bwMode="auto">
          <a:xfrm>
            <a:off x="652762" y="479788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8" name="TextBox 28"/>
          <p:cNvSpPr>
            <a:spLocks noChangeArrowheads="1"/>
          </p:cNvSpPr>
          <p:nvPr/>
        </p:nvSpPr>
        <p:spPr bwMode="auto">
          <a:xfrm>
            <a:off x="1319860" y="4937910"/>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smtClean="0">
                <a:solidFill>
                  <a:schemeClr val="bg1"/>
                </a:solidFill>
                <a:latin typeface="微软雅黑" pitchFamily="34" charset="-122"/>
                <a:ea typeface="微软雅黑" pitchFamily="34" charset="-122"/>
                <a:sym typeface="微软雅黑" pitchFamily="34" charset="-122"/>
              </a:rPr>
              <a:t>三</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29" name="矩形 18"/>
          <p:cNvSpPr>
            <a:spLocks noChangeArrowheads="1"/>
          </p:cNvSpPr>
          <p:nvPr/>
        </p:nvSpPr>
        <p:spPr bwMode="auto">
          <a:xfrm>
            <a:off x="2295331" y="2019668"/>
            <a:ext cx="8385849" cy="618663"/>
          </a:xfrm>
          <a:prstGeom prst="rect">
            <a:avLst/>
          </a:prstGeom>
          <a:gradFill flip="none" rotWithShape="1">
            <a:gsLst>
              <a:gs pos="0">
                <a:schemeClr val="accent2"/>
              </a:gs>
              <a:gs pos="5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概述</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bwMode="auto">
          <a:xfrm>
            <a:off x="-4318" y="1704777"/>
            <a:ext cx="10685498" cy="2589077"/>
          </a:xfrm>
          <a:prstGeom prst="rect">
            <a:avLst/>
          </a:prstGeom>
          <a:solidFill>
            <a:schemeClr val="bg1">
              <a:alpha val="70000"/>
            </a:schemeClr>
          </a:solidFill>
          <a:ln w="19050">
            <a:noFill/>
            <a:round/>
            <a:headEnd/>
            <a:tailEnd/>
          </a:ln>
          <a:extLst/>
        </p:spPr>
        <p:txBody>
          <a:bodyPr rtlCol="0" anchor="ctr"/>
          <a:lstStyle/>
          <a:p>
            <a:pPr algn="ctr"/>
            <a:endParaRPr lang="zh-CN" altLang="en-US"/>
          </a:p>
        </p:txBody>
      </p:sp>
    </p:spTree>
    <p:extLst>
      <p:ext uri="{BB962C8B-B14F-4D97-AF65-F5344CB8AC3E}">
        <p14:creationId xmlns:p14="http://schemas.microsoft.com/office/powerpoint/2010/main" val="410275485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noChangeArrowheads="1"/>
          </p:cNvSpPr>
          <p:nvPr>
            <p:ph type="title" idx="4294967295"/>
          </p:nvPr>
        </p:nvSpPr>
        <p:spPr bwMode="auto">
          <a:xfrm>
            <a:off x="393409" y="902360"/>
            <a:ext cx="2296720" cy="8006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8" tIns="50801" rIns="101598" bIns="50801"/>
          <a:lstStyle/>
          <a:p>
            <a:r>
              <a:rPr lang="zh-CN" altLang="en-US" sz="4000" b="1" dirty="0" smtClean="0">
                <a:solidFill>
                  <a:schemeClr val="accent2"/>
                </a:solidFill>
                <a:latin typeface="微软雅黑" pitchFamily="34" charset="-122"/>
                <a:ea typeface="微软雅黑" pitchFamily="34" charset="-122"/>
                <a:sym typeface="微软雅黑" pitchFamily="34" charset="-122"/>
              </a:rPr>
              <a:t>目 录</a:t>
            </a:r>
            <a:endParaRPr lang="zh-CN" altLang="en-US" dirty="0" smtClean="0">
              <a:solidFill>
                <a:schemeClr val="accent2"/>
              </a:solidFill>
            </a:endParaRPr>
          </a:p>
        </p:txBody>
      </p:sp>
      <p:sp>
        <p:nvSpPr>
          <p:cNvPr id="5123" name="直接连接符 6"/>
          <p:cNvSpPr>
            <a:spLocks noChangeShapeType="1"/>
          </p:cNvSpPr>
          <p:nvPr/>
        </p:nvSpPr>
        <p:spPr bwMode="auto">
          <a:xfrm>
            <a:off x="2449202" y="1413865"/>
            <a:ext cx="9749149"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4" name="直接连接符 27"/>
          <p:cNvSpPr>
            <a:spLocks noChangeShapeType="1"/>
          </p:cNvSpPr>
          <p:nvPr/>
        </p:nvSpPr>
        <p:spPr bwMode="auto">
          <a:xfrm flipV="1">
            <a:off x="-1" y="1443755"/>
            <a:ext cx="661380"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6" name="矩形 20"/>
          <p:cNvSpPr>
            <a:spLocks noChangeArrowheads="1"/>
          </p:cNvSpPr>
          <p:nvPr/>
        </p:nvSpPr>
        <p:spPr bwMode="auto">
          <a:xfrm>
            <a:off x="1004459" y="201966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7" name="矩形 26"/>
          <p:cNvSpPr>
            <a:spLocks noChangeArrowheads="1"/>
          </p:cNvSpPr>
          <p:nvPr/>
        </p:nvSpPr>
        <p:spPr bwMode="auto">
          <a:xfrm>
            <a:off x="661380" y="201966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9" name="TextBox 28"/>
          <p:cNvSpPr>
            <a:spLocks noChangeArrowheads="1"/>
          </p:cNvSpPr>
          <p:nvPr/>
        </p:nvSpPr>
        <p:spPr bwMode="auto">
          <a:xfrm>
            <a:off x="1328478" y="2143972"/>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一</a:t>
            </a:r>
          </a:p>
        </p:txBody>
      </p:sp>
      <p:sp>
        <p:nvSpPr>
          <p:cNvPr id="17" name="矩形 18"/>
          <p:cNvSpPr>
            <a:spLocks noChangeArrowheads="1"/>
          </p:cNvSpPr>
          <p:nvPr/>
        </p:nvSpPr>
        <p:spPr bwMode="auto">
          <a:xfrm>
            <a:off x="2295229" y="3357789"/>
            <a:ext cx="8385849" cy="618664"/>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业务方案要点介绍</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矩形 20"/>
          <p:cNvSpPr>
            <a:spLocks noChangeArrowheads="1"/>
          </p:cNvSpPr>
          <p:nvPr/>
        </p:nvSpPr>
        <p:spPr bwMode="auto">
          <a:xfrm>
            <a:off x="1004459" y="3357789"/>
            <a:ext cx="1200775"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19" name="矩形 26"/>
          <p:cNvSpPr>
            <a:spLocks noChangeArrowheads="1"/>
          </p:cNvSpPr>
          <p:nvPr/>
        </p:nvSpPr>
        <p:spPr bwMode="auto">
          <a:xfrm>
            <a:off x="661380" y="3357789"/>
            <a:ext cx="282087"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1" name="TextBox 28"/>
          <p:cNvSpPr>
            <a:spLocks noChangeArrowheads="1"/>
          </p:cNvSpPr>
          <p:nvPr/>
        </p:nvSpPr>
        <p:spPr bwMode="auto">
          <a:xfrm>
            <a:off x="1328478" y="3482093"/>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二</a:t>
            </a:r>
          </a:p>
        </p:txBody>
      </p:sp>
      <p:sp>
        <p:nvSpPr>
          <p:cNvPr id="20" name="矩形 18"/>
          <p:cNvSpPr>
            <a:spLocks noChangeArrowheads="1"/>
          </p:cNvSpPr>
          <p:nvPr/>
        </p:nvSpPr>
        <p:spPr bwMode="auto">
          <a:xfrm>
            <a:off x="2248077" y="4797889"/>
            <a:ext cx="8424485" cy="618663"/>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defRPr/>
            </a:pPr>
            <a:r>
              <a:rPr lang="zh-CN" altLang="en-US" sz="2400" b="1" dirty="0" smtClean="0">
                <a:solidFill>
                  <a:schemeClr val="bg1"/>
                </a:solidFill>
                <a:latin typeface="微软雅黑" panose="020B0503020204020204" pitchFamily="34" charset="-122"/>
                <a:ea typeface="微软雅黑" panose="020B0503020204020204" pitchFamily="34" charset="-122"/>
              </a:rPr>
              <a:t>下一步工作安排</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0"/>
          <p:cNvSpPr>
            <a:spLocks noChangeArrowheads="1"/>
          </p:cNvSpPr>
          <p:nvPr/>
        </p:nvSpPr>
        <p:spPr bwMode="auto">
          <a:xfrm>
            <a:off x="995841" y="479788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7" name="矩形 26"/>
          <p:cNvSpPr>
            <a:spLocks noChangeArrowheads="1"/>
          </p:cNvSpPr>
          <p:nvPr/>
        </p:nvSpPr>
        <p:spPr bwMode="auto">
          <a:xfrm>
            <a:off x="652762" y="479788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8" name="TextBox 28"/>
          <p:cNvSpPr>
            <a:spLocks noChangeArrowheads="1"/>
          </p:cNvSpPr>
          <p:nvPr/>
        </p:nvSpPr>
        <p:spPr bwMode="auto">
          <a:xfrm>
            <a:off x="1319860" y="4937910"/>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smtClean="0">
                <a:solidFill>
                  <a:schemeClr val="bg1"/>
                </a:solidFill>
                <a:latin typeface="微软雅黑" pitchFamily="34" charset="-122"/>
                <a:ea typeface="微软雅黑" pitchFamily="34" charset="-122"/>
                <a:sym typeface="微软雅黑" pitchFamily="34" charset="-122"/>
              </a:rPr>
              <a:t>三</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29" name="矩形 18"/>
          <p:cNvSpPr>
            <a:spLocks noChangeArrowheads="1"/>
          </p:cNvSpPr>
          <p:nvPr/>
        </p:nvSpPr>
        <p:spPr bwMode="auto">
          <a:xfrm>
            <a:off x="2295331" y="2019668"/>
            <a:ext cx="8385849" cy="618663"/>
          </a:xfrm>
          <a:prstGeom prst="rect">
            <a:avLst/>
          </a:prstGeom>
          <a:gradFill flip="none" rotWithShape="1">
            <a:gsLst>
              <a:gs pos="0">
                <a:schemeClr val="accent2"/>
              </a:gs>
              <a:gs pos="5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概述</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三</a:t>
            </a:r>
            <a:r>
              <a:rPr lang="zh-CN" altLang="en-US" sz="2800" b="1" dirty="0" smtClean="0">
                <a:solidFill>
                  <a:srgbClr val="002060"/>
                </a:solidFill>
                <a:latin typeface="微软雅黑" panose="020B0503020204020204" pitchFamily="34" charset="-122"/>
                <a:ea typeface="微软雅黑" panose="020B0503020204020204" pitchFamily="34" charset="-122"/>
              </a:rPr>
              <a:t>、下一步工作安排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3829757"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（一）交易所整体安排</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141" name="矩形 140"/>
          <p:cNvSpPr/>
          <p:nvPr/>
        </p:nvSpPr>
        <p:spPr>
          <a:xfrm>
            <a:off x="8393834" y="1413439"/>
            <a:ext cx="239405" cy="47525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8393834" y="3573924"/>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4" name="椭圆 143"/>
          <p:cNvSpPr/>
          <p:nvPr/>
        </p:nvSpPr>
        <p:spPr>
          <a:xfrm>
            <a:off x="8393834" y="5015338"/>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6" name="矩形 145"/>
          <p:cNvSpPr/>
          <p:nvPr/>
        </p:nvSpPr>
        <p:spPr>
          <a:xfrm>
            <a:off x="8403335" y="1917689"/>
            <a:ext cx="229903" cy="8642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7" name="TextBox 8"/>
          <p:cNvSpPr txBox="1"/>
          <p:nvPr/>
        </p:nvSpPr>
        <p:spPr>
          <a:xfrm>
            <a:off x="9186535" y="3493634"/>
            <a:ext cx="2376264" cy="400110"/>
          </a:xfrm>
          <a:prstGeom prst="rect">
            <a:avLst/>
          </a:prstGeom>
          <a:noFill/>
        </p:spPr>
        <p:txBody>
          <a:bodyPr wrap="square" rtlCol="0">
            <a:spAutoFit/>
          </a:bodyPr>
          <a:lstStyle/>
          <a:p>
            <a:pPr algn="l"/>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技术测试</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9" name="TextBox 8"/>
          <p:cNvSpPr txBox="1"/>
          <p:nvPr/>
        </p:nvSpPr>
        <p:spPr>
          <a:xfrm>
            <a:off x="9186535" y="4973819"/>
            <a:ext cx="3096344" cy="400110"/>
          </a:xfrm>
          <a:prstGeom prst="rect">
            <a:avLst/>
          </a:prstGeom>
          <a:noFill/>
        </p:spPr>
        <p:txBody>
          <a:bodyPr wrap="square" rtlCol="0">
            <a:spAutoFit/>
          </a:bodyPr>
          <a:lstStyle/>
          <a:p>
            <a:r>
              <a:rPr lang="zh-CN" altLang="en-US" sz="2000" b="1" dirty="0" smtClean="0">
                <a:solidFill>
                  <a:srgbClr val="5F5E5C"/>
                </a:solidFill>
                <a:latin typeface="微软雅黑" panose="020B0503020204020204" pitchFamily="34" charset="-122"/>
                <a:ea typeface="微软雅黑" panose="020B0503020204020204" pitchFamily="34" charset="-122"/>
              </a:rPr>
              <a:t>投资者教育</a:t>
            </a:r>
            <a:endParaRPr lang="zh-CN" altLang="en-US" sz="2000" b="1" dirty="0">
              <a:solidFill>
                <a:srgbClr val="5F5E5C"/>
              </a:solidFill>
              <a:latin typeface="微软雅黑" pitchFamily="34" charset="-122"/>
              <a:ea typeface="微软雅黑" pitchFamily="34" charset="-122"/>
            </a:endParaRPr>
          </a:p>
        </p:txBody>
      </p:sp>
      <p:sp>
        <p:nvSpPr>
          <p:cNvPr id="151" name="椭圆 150"/>
          <p:cNvSpPr/>
          <p:nvPr/>
        </p:nvSpPr>
        <p:spPr>
          <a:xfrm>
            <a:off x="8393834" y="2124418"/>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2" name="椭圆 151"/>
          <p:cNvSpPr/>
          <p:nvPr/>
        </p:nvSpPr>
        <p:spPr>
          <a:xfrm>
            <a:off x="8474976" y="2205560"/>
            <a:ext cx="135236" cy="1352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a:off x="8925098" y="1976988"/>
            <a:ext cx="2520280" cy="661181"/>
          </a:xfrm>
          <a:prstGeom prst="roundRect">
            <a:avLst>
              <a:gd name="adj" fmla="val 102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TextBox 8"/>
          <p:cNvSpPr txBox="1"/>
          <p:nvPr/>
        </p:nvSpPr>
        <p:spPr>
          <a:xfrm>
            <a:off x="9213130" y="2030255"/>
            <a:ext cx="2376264" cy="400110"/>
          </a:xfrm>
          <a:prstGeom prst="rect">
            <a:avLst/>
          </a:prstGeom>
          <a:noFill/>
        </p:spPr>
        <p:txBody>
          <a:bodyPr wrap="square" rtlCol="0">
            <a:spAutoFit/>
          </a:body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市场组织</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55" name="圆角矩形 154"/>
          <p:cNvSpPr/>
          <p:nvPr/>
        </p:nvSpPr>
        <p:spPr>
          <a:xfrm>
            <a:off x="8970371" y="2021921"/>
            <a:ext cx="2430000" cy="576000"/>
          </a:xfrm>
          <a:prstGeom prst="roundRect">
            <a:avLst>
              <a:gd name="adj" fmla="val 10284"/>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944135" y="3717815"/>
            <a:ext cx="3723010" cy="369332"/>
          </a:xfrm>
          <a:prstGeom prst="rect">
            <a:avLst/>
          </a:prstGeom>
        </p:spPr>
        <p:txBody>
          <a:bodyPr wrap="square">
            <a:spAutoFit/>
          </a:bodyPr>
          <a:lstStyle/>
          <a:p>
            <a:r>
              <a:rPr lang="zh-CN" altLang="en-US" dirty="0" smtClean="0"/>
              <a:t>视情况启动现场检查</a:t>
            </a:r>
            <a:endParaRPr lang="zh-CN" altLang="en-US" dirty="0"/>
          </a:p>
        </p:txBody>
      </p:sp>
      <p:cxnSp>
        <p:nvCxnSpPr>
          <p:cNvPr id="22" name="直接箭头连接符 21"/>
          <p:cNvCxnSpPr/>
          <p:nvPr/>
        </p:nvCxnSpPr>
        <p:spPr>
          <a:xfrm>
            <a:off x="710640" y="1485659"/>
            <a:ext cx="0" cy="5171931"/>
          </a:xfrm>
          <a:prstGeom prst="straightConnector1">
            <a:avLst/>
          </a:prstGeom>
          <a:noFill/>
          <a:ln w="76200" cap="flat" cmpd="sng" algn="ctr">
            <a:solidFill>
              <a:schemeClr val="accent2"/>
            </a:solidFill>
            <a:prstDash val="solid"/>
            <a:tailEnd type="arrow"/>
          </a:ln>
          <a:effectLst/>
        </p:spPr>
      </p:cxnSp>
      <p:sp>
        <p:nvSpPr>
          <p:cNvPr id="11" name="矩形 10"/>
          <p:cNvSpPr/>
          <p:nvPr/>
        </p:nvSpPr>
        <p:spPr>
          <a:xfrm>
            <a:off x="784849" y="3759613"/>
            <a:ext cx="1133644" cy="369332"/>
          </a:xfrm>
          <a:prstGeom prst="rect">
            <a:avLst/>
          </a:prstGeom>
        </p:spPr>
        <p:txBody>
          <a:bodyPr wrap="none">
            <a:spAutoFit/>
          </a:bodyPr>
          <a:lstStyle/>
          <a:p>
            <a:r>
              <a:rPr lang="en-US" altLang="zh-CN" u="sng" dirty="0" smtClean="0"/>
              <a:t>10</a:t>
            </a:r>
            <a:r>
              <a:rPr lang="zh-CN" altLang="en-US" u="sng" dirty="0" smtClean="0"/>
              <a:t>月底前</a:t>
            </a:r>
            <a:endParaRPr lang="zh-CN" altLang="en-US" u="sng" dirty="0"/>
          </a:p>
        </p:txBody>
      </p:sp>
      <p:sp>
        <p:nvSpPr>
          <p:cNvPr id="17" name="矩形 16"/>
          <p:cNvSpPr/>
          <p:nvPr/>
        </p:nvSpPr>
        <p:spPr>
          <a:xfrm>
            <a:off x="1944135" y="1845684"/>
            <a:ext cx="6099175" cy="923330"/>
          </a:xfrm>
          <a:prstGeom prst="rect">
            <a:avLst/>
          </a:prstGeom>
        </p:spPr>
        <p:txBody>
          <a:bodyPr>
            <a:spAutoFit/>
          </a:bodyPr>
          <a:lstStyle/>
          <a:p>
            <a:r>
              <a:rPr lang="zh-CN" altLang="en-US" dirty="0" smtClean="0"/>
              <a:t>发布业务规则，包括业务实施办法、交易规则、适当性管理指引、委托协议必备条款、风险揭示书必备条款、网络投票细则等</a:t>
            </a:r>
            <a:endParaRPr lang="en-US" altLang="zh-CN" dirty="0" smtClean="0"/>
          </a:p>
        </p:txBody>
      </p:sp>
      <p:sp>
        <p:nvSpPr>
          <p:cNvPr id="37" name="矩形 36"/>
          <p:cNvSpPr/>
          <p:nvPr/>
        </p:nvSpPr>
        <p:spPr>
          <a:xfrm>
            <a:off x="698826" y="2113947"/>
            <a:ext cx="1261884" cy="369332"/>
          </a:xfrm>
          <a:prstGeom prst="rect">
            <a:avLst/>
          </a:prstGeom>
        </p:spPr>
        <p:txBody>
          <a:bodyPr wrap="none">
            <a:spAutoFit/>
          </a:bodyPr>
          <a:lstStyle/>
          <a:p>
            <a:r>
              <a:rPr lang="en-US" altLang="zh-CN" u="sng" dirty="0" smtClean="0"/>
              <a:t>9</a:t>
            </a:r>
            <a:r>
              <a:rPr lang="zh-CN" altLang="en-US" u="sng" dirty="0" smtClean="0"/>
              <a:t>月</a:t>
            </a:r>
            <a:r>
              <a:rPr lang="en-US" altLang="zh-CN" u="sng" dirty="0" smtClean="0"/>
              <a:t>30</a:t>
            </a:r>
            <a:r>
              <a:rPr lang="zh-CN" altLang="en-US" u="sng" dirty="0" smtClean="0"/>
              <a:t>日前</a:t>
            </a:r>
            <a:endParaRPr lang="zh-CN" altLang="en-US" u="sng" dirty="0"/>
          </a:p>
        </p:txBody>
      </p:sp>
      <p:sp>
        <p:nvSpPr>
          <p:cNvPr id="40" name="矩形 39"/>
          <p:cNvSpPr/>
          <p:nvPr/>
        </p:nvSpPr>
        <p:spPr bwMode="auto">
          <a:xfrm>
            <a:off x="1994890" y="3717814"/>
            <a:ext cx="5972637" cy="338555"/>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1" name="矩形 40"/>
          <p:cNvSpPr/>
          <p:nvPr/>
        </p:nvSpPr>
        <p:spPr bwMode="auto">
          <a:xfrm>
            <a:off x="1994890" y="1847398"/>
            <a:ext cx="5972637" cy="921616"/>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9" name="矩形 38"/>
          <p:cNvSpPr/>
          <p:nvPr/>
        </p:nvSpPr>
        <p:spPr>
          <a:xfrm>
            <a:off x="1944135" y="4365859"/>
            <a:ext cx="5307120" cy="369332"/>
          </a:xfrm>
          <a:prstGeom prst="rect">
            <a:avLst/>
          </a:prstGeom>
        </p:spPr>
        <p:txBody>
          <a:bodyPr wrap="square">
            <a:spAutoFit/>
          </a:bodyPr>
          <a:lstStyle/>
          <a:p>
            <a:r>
              <a:rPr lang="zh-CN" altLang="en-US" dirty="0"/>
              <a:t>组织参与机构与</a:t>
            </a:r>
            <a:r>
              <a:rPr lang="en-US" altLang="zh-CN" dirty="0"/>
              <a:t>SPV</a:t>
            </a:r>
            <a:r>
              <a:rPr lang="zh-CN" altLang="en-US" dirty="0"/>
              <a:t>签约</a:t>
            </a:r>
          </a:p>
        </p:txBody>
      </p:sp>
      <p:sp>
        <p:nvSpPr>
          <p:cNvPr id="45" name="矩形 44"/>
          <p:cNvSpPr/>
          <p:nvPr/>
        </p:nvSpPr>
        <p:spPr>
          <a:xfrm>
            <a:off x="798186" y="4644572"/>
            <a:ext cx="1116524" cy="369332"/>
          </a:xfrm>
          <a:prstGeom prst="rect">
            <a:avLst/>
          </a:prstGeom>
        </p:spPr>
        <p:txBody>
          <a:bodyPr wrap="none">
            <a:spAutoFit/>
          </a:bodyPr>
          <a:lstStyle/>
          <a:p>
            <a:r>
              <a:rPr lang="en-US" altLang="zh-CN" u="sng" dirty="0" smtClean="0"/>
              <a:t>11</a:t>
            </a:r>
            <a:r>
              <a:rPr lang="zh-CN" altLang="en-US" u="sng" dirty="0" smtClean="0"/>
              <a:t>月上旬</a:t>
            </a:r>
            <a:endParaRPr lang="zh-CN" altLang="en-US" u="sng" dirty="0"/>
          </a:p>
        </p:txBody>
      </p:sp>
      <p:sp>
        <p:nvSpPr>
          <p:cNvPr id="46" name="矩形 45"/>
          <p:cNvSpPr/>
          <p:nvPr/>
        </p:nvSpPr>
        <p:spPr bwMode="auto">
          <a:xfrm>
            <a:off x="1994890" y="4365859"/>
            <a:ext cx="5972637" cy="369331"/>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6" name="矩形 35"/>
          <p:cNvSpPr/>
          <p:nvPr/>
        </p:nvSpPr>
        <p:spPr>
          <a:xfrm>
            <a:off x="1922885" y="3060461"/>
            <a:ext cx="5988086" cy="369332"/>
          </a:xfrm>
          <a:prstGeom prst="rect">
            <a:avLst/>
          </a:prstGeom>
          <a:ln>
            <a:noFill/>
          </a:ln>
        </p:spPr>
        <p:txBody>
          <a:bodyPr wrap="square">
            <a:spAutoFit/>
          </a:bodyPr>
          <a:lstStyle/>
          <a:p>
            <a:r>
              <a:rPr lang="zh-CN" altLang="en-US" dirty="0" smtClean="0"/>
              <a:t>发布</a:t>
            </a:r>
            <a:r>
              <a:rPr lang="en-US" altLang="zh-CN" dirty="0"/>
              <a:t>《</a:t>
            </a:r>
            <a:r>
              <a:rPr lang="zh-CN" altLang="en-US" dirty="0"/>
              <a:t>港股通会员业务指南</a:t>
            </a:r>
            <a:r>
              <a:rPr lang="en-US" altLang="zh-CN" dirty="0" smtClean="0"/>
              <a:t>》</a:t>
            </a:r>
            <a:r>
              <a:rPr lang="zh-CN" altLang="en-US" dirty="0" smtClean="0"/>
              <a:t>，做好上线组织工作</a:t>
            </a:r>
            <a:endParaRPr lang="en-US" altLang="zh-CN" dirty="0" smtClean="0"/>
          </a:p>
        </p:txBody>
      </p:sp>
      <p:sp>
        <p:nvSpPr>
          <p:cNvPr id="42" name="矩形 41"/>
          <p:cNvSpPr/>
          <p:nvPr/>
        </p:nvSpPr>
        <p:spPr bwMode="auto">
          <a:xfrm>
            <a:off x="1998668" y="3036404"/>
            <a:ext cx="5972637" cy="354316"/>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48" name="矩形 47"/>
          <p:cNvSpPr/>
          <p:nvPr/>
        </p:nvSpPr>
        <p:spPr>
          <a:xfrm>
            <a:off x="626795" y="3021388"/>
            <a:ext cx="1364476" cy="369332"/>
          </a:xfrm>
          <a:prstGeom prst="rect">
            <a:avLst/>
          </a:prstGeom>
        </p:spPr>
        <p:txBody>
          <a:bodyPr wrap="none">
            <a:spAutoFit/>
          </a:bodyPr>
          <a:lstStyle/>
          <a:p>
            <a:r>
              <a:rPr lang="en-US" altLang="zh-CN" u="sng" dirty="0" smtClean="0"/>
              <a:t>10</a:t>
            </a:r>
            <a:r>
              <a:rPr lang="zh-CN" altLang="en-US" u="sng" dirty="0" smtClean="0"/>
              <a:t>月中旬前</a:t>
            </a:r>
            <a:endParaRPr lang="zh-CN" altLang="en-US" u="sng" dirty="0"/>
          </a:p>
        </p:txBody>
      </p:sp>
      <p:sp>
        <p:nvSpPr>
          <p:cNvPr id="29" name="矩形 28"/>
          <p:cNvSpPr/>
          <p:nvPr/>
        </p:nvSpPr>
        <p:spPr>
          <a:xfrm>
            <a:off x="1960710" y="5015338"/>
            <a:ext cx="5760400" cy="369332"/>
          </a:xfrm>
          <a:prstGeom prst="rect">
            <a:avLst/>
          </a:prstGeom>
        </p:spPr>
        <p:txBody>
          <a:bodyPr wrap="square">
            <a:spAutoFit/>
          </a:bodyPr>
          <a:lstStyle/>
          <a:p>
            <a:r>
              <a:rPr lang="zh-CN" altLang="en-US" dirty="0" smtClean="0"/>
              <a:t>参与机构申请交易单元权限</a:t>
            </a:r>
            <a:r>
              <a:rPr lang="zh-CN" altLang="en-US" dirty="0"/>
              <a:t>（同步申请</a:t>
            </a:r>
            <a:r>
              <a:rPr lang="zh-CN" altLang="en-US" dirty="0" smtClean="0"/>
              <a:t>开通结算</a:t>
            </a:r>
            <a:r>
              <a:rPr lang="zh-CN" altLang="en-US" dirty="0"/>
              <a:t>业务） </a:t>
            </a:r>
          </a:p>
        </p:txBody>
      </p:sp>
      <p:sp>
        <p:nvSpPr>
          <p:cNvPr id="31" name="矩形 30"/>
          <p:cNvSpPr/>
          <p:nvPr/>
        </p:nvSpPr>
        <p:spPr bwMode="auto">
          <a:xfrm>
            <a:off x="1991271" y="5004598"/>
            <a:ext cx="5972637" cy="369331"/>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2"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9638346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424682" y="1392643"/>
            <a:ext cx="239405" cy="47525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a:off x="8925098" y="3376573"/>
            <a:ext cx="2520280" cy="661181"/>
          </a:xfrm>
          <a:prstGeom prst="roundRect">
            <a:avLst>
              <a:gd name="adj" fmla="val 102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3829757"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（一）交易所整体安排</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142" name="椭圆 141"/>
          <p:cNvSpPr/>
          <p:nvPr/>
        </p:nvSpPr>
        <p:spPr>
          <a:xfrm>
            <a:off x="8393834" y="2155862"/>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4" name="椭圆 143"/>
          <p:cNvSpPr/>
          <p:nvPr/>
        </p:nvSpPr>
        <p:spPr>
          <a:xfrm>
            <a:off x="8393834" y="5015338"/>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6" name="矩形 145"/>
          <p:cNvSpPr/>
          <p:nvPr/>
        </p:nvSpPr>
        <p:spPr>
          <a:xfrm>
            <a:off x="8403335" y="3317489"/>
            <a:ext cx="229903" cy="8642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7" name="TextBox 8"/>
          <p:cNvSpPr txBox="1"/>
          <p:nvPr/>
        </p:nvSpPr>
        <p:spPr>
          <a:xfrm>
            <a:off x="9186535" y="3515933"/>
            <a:ext cx="2024995" cy="400110"/>
          </a:xfrm>
          <a:prstGeom prst="rect">
            <a:avLst/>
          </a:prstGeom>
          <a:noFill/>
        </p:spPr>
        <p:txBody>
          <a:bodyPr wrap="square" rtlCol="0">
            <a:spAutoFit/>
          </a:body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技术测试</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9" name="TextBox 8"/>
          <p:cNvSpPr txBox="1"/>
          <p:nvPr/>
        </p:nvSpPr>
        <p:spPr>
          <a:xfrm>
            <a:off x="9186535" y="4973819"/>
            <a:ext cx="3096344" cy="400110"/>
          </a:xfrm>
          <a:prstGeom prst="rect">
            <a:avLst/>
          </a:prstGeom>
          <a:noFill/>
        </p:spPr>
        <p:txBody>
          <a:bodyPr wrap="square" rtlCol="0">
            <a:spAutoFit/>
          </a:bodyPr>
          <a:lstStyle/>
          <a:p>
            <a:r>
              <a:rPr lang="zh-CN" altLang="en-US" sz="2000" b="1" dirty="0" smtClean="0">
                <a:solidFill>
                  <a:srgbClr val="5F5E5C"/>
                </a:solidFill>
                <a:latin typeface="微软雅黑" panose="020B0503020204020204" pitchFamily="34" charset="-122"/>
                <a:ea typeface="微软雅黑" panose="020B0503020204020204" pitchFamily="34" charset="-122"/>
              </a:rPr>
              <a:t>投资者教育</a:t>
            </a:r>
            <a:endParaRPr lang="zh-CN" altLang="en-US" sz="2000" b="1" dirty="0">
              <a:solidFill>
                <a:srgbClr val="5F5E5C"/>
              </a:solidFill>
              <a:latin typeface="微软雅黑" pitchFamily="34" charset="-122"/>
              <a:ea typeface="微软雅黑" pitchFamily="34" charset="-122"/>
            </a:endParaRPr>
          </a:p>
        </p:txBody>
      </p:sp>
      <p:sp>
        <p:nvSpPr>
          <p:cNvPr id="151" name="椭圆 150"/>
          <p:cNvSpPr/>
          <p:nvPr/>
        </p:nvSpPr>
        <p:spPr>
          <a:xfrm>
            <a:off x="8393834" y="3524218"/>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2" name="椭圆 151"/>
          <p:cNvSpPr/>
          <p:nvPr/>
        </p:nvSpPr>
        <p:spPr>
          <a:xfrm>
            <a:off x="8474976" y="3605360"/>
            <a:ext cx="135236" cy="1352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TextBox 8"/>
          <p:cNvSpPr txBox="1"/>
          <p:nvPr/>
        </p:nvSpPr>
        <p:spPr>
          <a:xfrm>
            <a:off x="9213130" y="2061699"/>
            <a:ext cx="2376264" cy="400110"/>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市场组织</a:t>
            </a:r>
          </a:p>
        </p:txBody>
      </p:sp>
      <p:sp>
        <p:nvSpPr>
          <p:cNvPr id="155" name="圆角矩形 154"/>
          <p:cNvSpPr/>
          <p:nvPr/>
        </p:nvSpPr>
        <p:spPr>
          <a:xfrm>
            <a:off x="8970371" y="3389709"/>
            <a:ext cx="2430000" cy="576000"/>
          </a:xfrm>
          <a:prstGeom prst="roundRect">
            <a:avLst>
              <a:gd name="adj" fmla="val 10284"/>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箭头连接符 20"/>
          <p:cNvCxnSpPr/>
          <p:nvPr/>
        </p:nvCxnSpPr>
        <p:spPr>
          <a:xfrm>
            <a:off x="710640" y="1485659"/>
            <a:ext cx="0" cy="5171931"/>
          </a:xfrm>
          <a:prstGeom prst="straightConnector1">
            <a:avLst/>
          </a:prstGeom>
          <a:noFill/>
          <a:ln w="76200" cap="flat" cmpd="sng" algn="ctr">
            <a:solidFill>
              <a:schemeClr val="accent2"/>
            </a:solidFill>
            <a:prstDash val="solid"/>
            <a:tailEnd type="arrow"/>
          </a:ln>
          <a:effectLst/>
        </p:spPr>
      </p:cxnSp>
      <p:sp>
        <p:nvSpPr>
          <p:cNvPr id="55" name="矩形 54"/>
          <p:cNvSpPr/>
          <p:nvPr/>
        </p:nvSpPr>
        <p:spPr>
          <a:xfrm>
            <a:off x="723227" y="1924339"/>
            <a:ext cx="1261884" cy="369332"/>
          </a:xfrm>
          <a:prstGeom prst="rect">
            <a:avLst/>
          </a:prstGeom>
        </p:spPr>
        <p:txBody>
          <a:bodyPr wrap="none">
            <a:spAutoFit/>
          </a:bodyPr>
          <a:lstStyle/>
          <a:p>
            <a:r>
              <a:rPr lang="en-US" altLang="zh-CN" u="sng" dirty="0" smtClean="0"/>
              <a:t>9</a:t>
            </a:r>
            <a:r>
              <a:rPr lang="zh-CN" altLang="en-US" u="sng" dirty="0" smtClean="0"/>
              <a:t>月</a:t>
            </a:r>
            <a:r>
              <a:rPr lang="en-US" altLang="zh-CN" u="sng" dirty="0" smtClean="0"/>
              <a:t>30</a:t>
            </a:r>
            <a:r>
              <a:rPr lang="zh-CN" altLang="en-US" u="sng" dirty="0" smtClean="0"/>
              <a:t>日前</a:t>
            </a:r>
            <a:endParaRPr lang="zh-CN" altLang="en-US" u="sng" dirty="0"/>
          </a:p>
        </p:txBody>
      </p:sp>
      <p:sp>
        <p:nvSpPr>
          <p:cNvPr id="56" name="矩形 55"/>
          <p:cNvSpPr/>
          <p:nvPr/>
        </p:nvSpPr>
        <p:spPr>
          <a:xfrm>
            <a:off x="706684" y="4226918"/>
            <a:ext cx="1360211" cy="646331"/>
          </a:xfrm>
          <a:prstGeom prst="rect">
            <a:avLst/>
          </a:prstGeom>
        </p:spPr>
        <p:txBody>
          <a:bodyPr wrap="square">
            <a:spAutoFit/>
          </a:bodyPr>
          <a:lstStyle/>
          <a:p>
            <a:pPr algn="ctr"/>
            <a:r>
              <a:rPr lang="en-US" altLang="zh-CN" u="sng" dirty="0" smtClean="0"/>
              <a:t>10</a:t>
            </a:r>
            <a:r>
              <a:rPr lang="zh-CN" altLang="en-US" u="sng" dirty="0" smtClean="0"/>
              <a:t>月</a:t>
            </a:r>
            <a:r>
              <a:rPr lang="en-US" altLang="zh-CN" u="sng" dirty="0" smtClean="0"/>
              <a:t>22</a:t>
            </a:r>
            <a:r>
              <a:rPr lang="zh-CN" altLang="en-US" u="sng" dirty="0" smtClean="0"/>
              <a:t>日</a:t>
            </a:r>
            <a:r>
              <a:rPr lang="zh-CN" altLang="en-US" u="sng" dirty="0"/>
              <a:t>开始</a:t>
            </a:r>
          </a:p>
        </p:txBody>
      </p:sp>
      <p:sp>
        <p:nvSpPr>
          <p:cNvPr id="59" name="矩形 58"/>
          <p:cNvSpPr/>
          <p:nvPr/>
        </p:nvSpPr>
        <p:spPr>
          <a:xfrm>
            <a:off x="676771" y="3241745"/>
            <a:ext cx="1390124" cy="646331"/>
          </a:xfrm>
          <a:prstGeom prst="rect">
            <a:avLst/>
          </a:prstGeom>
        </p:spPr>
        <p:txBody>
          <a:bodyPr wrap="none">
            <a:spAutoFit/>
          </a:bodyPr>
          <a:lstStyle/>
          <a:p>
            <a:r>
              <a:rPr lang="en-US" altLang="zh-CN" u="sng" dirty="0" smtClean="0"/>
              <a:t>10</a:t>
            </a:r>
            <a:r>
              <a:rPr lang="zh-CN" altLang="en-US" u="sng" dirty="0" smtClean="0"/>
              <a:t>月</a:t>
            </a:r>
            <a:r>
              <a:rPr lang="en-US" altLang="zh-CN" u="sng" dirty="0" smtClean="0"/>
              <a:t>17</a:t>
            </a:r>
            <a:r>
              <a:rPr lang="zh-CN" altLang="en-US" u="sng" dirty="0" smtClean="0"/>
              <a:t>日至</a:t>
            </a:r>
            <a:endParaRPr lang="en-US" altLang="zh-CN" u="sng" dirty="0" smtClean="0"/>
          </a:p>
          <a:p>
            <a:pPr algn="ctr"/>
            <a:r>
              <a:rPr lang="en-US" altLang="zh-CN" u="sng" dirty="0" smtClean="0"/>
              <a:t>11</a:t>
            </a:r>
            <a:r>
              <a:rPr lang="zh-CN" altLang="en-US" u="sng" dirty="0" smtClean="0"/>
              <a:t>月</a:t>
            </a:r>
            <a:r>
              <a:rPr lang="en-US" altLang="zh-CN" u="sng" dirty="0" smtClean="0"/>
              <a:t>11</a:t>
            </a:r>
            <a:r>
              <a:rPr lang="zh-CN" altLang="en-US" u="sng" dirty="0" smtClean="0"/>
              <a:t>日</a:t>
            </a:r>
            <a:endParaRPr lang="zh-CN" altLang="en-US" u="sng" dirty="0"/>
          </a:p>
        </p:txBody>
      </p:sp>
      <p:sp>
        <p:nvSpPr>
          <p:cNvPr id="64" name="矩形 63"/>
          <p:cNvSpPr/>
          <p:nvPr/>
        </p:nvSpPr>
        <p:spPr>
          <a:xfrm>
            <a:off x="891834" y="2509686"/>
            <a:ext cx="1031051" cy="646331"/>
          </a:xfrm>
          <a:prstGeom prst="rect">
            <a:avLst/>
          </a:prstGeom>
        </p:spPr>
        <p:txBody>
          <a:bodyPr wrap="none">
            <a:spAutoFit/>
          </a:bodyPr>
          <a:lstStyle/>
          <a:p>
            <a:pPr algn="ctr"/>
            <a:r>
              <a:rPr lang="en-US" altLang="zh-CN" u="sng" dirty="0"/>
              <a:t>9</a:t>
            </a:r>
            <a:r>
              <a:rPr lang="zh-CN" altLang="en-US" u="sng" dirty="0" smtClean="0"/>
              <a:t>月</a:t>
            </a:r>
            <a:r>
              <a:rPr lang="en-US" altLang="zh-CN" u="sng" dirty="0" smtClean="0"/>
              <a:t>12</a:t>
            </a:r>
            <a:r>
              <a:rPr lang="zh-CN" altLang="en-US" u="sng" dirty="0" smtClean="0"/>
              <a:t>日</a:t>
            </a:r>
            <a:endParaRPr lang="en-US" altLang="zh-CN" u="sng" dirty="0" smtClean="0"/>
          </a:p>
          <a:p>
            <a:pPr algn="ctr"/>
            <a:r>
              <a:rPr lang="zh-CN" altLang="en-US" u="sng" dirty="0" smtClean="0"/>
              <a:t>开始</a:t>
            </a:r>
            <a:endParaRPr lang="zh-CN" altLang="en-US" u="sng" dirty="0"/>
          </a:p>
        </p:txBody>
      </p:sp>
      <p:sp>
        <p:nvSpPr>
          <p:cNvPr id="68" name="矩形 67"/>
          <p:cNvSpPr/>
          <p:nvPr/>
        </p:nvSpPr>
        <p:spPr>
          <a:xfrm>
            <a:off x="790292" y="5085909"/>
            <a:ext cx="1107996" cy="646331"/>
          </a:xfrm>
          <a:prstGeom prst="rect">
            <a:avLst/>
          </a:prstGeom>
        </p:spPr>
        <p:txBody>
          <a:bodyPr wrap="none">
            <a:spAutoFit/>
          </a:bodyPr>
          <a:lstStyle/>
          <a:p>
            <a:pPr algn="ctr"/>
            <a:r>
              <a:rPr lang="zh-CN" altLang="en-US" u="sng" dirty="0" smtClean="0"/>
              <a:t>开通日前</a:t>
            </a:r>
            <a:endParaRPr lang="en-US" altLang="zh-CN" u="sng" dirty="0" smtClean="0"/>
          </a:p>
          <a:p>
            <a:pPr algn="ctr"/>
            <a:r>
              <a:rPr lang="zh-CN" altLang="en-US" u="sng" dirty="0" smtClean="0"/>
              <a:t>的周末</a:t>
            </a:r>
            <a:endParaRPr lang="zh-CN" altLang="en-US" u="sng" dirty="0"/>
          </a:p>
        </p:txBody>
      </p:sp>
      <p:sp>
        <p:nvSpPr>
          <p:cNvPr id="69" name="矩形 68"/>
          <p:cNvSpPr/>
          <p:nvPr/>
        </p:nvSpPr>
        <p:spPr bwMode="auto">
          <a:xfrm>
            <a:off x="2066895" y="5173874"/>
            <a:ext cx="5972637" cy="41607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70" name="矩形 69"/>
          <p:cNvSpPr/>
          <p:nvPr/>
        </p:nvSpPr>
        <p:spPr>
          <a:xfrm>
            <a:off x="2066895" y="5220612"/>
            <a:ext cx="1107996" cy="369332"/>
          </a:xfrm>
          <a:prstGeom prst="rect">
            <a:avLst/>
          </a:prstGeom>
          <a:ln>
            <a:noFill/>
          </a:ln>
        </p:spPr>
        <p:txBody>
          <a:bodyPr wrap="none">
            <a:spAutoFit/>
          </a:bodyPr>
          <a:lstStyle/>
          <a:p>
            <a:r>
              <a:rPr lang="zh-CN" altLang="en-US" dirty="0" smtClean="0"/>
              <a:t>通关测试</a:t>
            </a:r>
            <a:endParaRPr lang="zh-CN" altLang="en-US" dirty="0"/>
          </a:p>
        </p:txBody>
      </p:sp>
      <p:sp>
        <p:nvSpPr>
          <p:cNvPr id="72"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
        <p:nvSpPr>
          <p:cNvPr id="32" name="矩形 31"/>
          <p:cNvSpPr/>
          <p:nvPr/>
        </p:nvSpPr>
        <p:spPr bwMode="auto">
          <a:xfrm>
            <a:off x="2066895" y="2709744"/>
            <a:ext cx="5972637" cy="41607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3" name="矩形 32"/>
          <p:cNvSpPr/>
          <p:nvPr/>
        </p:nvSpPr>
        <p:spPr>
          <a:xfrm>
            <a:off x="2066895" y="2756482"/>
            <a:ext cx="2031325" cy="369332"/>
          </a:xfrm>
          <a:prstGeom prst="rect">
            <a:avLst/>
          </a:prstGeom>
          <a:ln>
            <a:noFill/>
          </a:ln>
        </p:spPr>
        <p:txBody>
          <a:bodyPr wrap="none">
            <a:spAutoFit/>
          </a:bodyPr>
          <a:lstStyle/>
          <a:p>
            <a:r>
              <a:rPr lang="zh-CN" altLang="en-US" dirty="0"/>
              <a:t>提供</a:t>
            </a:r>
            <a:r>
              <a:rPr lang="zh-CN" altLang="en-US" dirty="0" smtClean="0"/>
              <a:t>联网测试环境</a:t>
            </a:r>
            <a:endParaRPr lang="zh-CN" altLang="en-US" dirty="0"/>
          </a:p>
        </p:txBody>
      </p:sp>
      <p:sp>
        <p:nvSpPr>
          <p:cNvPr id="34" name="矩形 33"/>
          <p:cNvSpPr/>
          <p:nvPr/>
        </p:nvSpPr>
        <p:spPr bwMode="auto">
          <a:xfrm>
            <a:off x="2066895" y="4365859"/>
            <a:ext cx="5972637" cy="41607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5" name="矩形 34"/>
          <p:cNvSpPr/>
          <p:nvPr/>
        </p:nvSpPr>
        <p:spPr>
          <a:xfrm>
            <a:off x="2066895" y="4412597"/>
            <a:ext cx="1569660" cy="369332"/>
          </a:xfrm>
          <a:prstGeom prst="rect">
            <a:avLst/>
          </a:prstGeom>
          <a:ln>
            <a:noFill/>
          </a:ln>
        </p:spPr>
        <p:txBody>
          <a:bodyPr wrap="none">
            <a:spAutoFit/>
          </a:bodyPr>
          <a:lstStyle/>
          <a:p>
            <a:r>
              <a:rPr lang="zh-CN" altLang="en-US" dirty="0" smtClean="0"/>
              <a:t>组织全网测试</a:t>
            </a:r>
            <a:endParaRPr lang="zh-CN" altLang="en-US" dirty="0"/>
          </a:p>
        </p:txBody>
      </p:sp>
      <p:sp>
        <p:nvSpPr>
          <p:cNvPr id="36" name="矩形 35"/>
          <p:cNvSpPr/>
          <p:nvPr/>
        </p:nvSpPr>
        <p:spPr bwMode="auto">
          <a:xfrm>
            <a:off x="2066895" y="3501799"/>
            <a:ext cx="5972637" cy="41607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7" name="矩形 36"/>
          <p:cNvSpPr/>
          <p:nvPr/>
        </p:nvSpPr>
        <p:spPr>
          <a:xfrm>
            <a:off x="2066895" y="3548537"/>
            <a:ext cx="2031325" cy="369332"/>
          </a:xfrm>
          <a:prstGeom prst="rect">
            <a:avLst/>
          </a:prstGeom>
          <a:ln>
            <a:noFill/>
          </a:ln>
        </p:spPr>
        <p:txBody>
          <a:bodyPr wrap="none">
            <a:spAutoFit/>
          </a:bodyPr>
          <a:lstStyle/>
          <a:p>
            <a:r>
              <a:rPr lang="zh-CN" altLang="en-US" dirty="0" smtClean="0"/>
              <a:t>组织业务仿真测试</a:t>
            </a:r>
            <a:endParaRPr lang="zh-CN" altLang="en-US" dirty="0"/>
          </a:p>
        </p:txBody>
      </p:sp>
      <p:sp>
        <p:nvSpPr>
          <p:cNvPr id="38" name="矩形 37"/>
          <p:cNvSpPr/>
          <p:nvPr/>
        </p:nvSpPr>
        <p:spPr bwMode="auto">
          <a:xfrm>
            <a:off x="2066895" y="1917689"/>
            <a:ext cx="5972637" cy="41607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9" name="矩形 38"/>
          <p:cNvSpPr/>
          <p:nvPr/>
        </p:nvSpPr>
        <p:spPr>
          <a:xfrm>
            <a:off x="2066895" y="1964427"/>
            <a:ext cx="2723823" cy="369332"/>
          </a:xfrm>
          <a:prstGeom prst="rect">
            <a:avLst/>
          </a:prstGeom>
          <a:ln>
            <a:noFill/>
          </a:ln>
        </p:spPr>
        <p:txBody>
          <a:bodyPr wrap="none">
            <a:spAutoFit/>
          </a:bodyPr>
          <a:lstStyle/>
          <a:p>
            <a:r>
              <a:rPr lang="zh-CN" altLang="en-US" dirty="0" smtClean="0"/>
              <a:t>市场参与者完成技术准备</a:t>
            </a:r>
            <a:endParaRPr lang="zh-CN" altLang="en-US" dirty="0"/>
          </a:p>
        </p:txBody>
      </p:sp>
    </p:spTree>
    <p:extLst>
      <p:ext uri="{BB962C8B-B14F-4D97-AF65-F5344CB8AC3E}">
        <p14:creationId xmlns:p14="http://schemas.microsoft.com/office/powerpoint/2010/main" val="963834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393834" y="1413439"/>
            <a:ext cx="239405" cy="47525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a:off x="8925098" y="4856758"/>
            <a:ext cx="2520280" cy="661181"/>
          </a:xfrm>
          <a:prstGeom prst="roundRect">
            <a:avLst>
              <a:gd name="adj" fmla="val 102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3829757"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（一）交易所整体安排</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142" name="椭圆 141"/>
          <p:cNvSpPr/>
          <p:nvPr/>
        </p:nvSpPr>
        <p:spPr>
          <a:xfrm>
            <a:off x="8393834" y="2155862"/>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4" name="椭圆 143"/>
          <p:cNvSpPr/>
          <p:nvPr/>
        </p:nvSpPr>
        <p:spPr>
          <a:xfrm>
            <a:off x="8393834" y="3524263"/>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6" name="矩形 145"/>
          <p:cNvSpPr/>
          <p:nvPr/>
        </p:nvSpPr>
        <p:spPr>
          <a:xfrm>
            <a:off x="8403335" y="4780148"/>
            <a:ext cx="229903" cy="8642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7" name="TextBox 8"/>
          <p:cNvSpPr txBox="1"/>
          <p:nvPr/>
        </p:nvSpPr>
        <p:spPr>
          <a:xfrm>
            <a:off x="9186535" y="3533504"/>
            <a:ext cx="2024995" cy="400110"/>
          </a:xfrm>
          <a:prstGeom prst="rect">
            <a:avLst/>
          </a:prstGeom>
          <a:noFill/>
        </p:spPr>
        <p:txBody>
          <a:bodyPr wrap="square" rtlCol="0">
            <a:spAutoFit/>
          </a:bodyPr>
          <a:lstStyle/>
          <a:p>
            <a:pPr algn="l"/>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技术测试</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9" name="TextBox 8"/>
          <p:cNvSpPr txBox="1"/>
          <p:nvPr/>
        </p:nvSpPr>
        <p:spPr>
          <a:xfrm>
            <a:off x="9186535" y="4962884"/>
            <a:ext cx="1880985"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投资者教育</a:t>
            </a:r>
            <a:endParaRPr lang="zh-CN" altLang="en-US" sz="2000" b="1" dirty="0">
              <a:solidFill>
                <a:schemeClr val="bg1"/>
              </a:solidFill>
              <a:latin typeface="微软雅黑" pitchFamily="34" charset="-122"/>
              <a:ea typeface="微软雅黑" pitchFamily="34" charset="-122"/>
            </a:endParaRPr>
          </a:p>
        </p:txBody>
      </p:sp>
      <p:sp>
        <p:nvSpPr>
          <p:cNvPr id="151" name="椭圆 150"/>
          <p:cNvSpPr/>
          <p:nvPr/>
        </p:nvSpPr>
        <p:spPr>
          <a:xfrm>
            <a:off x="8393834" y="4986877"/>
            <a:ext cx="297521" cy="297521"/>
          </a:xfrm>
          <a:prstGeom prst="ellipse">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2" name="椭圆 151"/>
          <p:cNvSpPr/>
          <p:nvPr/>
        </p:nvSpPr>
        <p:spPr>
          <a:xfrm>
            <a:off x="8474976" y="5068019"/>
            <a:ext cx="135236" cy="1352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TextBox 8"/>
          <p:cNvSpPr txBox="1"/>
          <p:nvPr/>
        </p:nvSpPr>
        <p:spPr>
          <a:xfrm>
            <a:off x="9213130" y="2061699"/>
            <a:ext cx="2376264" cy="400110"/>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市场组织</a:t>
            </a:r>
          </a:p>
        </p:txBody>
      </p:sp>
      <p:sp>
        <p:nvSpPr>
          <p:cNvPr id="155" name="圆角矩形 154"/>
          <p:cNvSpPr/>
          <p:nvPr/>
        </p:nvSpPr>
        <p:spPr>
          <a:xfrm>
            <a:off x="8970371" y="4869934"/>
            <a:ext cx="2430000" cy="576000"/>
          </a:xfrm>
          <a:prstGeom prst="roundRect">
            <a:avLst>
              <a:gd name="adj" fmla="val 10284"/>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26795" y="2951229"/>
            <a:ext cx="1364476" cy="369332"/>
          </a:xfrm>
          <a:prstGeom prst="rect">
            <a:avLst/>
          </a:prstGeom>
        </p:spPr>
        <p:txBody>
          <a:bodyPr wrap="none">
            <a:spAutoFit/>
          </a:bodyPr>
          <a:lstStyle/>
          <a:p>
            <a:r>
              <a:rPr lang="en-US" altLang="zh-CN" u="sng" dirty="0" smtClean="0"/>
              <a:t>10</a:t>
            </a:r>
            <a:r>
              <a:rPr lang="zh-CN" altLang="en-US" u="sng" dirty="0" smtClean="0"/>
              <a:t>月中上旬</a:t>
            </a:r>
            <a:endParaRPr lang="zh-CN" altLang="en-US" u="sng" dirty="0"/>
          </a:p>
        </p:txBody>
      </p:sp>
      <p:sp>
        <p:nvSpPr>
          <p:cNvPr id="22" name="矩形 21"/>
          <p:cNvSpPr/>
          <p:nvPr/>
        </p:nvSpPr>
        <p:spPr>
          <a:xfrm>
            <a:off x="755035" y="4616659"/>
            <a:ext cx="902811" cy="369332"/>
          </a:xfrm>
          <a:prstGeom prst="rect">
            <a:avLst/>
          </a:prstGeom>
        </p:spPr>
        <p:txBody>
          <a:bodyPr wrap="none">
            <a:spAutoFit/>
          </a:bodyPr>
          <a:lstStyle/>
          <a:p>
            <a:r>
              <a:rPr lang="en-US" altLang="zh-CN" u="sng" dirty="0" smtClean="0"/>
              <a:t>10</a:t>
            </a:r>
            <a:r>
              <a:rPr lang="zh-CN" altLang="en-US" u="sng" dirty="0" smtClean="0"/>
              <a:t>月起</a:t>
            </a:r>
            <a:endParaRPr lang="zh-CN" altLang="en-US" u="sng" dirty="0"/>
          </a:p>
        </p:txBody>
      </p:sp>
      <p:sp>
        <p:nvSpPr>
          <p:cNvPr id="23" name="矩形 22"/>
          <p:cNvSpPr/>
          <p:nvPr/>
        </p:nvSpPr>
        <p:spPr>
          <a:xfrm>
            <a:off x="1962805" y="3035198"/>
            <a:ext cx="2954655" cy="369332"/>
          </a:xfrm>
          <a:prstGeom prst="rect">
            <a:avLst/>
          </a:prstGeom>
        </p:spPr>
        <p:txBody>
          <a:bodyPr wrap="none">
            <a:spAutoFit/>
          </a:bodyPr>
          <a:lstStyle/>
          <a:p>
            <a:r>
              <a:rPr lang="zh-CN" altLang="en-US" dirty="0" smtClean="0"/>
              <a:t>下发券商投教讲师培训通知</a:t>
            </a:r>
            <a:endParaRPr lang="zh-CN" altLang="en-US" dirty="0"/>
          </a:p>
        </p:txBody>
      </p:sp>
      <p:sp>
        <p:nvSpPr>
          <p:cNvPr id="25" name="矩形 24"/>
          <p:cNvSpPr/>
          <p:nvPr/>
        </p:nvSpPr>
        <p:spPr>
          <a:xfrm>
            <a:off x="626795" y="3671279"/>
            <a:ext cx="1364476" cy="369332"/>
          </a:xfrm>
          <a:prstGeom prst="rect">
            <a:avLst/>
          </a:prstGeom>
        </p:spPr>
        <p:txBody>
          <a:bodyPr wrap="none">
            <a:spAutoFit/>
          </a:bodyPr>
          <a:lstStyle/>
          <a:p>
            <a:r>
              <a:rPr lang="en-US" altLang="zh-CN" u="sng" dirty="0" smtClean="0"/>
              <a:t>10</a:t>
            </a:r>
            <a:r>
              <a:rPr lang="zh-CN" altLang="en-US" u="sng" dirty="0" smtClean="0"/>
              <a:t>月中旬起</a:t>
            </a:r>
            <a:endParaRPr lang="zh-CN" altLang="en-US" u="sng" dirty="0"/>
          </a:p>
        </p:txBody>
      </p:sp>
      <p:sp>
        <p:nvSpPr>
          <p:cNvPr id="26" name="矩形 25"/>
          <p:cNvSpPr/>
          <p:nvPr/>
        </p:nvSpPr>
        <p:spPr bwMode="auto">
          <a:xfrm>
            <a:off x="1994890" y="4184621"/>
            <a:ext cx="5972637" cy="1549333"/>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27" name="矩形 26"/>
          <p:cNvSpPr/>
          <p:nvPr/>
        </p:nvSpPr>
        <p:spPr bwMode="auto">
          <a:xfrm>
            <a:off x="1994890" y="3559039"/>
            <a:ext cx="5972637" cy="48410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28" name="矩形 27"/>
          <p:cNvSpPr/>
          <p:nvPr/>
        </p:nvSpPr>
        <p:spPr bwMode="auto">
          <a:xfrm>
            <a:off x="1994890" y="2972500"/>
            <a:ext cx="5972637" cy="457294"/>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cxnSp>
        <p:nvCxnSpPr>
          <p:cNvPr id="29" name="直接箭头连接符 28"/>
          <p:cNvCxnSpPr/>
          <p:nvPr/>
        </p:nvCxnSpPr>
        <p:spPr>
          <a:xfrm>
            <a:off x="710640" y="1485659"/>
            <a:ext cx="0" cy="5171931"/>
          </a:xfrm>
          <a:prstGeom prst="straightConnector1">
            <a:avLst/>
          </a:prstGeom>
          <a:noFill/>
          <a:ln w="76200" cap="flat" cmpd="sng" algn="ctr">
            <a:solidFill>
              <a:schemeClr val="accent2"/>
            </a:solidFill>
            <a:prstDash val="solid"/>
            <a:tailEnd type="arrow"/>
          </a:ln>
          <a:effectLst/>
        </p:spPr>
      </p:cxnSp>
      <p:sp>
        <p:nvSpPr>
          <p:cNvPr id="30" name="矩形 29"/>
          <p:cNvSpPr/>
          <p:nvPr/>
        </p:nvSpPr>
        <p:spPr>
          <a:xfrm>
            <a:off x="1944135" y="4202147"/>
            <a:ext cx="6099175" cy="1477328"/>
          </a:xfrm>
          <a:prstGeom prst="rect">
            <a:avLst/>
          </a:prstGeom>
        </p:spPr>
        <p:txBody>
          <a:bodyPr>
            <a:spAutoFit/>
          </a:bodyPr>
          <a:lstStyle/>
          <a:p>
            <a:pPr marL="285750" indent="-285750">
              <a:buClr>
                <a:schemeClr val="accent2"/>
              </a:buClr>
              <a:buFont typeface="Arial" pitchFamily="34" charset="0"/>
              <a:buChar char="•"/>
            </a:pPr>
            <a:r>
              <a:rPr lang="zh-CN" altLang="en-US" dirty="0" smtClean="0"/>
              <a:t>通过</a:t>
            </a:r>
            <a:r>
              <a:rPr lang="zh-CN" altLang="en-US" dirty="0"/>
              <a:t>官网深港通投教专栏、微信、微博向市场推送投教信息</a:t>
            </a:r>
          </a:p>
          <a:p>
            <a:pPr marL="285750" indent="-285750">
              <a:buClr>
                <a:schemeClr val="accent2"/>
              </a:buClr>
              <a:buFont typeface="Arial" pitchFamily="34" charset="0"/>
              <a:buChar char="•"/>
            </a:pPr>
            <a:r>
              <a:rPr lang="zh-CN" altLang="en-US" dirty="0" smtClean="0"/>
              <a:t>在主要证券报刊开设</a:t>
            </a:r>
            <a:r>
              <a:rPr lang="zh-CN" altLang="en-US" dirty="0"/>
              <a:t>深港通投教专栏，投放投教文章</a:t>
            </a:r>
          </a:p>
          <a:p>
            <a:pPr marL="285750" indent="-285750">
              <a:buClr>
                <a:schemeClr val="accent2"/>
              </a:buClr>
              <a:buFont typeface="Arial" pitchFamily="34" charset="0"/>
              <a:buChar char="•"/>
            </a:pPr>
            <a:r>
              <a:rPr lang="zh-CN" altLang="en-US" dirty="0" smtClean="0"/>
              <a:t>港</a:t>
            </a:r>
            <a:r>
              <a:rPr lang="zh-CN" altLang="en-US" dirty="0"/>
              <a:t>股通模拟交易系统测试验收，开通前上线</a:t>
            </a:r>
          </a:p>
          <a:p>
            <a:pPr marL="285750" indent="-285750">
              <a:buClr>
                <a:schemeClr val="accent2"/>
              </a:buClr>
              <a:buFont typeface="Arial" pitchFamily="34" charset="0"/>
              <a:buChar char="•"/>
            </a:pPr>
            <a:r>
              <a:rPr lang="zh-CN" altLang="en-US" dirty="0" smtClean="0"/>
              <a:t>深</a:t>
            </a:r>
            <a:r>
              <a:rPr lang="zh-CN" altLang="en-US" dirty="0"/>
              <a:t>港通标的公布后，互动易、分析易改版上线</a:t>
            </a:r>
          </a:p>
        </p:txBody>
      </p:sp>
      <p:sp>
        <p:nvSpPr>
          <p:cNvPr id="32" name="矩形 31"/>
          <p:cNvSpPr/>
          <p:nvPr/>
        </p:nvSpPr>
        <p:spPr>
          <a:xfrm>
            <a:off x="1994890" y="3671279"/>
            <a:ext cx="5032147" cy="369332"/>
          </a:xfrm>
          <a:prstGeom prst="rect">
            <a:avLst/>
          </a:prstGeom>
        </p:spPr>
        <p:txBody>
          <a:bodyPr wrap="none">
            <a:spAutoFit/>
          </a:bodyPr>
          <a:lstStyle/>
          <a:p>
            <a:r>
              <a:rPr lang="zh-CN" altLang="en-US" dirty="0" smtClean="0"/>
              <a:t>在深圳、北京、上海开展三场券商投教讲师培训</a:t>
            </a:r>
            <a:endParaRPr lang="zh-CN" altLang="en-US" dirty="0"/>
          </a:p>
        </p:txBody>
      </p:sp>
      <p:sp>
        <p:nvSpPr>
          <p:cNvPr id="33" name="矩形 32"/>
          <p:cNvSpPr/>
          <p:nvPr/>
        </p:nvSpPr>
        <p:spPr>
          <a:xfrm>
            <a:off x="779195" y="2096476"/>
            <a:ext cx="1005403" cy="369332"/>
          </a:xfrm>
          <a:prstGeom prst="rect">
            <a:avLst/>
          </a:prstGeom>
        </p:spPr>
        <p:txBody>
          <a:bodyPr wrap="none">
            <a:spAutoFit/>
          </a:bodyPr>
          <a:lstStyle/>
          <a:p>
            <a:r>
              <a:rPr lang="en-US" altLang="zh-CN" u="sng" dirty="0" smtClean="0"/>
              <a:t>9</a:t>
            </a:r>
            <a:r>
              <a:rPr lang="zh-CN" altLang="en-US" u="sng" dirty="0" smtClean="0"/>
              <a:t>月上旬</a:t>
            </a:r>
            <a:endParaRPr lang="zh-CN" altLang="en-US" u="sng" dirty="0"/>
          </a:p>
        </p:txBody>
      </p:sp>
      <p:sp>
        <p:nvSpPr>
          <p:cNvPr id="34" name="矩形 33"/>
          <p:cNvSpPr/>
          <p:nvPr/>
        </p:nvSpPr>
        <p:spPr bwMode="auto">
          <a:xfrm>
            <a:off x="2007404" y="2064556"/>
            <a:ext cx="5960123" cy="765793"/>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35" name="矩形 34"/>
          <p:cNvSpPr/>
          <p:nvPr/>
        </p:nvSpPr>
        <p:spPr>
          <a:xfrm>
            <a:off x="2007403" y="2062470"/>
            <a:ext cx="5788228" cy="646331"/>
          </a:xfrm>
          <a:prstGeom prst="rect">
            <a:avLst/>
          </a:prstGeom>
        </p:spPr>
        <p:txBody>
          <a:bodyPr wrap="square">
            <a:spAutoFit/>
          </a:bodyPr>
          <a:lstStyle/>
          <a:p>
            <a:r>
              <a:rPr lang="zh-CN" altLang="en-US" dirty="0"/>
              <a:t>下发</a:t>
            </a:r>
            <a:r>
              <a:rPr lang="zh-CN" altLang="zh-CN" dirty="0"/>
              <a:t>关于会员开展深港通下的港股通投资者教育工作的</a:t>
            </a:r>
            <a:r>
              <a:rPr lang="zh-CN" altLang="zh-CN" dirty="0" smtClean="0"/>
              <a:t>通知</a:t>
            </a:r>
            <a:r>
              <a:rPr lang="zh-CN" altLang="en-US" dirty="0" smtClean="0"/>
              <a:t>，</a:t>
            </a:r>
            <a:r>
              <a:rPr lang="en-US" altLang="zh-CN" dirty="0" smtClean="0"/>
              <a:t>9</a:t>
            </a:r>
            <a:r>
              <a:rPr lang="zh-CN" altLang="en-US" dirty="0" smtClean="0"/>
              <a:t>月</a:t>
            </a:r>
            <a:r>
              <a:rPr lang="en-US" altLang="zh-CN" dirty="0" smtClean="0"/>
              <a:t>30</a:t>
            </a:r>
            <a:r>
              <a:rPr lang="zh-CN" altLang="en-US" dirty="0" smtClean="0"/>
              <a:t>日前报送工作方案</a:t>
            </a:r>
            <a:endParaRPr lang="zh-CN" altLang="zh-CN" dirty="0"/>
          </a:p>
        </p:txBody>
      </p:sp>
      <p:sp>
        <p:nvSpPr>
          <p:cNvPr id="31"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1306322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（二）工作要求</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842810" y="4036171"/>
            <a:ext cx="10480140" cy="1338828"/>
          </a:xfrm>
          <a:prstGeom prst="rect">
            <a:avLst/>
          </a:prstGeom>
        </p:spPr>
        <p:txBody>
          <a:bodyPr wrap="square">
            <a:spAutoFit/>
          </a:bodyPr>
          <a:lstStyle/>
          <a:p>
            <a:pPr>
              <a:lnSpc>
                <a:spcPct val="150000"/>
              </a:lnSpc>
            </a:pPr>
            <a:r>
              <a:rPr lang="zh-CN" altLang="en-US" b="1" dirty="0" smtClean="0"/>
              <a:t>计划第一批上线的市场机构应当：</a:t>
            </a:r>
            <a:endParaRPr lang="en-US" altLang="zh-CN" b="1" dirty="0" smtClean="0"/>
          </a:p>
          <a:p>
            <a:pPr marL="285750" indent="-285750">
              <a:lnSpc>
                <a:spcPct val="150000"/>
              </a:lnSpc>
              <a:buClr>
                <a:schemeClr val="accent2"/>
              </a:buClr>
              <a:buFont typeface="Arial" pitchFamily="34" charset="0"/>
              <a:buChar char="•"/>
            </a:pPr>
            <a:r>
              <a:rPr lang="en-US" altLang="zh-CN" b="1" dirty="0" smtClean="0"/>
              <a:t>9</a:t>
            </a:r>
            <a:r>
              <a:rPr lang="zh-CN" altLang="en-US" b="1" dirty="0"/>
              <a:t>月底前</a:t>
            </a:r>
            <a:r>
              <a:rPr lang="zh-CN" altLang="en-US" dirty="0"/>
              <a:t>完成技术开发准备工作，达到可参与深交所和中国结算深圳分公司相关测试的要求</a:t>
            </a:r>
            <a:r>
              <a:rPr lang="zh-CN" altLang="en-US" dirty="0" smtClean="0"/>
              <a:t>；</a:t>
            </a:r>
            <a:endParaRPr lang="en-US" altLang="zh-CN" dirty="0" smtClean="0"/>
          </a:p>
          <a:p>
            <a:pPr marL="285750" indent="-285750">
              <a:lnSpc>
                <a:spcPct val="150000"/>
              </a:lnSpc>
              <a:buClr>
                <a:schemeClr val="accent2"/>
              </a:buClr>
              <a:buFont typeface="Arial" pitchFamily="34" charset="0"/>
              <a:buChar char="•"/>
            </a:pPr>
            <a:r>
              <a:rPr lang="en-US" altLang="zh-CN" b="1" dirty="0" smtClean="0"/>
              <a:t>11</a:t>
            </a:r>
            <a:r>
              <a:rPr lang="zh-CN" altLang="en-US" b="1" dirty="0"/>
              <a:t>月上旬</a:t>
            </a:r>
            <a:r>
              <a:rPr lang="zh-CN" altLang="en-US" dirty="0"/>
              <a:t>完成各项准备工作，达到可开通深港通业务的要求</a:t>
            </a:r>
            <a:r>
              <a:rPr lang="zh-CN" altLang="en-US" dirty="0" smtClean="0"/>
              <a:t>。</a:t>
            </a:r>
            <a:endParaRPr lang="en-US" altLang="zh-CN" dirty="0" smtClean="0"/>
          </a:p>
        </p:txBody>
      </p:sp>
      <p:sp>
        <p:nvSpPr>
          <p:cNvPr id="6" name="矩形 5"/>
          <p:cNvSpPr/>
          <p:nvPr/>
        </p:nvSpPr>
        <p:spPr>
          <a:xfrm>
            <a:off x="901323" y="1413654"/>
            <a:ext cx="10454217" cy="707886"/>
          </a:xfrm>
          <a:prstGeom prst="rect">
            <a:avLst/>
          </a:prstGeom>
        </p:spPr>
        <p:txBody>
          <a:bodyPr wrap="square">
            <a:spAutoFit/>
          </a:bodyPr>
          <a:lstStyle/>
          <a:p>
            <a:r>
              <a:rPr lang="en-US" altLang="zh-CN" sz="2000" b="1" dirty="0"/>
              <a:t>8</a:t>
            </a:r>
            <a:r>
              <a:rPr lang="zh-CN" altLang="en-US" sz="2000" b="1" dirty="0"/>
              <a:t>月</a:t>
            </a:r>
            <a:r>
              <a:rPr lang="en-US" altLang="zh-CN" sz="2000" b="1" dirty="0"/>
              <a:t>22</a:t>
            </a:r>
            <a:r>
              <a:rPr lang="zh-CN" altLang="en-US" sz="2000" b="1" dirty="0"/>
              <a:t>日，深交所联合中国结算深圳分公司发布</a:t>
            </a:r>
            <a:r>
              <a:rPr lang="en-US" altLang="zh-CN" sz="2000" b="1" dirty="0"/>
              <a:t>《</a:t>
            </a:r>
            <a:r>
              <a:rPr lang="zh-CN" altLang="en-US" sz="2000" b="1" dirty="0"/>
              <a:t>关于启动深港通相关准备工作的通知</a:t>
            </a:r>
            <a:r>
              <a:rPr lang="en-US" altLang="zh-CN" sz="2000" b="1" dirty="0"/>
              <a:t>》</a:t>
            </a:r>
            <a:r>
              <a:rPr lang="zh-CN" altLang="en-US" sz="2000" b="1" dirty="0"/>
              <a:t>，</a:t>
            </a:r>
            <a:r>
              <a:rPr lang="zh-CN" altLang="en-US" sz="2000" b="1" dirty="0" smtClean="0"/>
              <a:t>希望市场机构积极</a:t>
            </a:r>
            <a:r>
              <a:rPr lang="zh-CN" altLang="en-US" sz="2000" b="1" dirty="0"/>
              <a:t>做好深港通下港股通的业务和技术准备</a:t>
            </a:r>
            <a:r>
              <a:rPr lang="zh-CN" altLang="en-US" sz="2000" b="1" dirty="0" smtClean="0"/>
              <a:t>工作</a:t>
            </a:r>
            <a:r>
              <a:rPr lang="zh-CN" altLang="en-US" sz="2000" b="1" dirty="0"/>
              <a:t>：</a:t>
            </a:r>
            <a:endParaRPr lang="zh-CN" altLang="en-US" sz="2000" dirty="0"/>
          </a:p>
        </p:txBody>
      </p:sp>
      <p:sp>
        <p:nvSpPr>
          <p:cNvPr id="9" name="矩形 8"/>
          <p:cNvSpPr/>
          <p:nvPr/>
        </p:nvSpPr>
        <p:spPr>
          <a:xfrm>
            <a:off x="901323" y="2052024"/>
            <a:ext cx="10528677" cy="1754326"/>
          </a:xfrm>
          <a:prstGeom prst="rect">
            <a:avLst/>
          </a:prstGeom>
        </p:spPr>
        <p:txBody>
          <a:bodyPr wrap="square">
            <a:spAutoFit/>
          </a:bodyPr>
          <a:lstStyle/>
          <a:p>
            <a:pPr marL="285750" indent="-285750">
              <a:lnSpc>
                <a:spcPct val="150000"/>
              </a:lnSpc>
              <a:buClr>
                <a:schemeClr val="accent2"/>
              </a:buClr>
              <a:buFont typeface="Arial" pitchFamily="34" charset="0"/>
              <a:buChar char="•"/>
            </a:pPr>
            <a:r>
              <a:rPr lang="zh-CN" altLang="en-US" dirty="0" smtClean="0"/>
              <a:t>认真制定</a:t>
            </a:r>
            <a:r>
              <a:rPr lang="zh-CN" altLang="en-US" dirty="0"/>
              <a:t>港股通业务实施方案和</a:t>
            </a:r>
            <a:r>
              <a:rPr lang="zh-CN" altLang="en-US" dirty="0" smtClean="0"/>
              <a:t>计划；</a:t>
            </a:r>
            <a:endParaRPr lang="en-US" altLang="zh-CN" dirty="0"/>
          </a:p>
          <a:p>
            <a:pPr marL="285750" indent="-285750">
              <a:lnSpc>
                <a:spcPct val="150000"/>
              </a:lnSpc>
              <a:buClr>
                <a:schemeClr val="accent2"/>
              </a:buClr>
              <a:buFont typeface="Arial" pitchFamily="34" charset="0"/>
              <a:buChar char="•"/>
            </a:pPr>
            <a:r>
              <a:rPr lang="zh-CN" altLang="en-US" dirty="0"/>
              <a:t>抓紧进行港股通业务的技术开发和</a:t>
            </a:r>
            <a:r>
              <a:rPr lang="zh-CN" altLang="en-US" dirty="0" smtClean="0"/>
              <a:t>测试；</a:t>
            </a:r>
            <a:endParaRPr lang="en-US" altLang="zh-CN" dirty="0"/>
          </a:p>
          <a:p>
            <a:pPr marL="285750" indent="-285750">
              <a:lnSpc>
                <a:spcPct val="150000"/>
              </a:lnSpc>
              <a:buClr>
                <a:schemeClr val="accent2"/>
              </a:buClr>
              <a:buFont typeface="Arial" pitchFamily="34" charset="0"/>
              <a:buChar char="•"/>
            </a:pPr>
            <a:r>
              <a:rPr lang="zh-CN" altLang="en-US" dirty="0"/>
              <a:t>成立专门工作</a:t>
            </a:r>
            <a:r>
              <a:rPr lang="zh-CN" altLang="en-US" dirty="0" smtClean="0"/>
              <a:t>小组，积极</a:t>
            </a:r>
            <a:r>
              <a:rPr lang="zh-CN" altLang="en-US" dirty="0"/>
              <a:t>做好组织保障和人员支持</a:t>
            </a:r>
            <a:r>
              <a:rPr lang="zh-CN" altLang="en-US" dirty="0" smtClean="0"/>
              <a:t>工作；</a:t>
            </a:r>
            <a:endParaRPr lang="en-US" altLang="zh-CN" dirty="0"/>
          </a:p>
          <a:p>
            <a:pPr marL="285750" indent="-285750">
              <a:lnSpc>
                <a:spcPct val="150000"/>
              </a:lnSpc>
              <a:buClr>
                <a:schemeClr val="accent2"/>
              </a:buClr>
              <a:buFont typeface="Arial" pitchFamily="34" charset="0"/>
              <a:buChar char="•"/>
            </a:pPr>
            <a:r>
              <a:rPr lang="zh-CN" altLang="en-US" dirty="0" smtClean="0"/>
              <a:t>按</a:t>
            </a:r>
            <a:r>
              <a:rPr lang="zh-CN" altLang="en-US" dirty="0"/>
              <a:t>要求做好港股通业务的投资者教育和适当性管理</a:t>
            </a:r>
            <a:r>
              <a:rPr lang="zh-CN" altLang="en-US" dirty="0" smtClean="0"/>
              <a:t>工作（会员）</a:t>
            </a:r>
            <a:endParaRPr lang="en-US" altLang="zh-CN" dirty="0"/>
          </a:p>
        </p:txBody>
      </p:sp>
      <p:sp>
        <p:nvSpPr>
          <p:cNvPr id="16" name="矩形 15"/>
          <p:cNvSpPr/>
          <p:nvPr/>
        </p:nvSpPr>
        <p:spPr bwMode="auto">
          <a:xfrm>
            <a:off x="864772" y="1331975"/>
            <a:ext cx="10562773" cy="2474375"/>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17" name="矩形 16"/>
          <p:cNvSpPr/>
          <p:nvPr/>
        </p:nvSpPr>
        <p:spPr bwMode="auto">
          <a:xfrm>
            <a:off x="842810" y="3933829"/>
            <a:ext cx="10562773" cy="1421892"/>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11" name="矩形 10"/>
          <p:cNvSpPr/>
          <p:nvPr/>
        </p:nvSpPr>
        <p:spPr>
          <a:xfrm>
            <a:off x="842810" y="5661949"/>
            <a:ext cx="10179390" cy="507831"/>
          </a:xfrm>
          <a:prstGeom prst="rect">
            <a:avLst/>
          </a:prstGeom>
        </p:spPr>
        <p:txBody>
          <a:bodyPr wrap="none">
            <a:spAutoFit/>
          </a:bodyPr>
          <a:lstStyle/>
          <a:p>
            <a:pPr>
              <a:lnSpc>
                <a:spcPct val="150000"/>
              </a:lnSpc>
            </a:pPr>
            <a:r>
              <a:rPr lang="zh-CN" altLang="en-US" b="1" dirty="0" smtClean="0">
                <a:solidFill>
                  <a:srgbClr val="FF0000"/>
                </a:solidFill>
              </a:rPr>
              <a:t>不能</a:t>
            </a:r>
            <a:r>
              <a:rPr lang="zh-CN" altLang="en-US" b="1" dirty="0">
                <a:solidFill>
                  <a:srgbClr val="FF0000"/>
                </a:solidFill>
              </a:rPr>
              <a:t>实现第一批上线</a:t>
            </a:r>
            <a:r>
              <a:rPr lang="zh-CN" altLang="en-US" b="1" dirty="0" smtClean="0">
                <a:solidFill>
                  <a:srgbClr val="FF0000"/>
                </a:solidFill>
              </a:rPr>
              <a:t>的机构也请填写</a:t>
            </a:r>
            <a:r>
              <a:rPr lang="en-US" altLang="zh-CN" b="1" dirty="0" smtClean="0">
                <a:solidFill>
                  <a:srgbClr val="FF0000"/>
                </a:solidFill>
              </a:rPr>
              <a:t>《</a:t>
            </a:r>
            <a:r>
              <a:rPr lang="zh-CN" altLang="en-US" b="1" dirty="0" smtClean="0">
                <a:solidFill>
                  <a:srgbClr val="FF0000"/>
                </a:solidFill>
              </a:rPr>
              <a:t>港股通业务情况统计表</a:t>
            </a:r>
            <a:r>
              <a:rPr lang="en-US" altLang="zh-CN" b="1" dirty="0" smtClean="0">
                <a:solidFill>
                  <a:srgbClr val="FF0000"/>
                </a:solidFill>
              </a:rPr>
              <a:t>》</a:t>
            </a:r>
            <a:r>
              <a:rPr lang="zh-CN" altLang="en-US" b="1" dirty="0" smtClean="0">
                <a:solidFill>
                  <a:srgbClr val="FF0000"/>
                </a:solidFill>
              </a:rPr>
              <a:t>并按时提交，</a:t>
            </a:r>
            <a:r>
              <a:rPr lang="zh-CN" altLang="en-US" b="1" dirty="0">
                <a:solidFill>
                  <a:srgbClr val="FF0000"/>
                </a:solidFill>
              </a:rPr>
              <a:t>并</a:t>
            </a:r>
            <a:r>
              <a:rPr lang="zh-CN" altLang="en-US" b="1" dirty="0" smtClean="0">
                <a:solidFill>
                  <a:srgbClr val="FF0000"/>
                </a:solidFill>
              </a:rPr>
              <a:t>关注我</a:t>
            </a:r>
            <a:r>
              <a:rPr lang="zh-CN" altLang="en-US" b="1" dirty="0">
                <a:solidFill>
                  <a:srgbClr val="FF0000"/>
                </a:solidFill>
              </a:rPr>
              <a:t>所后续安排</a:t>
            </a:r>
          </a:p>
        </p:txBody>
      </p:sp>
      <p:sp>
        <p:nvSpPr>
          <p:cNvPr id="12" name="矩形 11"/>
          <p:cNvSpPr/>
          <p:nvPr/>
        </p:nvSpPr>
        <p:spPr bwMode="auto">
          <a:xfrm>
            <a:off x="842810" y="5690109"/>
            <a:ext cx="10351237" cy="497880"/>
          </a:xfrm>
          <a:prstGeom prst="rect">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rtlCol="0" anchor="ctr"/>
          <a:lstStyle/>
          <a:p>
            <a:pPr algn="ctr"/>
            <a:endParaRPr lang="zh-CN" altLang="en-US"/>
          </a:p>
        </p:txBody>
      </p:sp>
      <p:sp>
        <p:nvSpPr>
          <p:cNvPr id="13"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9731436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（二）工作要求</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现场检查</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2" name="矩形 1"/>
          <p:cNvSpPr/>
          <p:nvPr/>
        </p:nvSpPr>
        <p:spPr>
          <a:xfrm>
            <a:off x="3481892" y="4732170"/>
            <a:ext cx="7128495" cy="646331"/>
          </a:xfrm>
          <a:prstGeom prst="rect">
            <a:avLst/>
          </a:prstGeom>
        </p:spPr>
        <p:txBody>
          <a:bodyPr wrap="square">
            <a:spAutoFit/>
          </a:bodyPr>
          <a:lstStyle/>
          <a:p>
            <a:pPr marL="790575" lvl="1" indent="-285750">
              <a:buClr>
                <a:schemeClr val="accent5">
                  <a:lumMod val="50000"/>
                </a:schemeClr>
              </a:buClr>
              <a:buSzPct val="129000"/>
              <a:buFont typeface="Wingdings" pitchFamily="2" charset="2"/>
              <a:buChar char="ü"/>
            </a:pPr>
            <a:r>
              <a:rPr lang="zh-CN" altLang="en-US" dirty="0" smtClean="0"/>
              <a:t>包括</a:t>
            </a:r>
            <a:r>
              <a:rPr lang="zh-CN" altLang="en-US" dirty="0"/>
              <a:t>公司高管、沪港通业务小组组长，业务、技术、结算、投教等小组成员以及营业部客户经理。</a:t>
            </a:r>
          </a:p>
        </p:txBody>
      </p:sp>
      <p:sp>
        <p:nvSpPr>
          <p:cNvPr id="4" name="矩形 3"/>
          <p:cNvSpPr/>
          <p:nvPr/>
        </p:nvSpPr>
        <p:spPr>
          <a:xfrm>
            <a:off x="3503557" y="1845684"/>
            <a:ext cx="7250840" cy="923330"/>
          </a:xfrm>
          <a:prstGeom prst="rect">
            <a:avLst/>
          </a:prstGeom>
        </p:spPr>
        <p:txBody>
          <a:bodyPr wrap="square">
            <a:spAutoFit/>
          </a:bodyPr>
          <a:lstStyle/>
          <a:p>
            <a:pPr marL="790575" lvl="1" indent="-285750">
              <a:buClr>
                <a:schemeClr val="accent5">
                  <a:lumMod val="50000"/>
                </a:schemeClr>
              </a:buClr>
              <a:buSzPct val="129000"/>
              <a:buFont typeface="Wingdings" pitchFamily="2" charset="2"/>
              <a:buChar char="ü"/>
            </a:pPr>
            <a:r>
              <a:rPr lang="zh-CN" altLang="en-US" dirty="0"/>
              <a:t>包括公司港股通准备工作情况汇报材料；港股通业务方案及制度汇编；公司港股通技术相关文档；公司港股通投资者教育相关记录和资料。</a:t>
            </a:r>
            <a:endParaRPr lang="en-US" altLang="zh-CN" dirty="0"/>
          </a:p>
        </p:txBody>
      </p:sp>
      <p:sp>
        <p:nvSpPr>
          <p:cNvPr id="6" name="矩形 5"/>
          <p:cNvSpPr/>
          <p:nvPr/>
        </p:nvSpPr>
        <p:spPr>
          <a:xfrm>
            <a:off x="3481892" y="3211192"/>
            <a:ext cx="7250840" cy="923330"/>
          </a:xfrm>
          <a:prstGeom prst="rect">
            <a:avLst/>
          </a:prstGeom>
        </p:spPr>
        <p:txBody>
          <a:bodyPr wrap="square">
            <a:spAutoFit/>
          </a:bodyPr>
          <a:lstStyle/>
          <a:p>
            <a:pPr marL="790575" lvl="1" indent="-285750">
              <a:buClr>
                <a:schemeClr val="accent5">
                  <a:lumMod val="50000"/>
                </a:schemeClr>
              </a:buClr>
              <a:buSzPct val="129000"/>
              <a:buFont typeface="Wingdings" pitchFamily="2" charset="2"/>
              <a:buChar char="ü"/>
            </a:pPr>
            <a:r>
              <a:rPr lang="zh-CN" altLang="en-US" dirty="0"/>
              <a:t>包括交易系统、行情系统、周边系统、结算系统、风控系统等环境。演示环境中配置好演示数据：包括不同资产的客户，客户持仓、客户资金、历史的交易信息等。</a:t>
            </a:r>
            <a:endParaRPr lang="en-US" altLang="zh-CN" dirty="0"/>
          </a:p>
        </p:txBody>
      </p:sp>
      <p:sp>
        <p:nvSpPr>
          <p:cNvPr id="7" name="矩形 6"/>
          <p:cNvSpPr/>
          <p:nvPr/>
        </p:nvSpPr>
        <p:spPr>
          <a:xfrm>
            <a:off x="1011923" y="2481394"/>
            <a:ext cx="648072" cy="231382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400" b="1" dirty="0" smtClean="0">
                <a:latin typeface="微软雅黑" panose="020B0503020204020204" pitchFamily="34" charset="-122"/>
                <a:ea typeface="微软雅黑" panose="020B0503020204020204" pitchFamily="34" charset="-122"/>
              </a:rPr>
              <a:t>现场检查准备</a:t>
            </a:r>
            <a:endParaRPr lang="zh-CN" altLang="en-US" sz="2400" b="1" dirty="0">
              <a:latin typeface="微软雅黑" panose="020B0503020204020204" pitchFamily="34" charset="-122"/>
              <a:ea typeface="微软雅黑" panose="020B0503020204020204" pitchFamily="34" charset="-122"/>
            </a:endParaRPr>
          </a:p>
        </p:txBody>
      </p:sp>
      <p:sp>
        <p:nvSpPr>
          <p:cNvPr id="8" name="矩形 7"/>
          <p:cNvSpPr/>
          <p:nvPr/>
        </p:nvSpPr>
        <p:spPr>
          <a:xfrm>
            <a:off x="2354834" y="1887804"/>
            <a:ext cx="1944216" cy="72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相关业务文件</a:t>
            </a:r>
            <a:endParaRPr lang="zh-CN" altLang="en-US" sz="2000" b="1" dirty="0">
              <a:latin typeface="微软雅黑" panose="020B0503020204020204" pitchFamily="34" charset="-122"/>
              <a:ea typeface="微软雅黑" panose="020B0503020204020204" pitchFamily="34" charset="-122"/>
            </a:endParaRPr>
          </a:p>
        </p:txBody>
      </p:sp>
      <p:sp>
        <p:nvSpPr>
          <p:cNvPr id="9" name="矩形 8"/>
          <p:cNvSpPr/>
          <p:nvPr/>
        </p:nvSpPr>
        <p:spPr>
          <a:xfrm>
            <a:off x="2354834" y="3284572"/>
            <a:ext cx="1944216" cy="72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港</a:t>
            </a:r>
            <a:r>
              <a:rPr lang="zh-CN" altLang="en-US" sz="2000" b="1" dirty="0">
                <a:latin typeface="微软雅黑" panose="020B0503020204020204" pitchFamily="34" charset="-122"/>
                <a:ea typeface="微软雅黑" panose="020B0503020204020204" pitchFamily="34" charset="-122"/>
              </a:rPr>
              <a:t>股</a:t>
            </a:r>
            <a:r>
              <a:rPr lang="zh-CN" altLang="en-US" sz="2000" b="1" dirty="0" smtClean="0">
                <a:latin typeface="微软雅黑" panose="020B0503020204020204" pitchFamily="34" charset="-122"/>
                <a:ea typeface="微软雅黑" panose="020B0503020204020204" pitchFamily="34" charset="-122"/>
              </a:rPr>
              <a:t>通系统</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2000" b="1" dirty="0" smtClean="0">
                <a:latin typeface="微软雅黑" panose="020B0503020204020204" pitchFamily="34" charset="-122"/>
                <a:ea typeface="微软雅黑" panose="020B0503020204020204" pitchFamily="34" charset="-122"/>
              </a:rPr>
              <a:t>演示</a:t>
            </a:r>
            <a:endParaRPr lang="zh-CN" altLang="en-US" sz="2000" b="1" dirty="0">
              <a:latin typeface="微软雅黑" panose="020B0503020204020204" pitchFamily="34" charset="-122"/>
              <a:ea typeface="微软雅黑" panose="020B0503020204020204" pitchFamily="34" charset="-122"/>
            </a:endParaRPr>
          </a:p>
        </p:txBody>
      </p:sp>
      <p:cxnSp>
        <p:nvCxnSpPr>
          <p:cNvPr id="10" name="肘形连接符 9"/>
          <p:cNvCxnSpPr>
            <a:stCxn id="7" idx="3"/>
            <a:endCxn id="8" idx="1"/>
          </p:cNvCxnSpPr>
          <p:nvPr/>
        </p:nvCxnSpPr>
        <p:spPr>
          <a:xfrm flipV="1">
            <a:off x="1659995" y="2247804"/>
            <a:ext cx="694839" cy="1390504"/>
          </a:xfrm>
          <a:prstGeom prst="bentConnector3">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9" idx="1"/>
            <a:endCxn id="7" idx="3"/>
          </p:cNvCxnSpPr>
          <p:nvPr/>
        </p:nvCxnSpPr>
        <p:spPr>
          <a:xfrm rot="10800000">
            <a:off x="1659996" y="3638308"/>
            <a:ext cx="694839" cy="6264"/>
          </a:xfrm>
          <a:prstGeom prst="bentConnector3">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354834" y="4667052"/>
            <a:ext cx="1944216" cy="72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相关</a:t>
            </a:r>
            <a:r>
              <a:rPr lang="zh-CN" altLang="en-US" sz="2000" b="1" dirty="0">
                <a:latin typeface="微软雅黑" panose="020B0503020204020204" pitchFamily="34" charset="-122"/>
                <a:ea typeface="微软雅黑" panose="020B0503020204020204" pitchFamily="34" charset="-122"/>
              </a:rPr>
              <a:t>人员</a:t>
            </a:r>
          </a:p>
        </p:txBody>
      </p:sp>
      <p:cxnSp>
        <p:nvCxnSpPr>
          <p:cNvPr id="13" name="肘形连接符 12"/>
          <p:cNvCxnSpPr>
            <a:stCxn id="7" idx="3"/>
            <a:endCxn id="12" idx="1"/>
          </p:cNvCxnSpPr>
          <p:nvPr/>
        </p:nvCxnSpPr>
        <p:spPr>
          <a:xfrm>
            <a:off x="1659995" y="3638308"/>
            <a:ext cx="694839" cy="1388744"/>
          </a:xfrm>
          <a:prstGeom prst="bentConnector3">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65645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（二）工作要求</a:t>
            </a:r>
            <a:r>
              <a:rPr lang="en-US" altLang="zh-CN" sz="2400" b="1" dirty="0" smtClean="0">
                <a:solidFill>
                  <a:srgbClr val="FF6600"/>
                </a:solidFill>
                <a:latin typeface="微软雅黑" panose="020B0503020204020204" pitchFamily="34" charset="-122"/>
                <a:ea typeface="微软雅黑" panose="020B0503020204020204" pitchFamily="34" charset="-122"/>
              </a:rPr>
              <a:t>—SPV</a:t>
            </a:r>
            <a:r>
              <a:rPr lang="zh-CN" altLang="en-US" sz="2400" b="1" dirty="0" smtClean="0">
                <a:solidFill>
                  <a:srgbClr val="FF6600"/>
                </a:solidFill>
                <a:latin typeface="微软雅黑" panose="020B0503020204020204" pitchFamily="34" charset="-122"/>
                <a:ea typeface="微软雅黑" panose="020B0503020204020204" pitchFamily="34" charset="-122"/>
              </a:rPr>
              <a:t>签约</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6" name="矩形 5"/>
          <p:cNvSpPr/>
          <p:nvPr/>
        </p:nvSpPr>
        <p:spPr>
          <a:xfrm>
            <a:off x="901323" y="4149844"/>
            <a:ext cx="10576561" cy="1569660"/>
          </a:xfrm>
          <a:prstGeom prst="rect">
            <a:avLst/>
          </a:prstGeom>
        </p:spPr>
        <p:txBody>
          <a:bodyPr wrap="square">
            <a:spAutoFit/>
          </a:bodyPr>
          <a:lstStyle/>
          <a:p>
            <a:pPr marL="285750" indent="-285750">
              <a:buClr>
                <a:schemeClr val="accent2"/>
              </a:buClr>
              <a:buSzPct val="129000"/>
              <a:buFont typeface="Arial" pitchFamily="34" charset="0"/>
              <a:buChar char="•"/>
            </a:pPr>
            <a:r>
              <a:rPr lang="zh-CN" altLang="en-US" b="1" dirty="0" smtClean="0"/>
              <a:t>领取协议：</a:t>
            </a:r>
            <a:r>
              <a:rPr lang="zh-CN" altLang="zh-CN" dirty="0" smtClean="0"/>
              <a:t>通过技术</a:t>
            </a:r>
            <a:r>
              <a:rPr lang="zh-CN" altLang="zh-CN" dirty="0"/>
              <a:t>测试的会员或特定机构可与本所会员管理部联系，领取《港股通服务协议》文本（或通过会员业务专区下载）</a:t>
            </a:r>
            <a:r>
              <a:rPr lang="zh-CN" altLang="en-US" dirty="0" smtClean="0"/>
              <a:t>；</a:t>
            </a:r>
            <a:endParaRPr lang="en-US" altLang="zh-CN" dirty="0" smtClean="0"/>
          </a:p>
          <a:p>
            <a:pPr marL="285750" indent="-285750">
              <a:buClr>
                <a:schemeClr val="accent5">
                  <a:lumMod val="50000"/>
                </a:schemeClr>
              </a:buClr>
              <a:buSzPct val="129000"/>
              <a:buFont typeface="Arial" pitchFamily="34" charset="0"/>
              <a:buChar char="•"/>
            </a:pPr>
            <a:endParaRPr lang="en-US" altLang="zh-CN" sz="800" dirty="0"/>
          </a:p>
          <a:p>
            <a:pPr marL="285750" indent="-285750">
              <a:buClr>
                <a:schemeClr val="accent2"/>
              </a:buClr>
              <a:buSzPct val="129000"/>
              <a:buFont typeface="Arial" pitchFamily="34" charset="0"/>
              <a:buChar char="•"/>
            </a:pPr>
            <a:r>
              <a:rPr lang="zh-CN" altLang="en-US" b="1" dirty="0" smtClean="0"/>
              <a:t>会员签署：</a:t>
            </a:r>
            <a:r>
              <a:rPr lang="zh-CN" altLang="zh-CN" dirty="0" smtClean="0"/>
              <a:t>签署</a:t>
            </a:r>
            <a:r>
              <a:rPr lang="zh-CN" altLang="zh-CN" dirty="0"/>
              <a:t>完毕后将</a:t>
            </a:r>
            <a:r>
              <a:rPr lang="en-US" altLang="zh-CN" dirty="0"/>
              <a:t>2</a:t>
            </a:r>
            <a:r>
              <a:rPr lang="zh-CN" altLang="zh-CN" dirty="0"/>
              <a:t>份原件寄往本</a:t>
            </a:r>
            <a:r>
              <a:rPr lang="zh-CN" altLang="zh-CN" dirty="0" smtClean="0"/>
              <a:t>所</a:t>
            </a:r>
            <a:endParaRPr lang="en-US" altLang="zh-CN" dirty="0" smtClean="0"/>
          </a:p>
          <a:p>
            <a:pPr>
              <a:buClr>
                <a:schemeClr val="accent5">
                  <a:lumMod val="50000"/>
                </a:schemeClr>
              </a:buClr>
              <a:buSzPct val="129000"/>
            </a:pPr>
            <a:r>
              <a:rPr lang="en-US" altLang="zh-CN" sz="1600" dirty="0"/>
              <a:t> </a:t>
            </a:r>
            <a:r>
              <a:rPr lang="en-US" altLang="zh-CN" sz="1600" dirty="0" smtClean="0"/>
              <a:t>   </a:t>
            </a:r>
            <a:endParaRPr lang="en-US" altLang="zh-CN" sz="800" dirty="0"/>
          </a:p>
          <a:p>
            <a:pPr marL="285750" indent="-285750">
              <a:buClr>
                <a:schemeClr val="accent2"/>
              </a:buClr>
              <a:buSzPct val="129000"/>
              <a:buFont typeface="Arial" pitchFamily="34" charset="0"/>
              <a:buChar char="•"/>
            </a:pPr>
            <a:r>
              <a:rPr lang="en-US" altLang="zh-CN" b="1" dirty="0" smtClean="0"/>
              <a:t>SPV</a:t>
            </a:r>
            <a:r>
              <a:rPr lang="zh-CN" altLang="en-US" b="1" dirty="0" smtClean="0"/>
              <a:t>签署：</a:t>
            </a:r>
            <a:r>
              <a:rPr lang="zh-CN" altLang="zh-CN" dirty="0" smtClean="0"/>
              <a:t>本</a:t>
            </a:r>
            <a:r>
              <a:rPr lang="zh-CN" altLang="zh-CN" dirty="0"/>
              <a:t>所证券交易服务公司签署完毕后将</a:t>
            </a:r>
            <a:r>
              <a:rPr lang="en-US" altLang="zh-CN" dirty="0"/>
              <a:t>1</a:t>
            </a:r>
            <a:r>
              <a:rPr lang="zh-CN" altLang="zh-CN" dirty="0"/>
              <a:t>份原件寄还会员，另</a:t>
            </a:r>
            <a:r>
              <a:rPr lang="en-US" altLang="zh-CN" dirty="0"/>
              <a:t>1</a:t>
            </a:r>
            <a:r>
              <a:rPr lang="zh-CN" altLang="zh-CN" dirty="0"/>
              <a:t>份</a:t>
            </a:r>
            <a:r>
              <a:rPr lang="zh-CN" altLang="zh-CN" dirty="0" smtClean="0"/>
              <a:t>存档</a:t>
            </a:r>
            <a:r>
              <a:rPr lang="zh-CN" altLang="en-US" dirty="0" smtClean="0"/>
              <a:t>；</a:t>
            </a:r>
            <a:endParaRPr lang="zh-CN" altLang="en-US" dirty="0"/>
          </a:p>
        </p:txBody>
      </p:sp>
      <p:sp>
        <p:nvSpPr>
          <p:cNvPr id="17" name="椭圆 16"/>
          <p:cNvSpPr/>
          <p:nvPr/>
        </p:nvSpPr>
        <p:spPr>
          <a:xfrm>
            <a:off x="2498718" y="2642875"/>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2426764" y="3002951"/>
            <a:ext cx="1284196" cy="369332"/>
          </a:xfrm>
          <a:prstGeom prst="rect">
            <a:avLst/>
          </a:prstGeom>
          <a:no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市场机构</a:t>
            </a:r>
            <a:endParaRPr lang="zh-CN" altLang="en-US" b="1" dirty="0">
              <a:solidFill>
                <a:schemeClr val="bg1"/>
              </a:solidFill>
              <a:latin typeface="微软雅黑" pitchFamily="34" charset="-122"/>
              <a:ea typeface="微软雅黑" pitchFamily="34" charset="-122"/>
            </a:endParaRPr>
          </a:p>
        </p:txBody>
      </p:sp>
      <p:grpSp>
        <p:nvGrpSpPr>
          <p:cNvPr id="19" name="组合 18"/>
          <p:cNvGrpSpPr/>
          <p:nvPr/>
        </p:nvGrpSpPr>
        <p:grpSpPr>
          <a:xfrm rot="1118822">
            <a:off x="3749618" y="2120867"/>
            <a:ext cx="1200372" cy="1078514"/>
            <a:chOff x="3403558" y="1915602"/>
            <a:chExt cx="1108970" cy="821422"/>
          </a:xfrm>
          <a:solidFill>
            <a:schemeClr val="accent2"/>
          </a:solidFill>
        </p:grpSpPr>
        <p:cxnSp>
          <p:nvCxnSpPr>
            <p:cNvPr id="20" name="直接箭头连接符 19"/>
            <p:cNvCxnSpPr/>
            <p:nvPr/>
          </p:nvCxnSpPr>
          <p:spPr>
            <a:xfrm flipV="1">
              <a:off x="3492468" y="1915602"/>
              <a:ext cx="1020060" cy="724436"/>
            </a:xfrm>
            <a:prstGeom prst="straightConnector1">
              <a:avLst/>
            </a:prstGeom>
            <a:grpFill/>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flipV="1">
              <a:off x="3403558" y="2559203"/>
              <a:ext cx="177821" cy="177821"/>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椭圆 21"/>
          <p:cNvSpPr/>
          <p:nvPr/>
        </p:nvSpPr>
        <p:spPr>
          <a:xfrm>
            <a:off x="5230733" y="1706004"/>
            <a:ext cx="122413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5246868" y="1922028"/>
            <a:ext cx="1284196" cy="646331"/>
          </a:xfrm>
          <a:prstGeom prst="rect">
            <a:avLst/>
          </a:prstGeom>
          <a:no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深交所会员管理部</a:t>
            </a:r>
            <a:endParaRPr lang="zh-CN" altLang="en-US" b="1" dirty="0">
              <a:solidFill>
                <a:schemeClr val="bg1"/>
              </a:solidFill>
              <a:latin typeface="微软雅黑" pitchFamily="34" charset="-122"/>
              <a:ea typeface="微软雅黑" pitchFamily="34" charset="-122"/>
            </a:endParaRPr>
          </a:p>
        </p:txBody>
      </p:sp>
      <p:grpSp>
        <p:nvGrpSpPr>
          <p:cNvPr id="24" name="组合 23"/>
          <p:cNvGrpSpPr/>
          <p:nvPr/>
        </p:nvGrpSpPr>
        <p:grpSpPr>
          <a:xfrm rot="2846461">
            <a:off x="6710858" y="2231542"/>
            <a:ext cx="1545244" cy="1033692"/>
            <a:chOff x="3403558" y="1915602"/>
            <a:chExt cx="1108970" cy="821422"/>
          </a:xfrm>
          <a:solidFill>
            <a:schemeClr val="accent2"/>
          </a:solidFill>
        </p:grpSpPr>
        <p:cxnSp>
          <p:nvCxnSpPr>
            <p:cNvPr id="25" name="直接箭头连接符 24"/>
            <p:cNvCxnSpPr/>
            <p:nvPr/>
          </p:nvCxnSpPr>
          <p:spPr>
            <a:xfrm flipV="1">
              <a:off x="3492468" y="1915602"/>
              <a:ext cx="1020060" cy="724436"/>
            </a:xfrm>
            <a:prstGeom prst="straightConnector1">
              <a:avLst/>
            </a:prstGeom>
            <a:grpFill/>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flipV="1">
              <a:off x="3403558" y="2559203"/>
              <a:ext cx="177821" cy="177821"/>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椭圆 26"/>
          <p:cNvSpPr/>
          <p:nvPr/>
        </p:nvSpPr>
        <p:spPr>
          <a:xfrm>
            <a:off x="8505326" y="2570100"/>
            <a:ext cx="1284196" cy="12241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8451312" y="2884347"/>
            <a:ext cx="1464128" cy="646331"/>
          </a:xfrm>
          <a:prstGeom prst="rect">
            <a:avLst/>
          </a:prstGeom>
          <a:noFill/>
        </p:spPr>
        <p:txBody>
          <a:bodyPr wrap="square" rtlCol="0">
            <a:spAutoFit/>
          </a:bodyPr>
          <a:lstStyle/>
          <a:p>
            <a:pPr algn="ctr"/>
            <a:r>
              <a:rPr lang="zh-CN" altLang="en-US" b="1" dirty="0">
                <a:solidFill>
                  <a:schemeClr val="bg1"/>
                </a:solidFill>
                <a:latin typeface="微软雅黑" pitchFamily="34" charset="-122"/>
                <a:ea typeface="微软雅黑" pitchFamily="34" charset="-122"/>
              </a:rPr>
              <a:t>港股通服务协议</a:t>
            </a:r>
          </a:p>
        </p:txBody>
      </p:sp>
      <p:sp>
        <p:nvSpPr>
          <p:cNvPr id="13" name="TextBox 12"/>
          <p:cNvSpPr txBox="1"/>
          <p:nvPr/>
        </p:nvSpPr>
        <p:spPr>
          <a:xfrm rot="20270797">
            <a:off x="3343906" y="2095641"/>
            <a:ext cx="1863384" cy="369332"/>
          </a:xfrm>
          <a:prstGeom prst="rect">
            <a:avLst/>
          </a:prstGeom>
          <a:noFill/>
        </p:spPr>
        <p:txBody>
          <a:bodyPr wrap="square" rtlCol="0">
            <a:spAutoFit/>
          </a:bodyPr>
          <a:lstStyle/>
          <a:p>
            <a:pPr algn="ctr"/>
            <a:r>
              <a:rPr lang="zh-CN" altLang="en-US" dirty="0" smtClean="0"/>
              <a:t>通过技术测试</a:t>
            </a:r>
            <a:endParaRPr lang="zh-CN" altLang="en-US" dirty="0"/>
          </a:p>
        </p:txBody>
      </p:sp>
      <p:sp>
        <p:nvSpPr>
          <p:cNvPr id="30" name="TextBox 29"/>
          <p:cNvSpPr txBox="1"/>
          <p:nvPr/>
        </p:nvSpPr>
        <p:spPr>
          <a:xfrm rot="909129">
            <a:off x="6703408" y="2303995"/>
            <a:ext cx="1863384" cy="369332"/>
          </a:xfrm>
          <a:prstGeom prst="rect">
            <a:avLst/>
          </a:prstGeom>
          <a:noFill/>
        </p:spPr>
        <p:txBody>
          <a:bodyPr wrap="square" rtlCol="0">
            <a:spAutoFit/>
          </a:bodyPr>
          <a:lstStyle/>
          <a:p>
            <a:pPr algn="ctr"/>
            <a:r>
              <a:rPr lang="zh-CN" altLang="en-US" dirty="0" smtClean="0"/>
              <a:t>领取或下载</a:t>
            </a:r>
            <a:endParaRPr lang="en-US" altLang="zh-CN" dirty="0" smtClean="0"/>
          </a:p>
        </p:txBody>
      </p:sp>
      <p:sp>
        <p:nvSpPr>
          <p:cNvPr id="29"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656450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（二）工作要求</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交易</a:t>
            </a:r>
            <a:r>
              <a:rPr lang="zh-CN" altLang="en-US" sz="2400" b="1" dirty="0">
                <a:solidFill>
                  <a:srgbClr val="FF6600"/>
                </a:solidFill>
                <a:latin typeface="微软雅黑" panose="020B0503020204020204" pitchFamily="34" charset="-122"/>
                <a:ea typeface="微软雅黑" panose="020B0503020204020204" pitchFamily="34" charset="-122"/>
              </a:rPr>
              <a:t>单元</a:t>
            </a:r>
            <a:r>
              <a:rPr lang="zh-CN" altLang="en-US" sz="2400" b="1" dirty="0" smtClean="0">
                <a:solidFill>
                  <a:srgbClr val="FF6600"/>
                </a:solidFill>
                <a:latin typeface="微软雅黑" panose="020B0503020204020204" pitchFamily="34" charset="-122"/>
                <a:ea typeface="微软雅黑" panose="020B0503020204020204" pitchFamily="34" charset="-122"/>
              </a:rPr>
              <a:t>申请</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2" name="矩形 1"/>
          <p:cNvSpPr/>
          <p:nvPr/>
        </p:nvSpPr>
        <p:spPr>
          <a:xfrm>
            <a:off x="770805" y="5589944"/>
            <a:ext cx="10491065" cy="923330"/>
          </a:xfrm>
          <a:prstGeom prst="rect">
            <a:avLst/>
          </a:prstGeom>
        </p:spPr>
        <p:txBody>
          <a:bodyPr wrap="square">
            <a:spAutoFit/>
          </a:bodyPr>
          <a:lstStyle/>
          <a:p>
            <a:r>
              <a:rPr lang="zh-CN" altLang="en-US" b="1" dirty="0" smtClean="0"/>
              <a:t>备注：</a:t>
            </a:r>
            <a:r>
              <a:rPr lang="zh-CN" altLang="en-US" dirty="0" smtClean="0"/>
              <a:t>已有的交易单元可以直接开通港股通权限，</a:t>
            </a:r>
            <a:r>
              <a:rPr lang="zh-CN" altLang="zh-CN" dirty="0"/>
              <a:t>不得使用被冻结的交易单元和</a:t>
            </a:r>
            <a:r>
              <a:rPr lang="en-US" altLang="zh-CN" dirty="0"/>
              <a:t>QFII</a:t>
            </a:r>
            <a:r>
              <a:rPr lang="zh-CN" altLang="zh-CN" dirty="0"/>
              <a:t>交易</a:t>
            </a:r>
            <a:r>
              <a:rPr lang="zh-CN" altLang="zh-CN" dirty="0" smtClean="0"/>
              <a:t>单元</a:t>
            </a:r>
            <a:r>
              <a:rPr lang="zh-CN" altLang="en-US" dirty="0" smtClean="0"/>
              <a:t>，新交易单元需申请成功后再开通港股通权限；</a:t>
            </a:r>
            <a:r>
              <a:rPr lang="zh-CN" altLang="en-US" dirty="0" smtClean="0">
                <a:latin typeface="+mn-ea"/>
              </a:rPr>
              <a:t>申请交易单元权限一般需</a:t>
            </a:r>
            <a:r>
              <a:rPr lang="en-US" altLang="zh-CN" dirty="0" smtClean="0">
                <a:latin typeface="+mn-ea"/>
              </a:rPr>
              <a:t>3</a:t>
            </a:r>
            <a:r>
              <a:rPr lang="zh-CN" altLang="en-US" dirty="0" smtClean="0">
                <a:latin typeface="+mn-ea"/>
              </a:rPr>
              <a:t>至</a:t>
            </a:r>
            <a:r>
              <a:rPr lang="en-US" altLang="zh-CN" dirty="0" smtClean="0">
                <a:latin typeface="+mn-ea"/>
              </a:rPr>
              <a:t>5</a:t>
            </a:r>
            <a:r>
              <a:rPr lang="zh-CN" altLang="en-US" dirty="0" smtClean="0">
                <a:latin typeface="+mn-ea"/>
              </a:rPr>
              <a:t>个工作日</a:t>
            </a:r>
            <a:endParaRPr lang="en-US" altLang="zh-CN" dirty="0" smtClean="0">
              <a:latin typeface="+mn-ea"/>
            </a:endParaRPr>
          </a:p>
          <a:p>
            <a:endParaRPr lang="zh-CN" altLang="zh-CN" dirty="0"/>
          </a:p>
        </p:txBody>
      </p:sp>
      <p:grpSp>
        <p:nvGrpSpPr>
          <p:cNvPr id="8" name="组合 7"/>
          <p:cNvGrpSpPr/>
          <p:nvPr/>
        </p:nvGrpSpPr>
        <p:grpSpPr>
          <a:xfrm>
            <a:off x="842810" y="1498795"/>
            <a:ext cx="5326039" cy="3803127"/>
            <a:chOff x="3506886" y="1998365"/>
            <a:chExt cx="3816423" cy="2464770"/>
          </a:xfrm>
        </p:grpSpPr>
        <p:sp>
          <p:nvSpPr>
            <p:cNvPr id="9" name="Freeform 7"/>
            <p:cNvSpPr>
              <a:spLocks/>
            </p:cNvSpPr>
            <p:nvPr/>
          </p:nvSpPr>
          <p:spPr bwMode="auto">
            <a:xfrm>
              <a:off x="3506886" y="1998365"/>
              <a:ext cx="3816423" cy="2464770"/>
            </a:xfrm>
            <a:prstGeom prst="roundRect">
              <a:avLst>
                <a:gd name="adj" fmla="val 5866"/>
              </a:avLst>
            </a:prstGeom>
            <a:solidFill>
              <a:schemeClr val="accent2"/>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0" name="文本框 9"/>
            <p:cNvSpPr txBox="1"/>
            <p:nvPr/>
          </p:nvSpPr>
          <p:spPr>
            <a:xfrm>
              <a:off x="3558482" y="2624516"/>
              <a:ext cx="3654971" cy="1511960"/>
            </a:xfrm>
            <a:prstGeom prst="rect">
              <a:avLst/>
            </a:prstGeom>
            <a:noFill/>
          </p:spPr>
          <p:txBody>
            <a:bodyPr wrap="square" rtlCol="0">
              <a:spAutoFit/>
            </a:bodyPr>
            <a:lstStyle/>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制定港股通业务方案和实施计划；</a:t>
              </a:r>
            </a:p>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通过港股通现场检查和技术测试；</a:t>
              </a:r>
            </a:p>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与本所证券交易服务公司（中国创盈市场服务有限公司）签订</a:t>
              </a:r>
              <a:r>
                <a:rPr lang="en-US" altLang="zh-CN" sz="1600" b="1" dirty="0">
                  <a:solidFill>
                    <a:schemeClr val="bg1"/>
                  </a:solidFill>
                  <a:latin typeface="微软雅黑" panose="020B0503020204020204" pitchFamily="34" charset="-122"/>
                  <a:ea typeface="微软雅黑" panose="020B0503020204020204" pitchFamily="34" charset="-122"/>
                </a:rPr>
                <a:t>《</a:t>
              </a:r>
              <a:r>
                <a:rPr lang="zh-CN" altLang="en-US" sz="1600" b="1" dirty="0">
                  <a:solidFill>
                    <a:schemeClr val="bg1"/>
                  </a:solidFill>
                  <a:latin typeface="微软雅黑" panose="020B0503020204020204" pitchFamily="34" charset="-122"/>
                  <a:ea typeface="微软雅黑" panose="020B0503020204020204" pitchFamily="34" charset="-122"/>
                </a:rPr>
                <a:t>港股通服务协议</a:t>
              </a:r>
              <a:r>
                <a:rPr lang="en-US" altLang="zh-CN" sz="1600" b="1" dirty="0">
                  <a:solidFill>
                    <a:schemeClr val="bg1"/>
                  </a:solidFill>
                  <a:latin typeface="微软雅黑" panose="020B0503020204020204" pitchFamily="34" charset="-122"/>
                  <a:ea typeface="微软雅黑" panose="020B0503020204020204" pitchFamily="34" charset="-122"/>
                </a:rPr>
                <a:t>》</a:t>
              </a:r>
              <a:r>
                <a:rPr lang="zh-CN" altLang="en-US" sz="1600" b="1" dirty="0">
                  <a:solidFill>
                    <a:schemeClr val="bg1"/>
                  </a:solidFill>
                  <a:latin typeface="微软雅黑" panose="020B0503020204020204" pitchFamily="34" charset="-122"/>
                  <a:ea typeface="微软雅黑" panose="020B0503020204020204" pitchFamily="34" charset="-122"/>
                </a:rPr>
                <a:t>；</a:t>
              </a:r>
            </a:p>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采取托管人模式结算的特定机构</a:t>
              </a:r>
              <a:r>
                <a:rPr lang="zh-CN" altLang="en-US" sz="1600" b="1" dirty="0" smtClean="0">
                  <a:solidFill>
                    <a:schemeClr val="bg1"/>
                  </a:solidFill>
                  <a:latin typeface="微软雅黑" panose="020B0503020204020204" pitchFamily="34" charset="-122"/>
                  <a:ea typeface="微软雅黑" panose="020B0503020204020204" pitchFamily="34" charset="-122"/>
                </a:rPr>
                <a:t>，应当</a:t>
              </a:r>
              <a:r>
                <a:rPr lang="zh-CN" altLang="en-US" sz="1600" b="1" dirty="0">
                  <a:solidFill>
                    <a:schemeClr val="bg1"/>
                  </a:solidFill>
                  <a:latin typeface="微软雅黑" panose="020B0503020204020204" pitchFamily="34" charset="-122"/>
                  <a:ea typeface="微软雅黑" panose="020B0503020204020204" pitchFamily="34" charset="-122"/>
                </a:rPr>
                <a:t>会同托管人制订港股通交易相关结算方案、业务制度和操作流程，并督促托管人进行港股通业务相关技术开发。</a:t>
              </a:r>
            </a:p>
          </p:txBody>
        </p:sp>
      </p:grpSp>
      <p:sp>
        <p:nvSpPr>
          <p:cNvPr id="11" name="Freeform 4"/>
          <p:cNvSpPr>
            <a:spLocks/>
          </p:cNvSpPr>
          <p:nvPr/>
        </p:nvSpPr>
        <p:spPr bwMode="auto">
          <a:xfrm>
            <a:off x="6224220" y="1498794"/>
            <a:ext cx="5201745" cy="3803129"/>
          </a:xfrm>
          <a:prstGeom prst="roundRect">
            <a:avLst>
              <a:gd name="adj" fmla="val 5866"/>
            </a:avLst>
          </a:prstGeom>
          <a:solidFill>
            <a:schemeClr val="accent2"/>
          </a:solidFill>
          <a:ln>
            <a:noFill/>
          </a:ln>
          <a:effectLst/>
          <a:extLst/>
        </p:spPr>
        <p:txBody>
          <a:bodyPr/>
          <a:lstStyle/>
          <a:p>
            <a:endParaRPr lang="zh-CN" altLang="en-US" dirty="0"/>
          </a:p>
        </p:txBody>
      </p:sp>
      <p:sp>
        <p:nvSpPr>
          <p:cNvPr id="12" name="矩形 11"/>
          <p:cNvSpPr/>
          <p:nvPr/>
        </p:nvSpPr>
        <p:spPr>
          <a:xfrm>
            <a:off x="867227" y="1649232"/>
            <a:ext cx="5301622" cy="58123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申请条件</a:t>
            </a:r>
          </a:p>
        </p:txBody>
      </p:sp>
      <p:sp>
        <p:nvSpPr>
          <p:cNvPr id="13" name="矩形 12"/>
          <p:cNvSpPr/>
          <p:nvPr/>
        </p:nvSpPr>
        <p:spPr>
          <a:xfrm>
            <a:off x="6213102" y="1649232"/>
            <a:ext cx="5214443" cy="58123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申请材料</a:t>
            </a:r>
          </a:p>
        </p:txBody>
      </p:sp>
      <p:sp>
        <p:nvSpPr>
          <p:cNvPr id="14" name="文本框 9"/>
          <p:cNvSpPr txBox="1"/>
          <p:nvPr/>
        </p:nvSpPr>
        <p:spPr>
          <a:xfrm>
            <a:off x="6387195" y="2616970"/>
            <a:ext cx="4773821" cy="2012859"/>
          </a:xfrm>
          <a:prstGeom prst="rect">
            <a:avLst/>
          </a:prstGeom>
          <a:noFill/>
        </p:spPr>
        <p:txBody>
          <a:bodyPr wrap="square" rtlCol="0">
            <a:spAutoFit/>
          </a:bodyPr>
          <a:lstStyle/>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业务申请书；</a:t>
            </a:r>
          </a:p>
          <a:p>
            <a:pPr marL="342900" indent="-342900">
              <a:lnSpc>
                <a:spcPct val="130000"/>
              </a:lnSpc>
              <a:buFont typeface="+mj-lt"/>
              <a:buAutoNum type="arabicPeriod"/>
            </a:pPr>
            <a:r>
              <a:rPr lang="zh-CN" altLang="en-US" sz="1600" b="1" dirty="0" smtClean="0">
                <a:solidFill>
                  <a:schemeClr val="bg1"/>
                </a:solidFill>
                <a:latin typeface="微软雅黑" panose="020B0503020204020204" pitchFamily="34" charset="-122"/>
                <a:ea typeface="微软雅黑" panose="020B0503020204020204" pitchFamily="34" charset="-122"/>
              </a:rPr>
              <a:t>与</a:t>
            </a:r>
            <a:r>
              <a:rPr lang="zh-CN" altLang="en-US" sz="1600" b="1" dirty="0">
                <a:solidFill>
                  <a:schemeClr val="bg1"/>
                </a:solidFill>
                <a:latin typeface="微软雅黑" panose="020B0503020204020204" pitchFamily="34" charset="-122"/>
                <a:ea typeface="微软雅黑" panose="020B0503020204020204" pitchFamily="34" charset="-122"/>
              </a:rPr>
              <a:t>本所证券交易服务公司签署的</a:t>
            </a:r>
            <a:r>
              <a:rPr lang="en-US" altLang="zh-CN" sz="1600" b="1" dirty="0">
                <a:solidFill>
                  <a:schemeClr val="bg1"/>
                </a:solidFill>
                <a:latin typeface="微软雅黑" panose="020B0503020204020204" pitchFamily="34" charset="-122"/>
                <a:ea typeface="微软雅黑" panose="020B0503020204020204" pitchFamily="34" charset="-122"/>
              </a:rPr>
              <a:t>《</a:t>
            </a:r>
            <a:r>
              <a:rPr lang="zh-CN" altLang="en-US" sz="1600" b="1" dirty="0">
                <a:solidFill>
                  <a:schemeClr val="bg1"/>
                </a:solidFill>
                <a:latin typeface="微软雅黑" panose="020B0503020204020204" pitchFamily="34" charset="-122"/>
                <a:ea typeface="微软雅黑" panose="020B0503020204020204" pitchFamily="34" charset="-122"/>
              </a:rPr>
              <a:t>港股通服务协议</a:t>
            </a:r>
            <a:r>
              <a:rPr lang="en-US" altLang="zh-CN" sz="1600" b="1" dirty="0">
                <a:solidFill>
                  <a:schemeClr val="bg1"/>
                </a:solidFill>
                <a:latin typeface="微软雅黑" panose="020B0503020204020204" pitchFamily="34" charset="-122"/>
                <a:ea typeface="微软雅黑" panose="020B0503020204020204" pitchFamily="34" charset="-122"/>
              </a:rPr>
              <a:t>》</a:t>
            </a:r>
            <a:r>
              <a:rPr lang="zh-CN" altLang="en-US" sz="1600" b="1" dirty="0">
                <a:solidFill>
                  <a:schemeClr val="bg1"/>
                </a:solidFill>
                <a:latin typeface="微软雅黑" panose="020B0503020204020204" pitchFamily="34" charset="-122"/>
                <a:ea typeface="微软雅黑" panose="020B0503020204020204" pitchFamily="34" charset="-122"/>
              </a:rPr>
              <a:t>；</a:t>
            </a:r>
          </a:p>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港股通业务实施方案；</a:t>
            </a:r>
          </a:p>
          <a:p>
            <a:pPr marL="342900" indent="-342900">
              <a:lnSpc>
                <a:spcPct val="130000"/>
              </a:lnSpc>
              <a:buFont typeface="+mj-lt"/>
              <a:buAutoNum type="arabicPeriod"/>
            </a:pPr>
            <a:r>
              <a:rPr lang="zh-CN" altLang="en-US" sz="1600" b="1" dirty="0">
                <a:solidFill>
                  <a:schemeClr val="bg1"/>
                </a:solidFill>
                <a:latin typeface="微软雅黑" panose="020B0503020204020204" pitchFamily="34" charset="-122"/>
                <a:ea typeface="微软雅黑" panose="020B0503020204020204" pitchFamily="34" charset="-122"/>
              </a:rPr>
              <a:t>港股通业务投资者适当性管理制度（特定机构无需提交）。</a:t>
            </a:r>
          </a:p>
        </p:txBody>
      </p:sp>
      <p:sp>
        <p:nvSpPr>
          <p:cNvPr id="15"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31330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707942"/>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（二）会员工作要求</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投资者教育</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770805" y="1773679"/>
            <a:ext cx="10707080" cy="4401205"/>
          </a:xfrm>
          <a:prstGeom prst="rect">
            <a:avLst/>
          </a:prstGeom>
          <a:noFill/>
        </p:spPr>
        <p:txBody>
          <a:bodyPr wrap="square" rtlCol="0">
            <a:spAutoFit/>
          </a:bodyPr>
          <a:lstStyle/>
          <a:p>
            <a:pPr marL="342900" indent="-342900">
              <a:buClr>
                <a:schemeClr val="accent2"/>
              </a:buClr>
              <a:buFont typeface="Wingdings" pitchFamily="2" charset="2"/>
              <a:buChar char="l"/>
            </a:pPr>
            <a:r>
              <a:rPr lang="zh-CN" altLang="en-US" sz="2000" b="1" dirty="0"/>
              <a:t>制定并落实投教制度方案</a:t>
            </a:r>
            <a:r>
              <a:rPr lang="zh-CN" altLang="en-US" sz="2000" dirty="0"/>
              <a:t>：会员应</a:t>
            </a:r>
            <a:r>
              <a:rPr lang="zh-CN" altLang="zh-CN" sz="2000" dirty="0"/>
              <a:t>充分认识港股通业务投教工作的重要性，加强组织和协调，建立港股通投资者教育工作制度，制定并落实港股通投资者教育工作方案的各项内容</a:t>
            </a:r>
            <a:r>
              <a:rPr lang="zh-CN" altLang="en-US" sz="2000" dirty="0" smtClean="0"/>
              <a:t>。</a:t>
            </a:r>
            <a:endParaRPr lang="en-US" altLang="zh-CN" sz="2000" dirty="0" smtClean="0"/>
          </a:p>
          <a:p>
            <a:pPr marL="342900" indent="-342900">
              <a:buClr>
                <a:schemeClr val="accent2"/>
              </a:buClr>
              <a:buFont typeface="Wingdings" pitchFamily="2" charset="2"/>
              <a:buChar char="l"/>
            </a:pPr>
            <a:endParaRPr lang="en-US" altLang="zh-CN" sz="2000" dirty="0"/>
          </a:p>
          <a:p>
            <a:pPr marL="342900" indent="-342900">
              <a:buClr>
                <a:schemeClr val="accent2"/>
              </a:buClr>
              <a:buFont typeface="Wingdings" pitchFamily="2" charset="2"/>
              <a:buChar char="l"/>
            </a:pPr>
            <a:r>
              <a:rPr lang="zh-CN" altLang="en-US" sz="2000" b="1" dirty="0" smtClean="0"/>
              <a:t>选派人员参与投教讲师培训：</a:t>
            </a:r>
            <a:r>
              <a:rPr lang="zh-CN" altLang="en-US" sz="2000" dirty="0"/>
              <a:t>投教讲师</a:t>
            </a:r>
            <a:r>
              <a:rPr lang="zh-CN" altLang="zh-CN" sz="2000" dirty="0"/>
              <a:t>承担</a:t>
            </a:r>
            <a:r>
              <a:rPr lang="zh-CN" altLang="zh-CN" sz="2000" dirty="0" smtClean="0"/>
              <a:t>会员内部</a:t>
            </a:r>
            <a:r>
              <a:rPr lang="zh-CN" altLang="zh-CN" sz="2000" dirty="0"/>
              <a:t>后续的港股通业务培训</a:t>
            </a:r>
            <a:r>
              <a:rPr lang="zh-CN" altLang="zh-CN" sz="2000" dirty="0" smtClean="0"/>
              <a:t>职责</a:t>
            </a:r>
            <a:r>
              <a:rPr lang="zh-CN" altLang="en-US" sz="2000" dirty="0" smtClean="0"/>
              <a:t>。</a:t>
            </a:r>
            <a:endParaRPr lang="en-US" altLang="zh-CN" sz="2000" dirty="0" smtClean="0"/>
          </a:p>
          <a:p>
            <a:endParaRPr lang="en-US" altLang="zh-CN" sz="2000" b="1" dirty="0" smtClean="0"/>
          </a:p>
          <a:p>
            <a:pPr marL="342900" indent="-342900">
              <a:buClr>
                <a:schemeClr val="accent2"/>
              </a:buClr>
              <a:buFont typeface="Wingdings" pitchFamily="2" charset="2"/>
              <a:buChar char="l"/>
            </a:pPr>
            <a:r>
              <a:rPr lang="zh-CN" altLang="en-US" sz="2000" b="1" dirty="0" smtClean="0"/>
              <a:t>深入开展风险揭示，加强内部人员</a:t>
            </a:r>
            <a:r>
              <a:rPr lang="zh-CN" altLang="zh-CN" sz="2000" b="1" dirty="0" smtClean="0"/>
              <a:t>培训</a:t>
            </a:r>
            <a:r>
              <a:rPr lang="zh-CN" altLang="en-US" sz="2000" b="1" dirty="0" smtClean="0"/>
              <a:t>：</a:t>
            </a:r>
            <a:r>
              <a:rPr lang="zh-CN" altLang="en-US" sz="2000" dirty="0" smtClean="0"/>
              <a:t>相关营销、开户、投资顾问、客户服务人员应</a:t>
            </a:r>
            <a:r>
              <a:rPr lang="zh-CN" altLang="en-US" sz="2000" dirty="0"/>
              <a:t>熟悉了解深港通业务规则</a:t>
            </a:r>
            <a:r>
              <a:rPr lang="zh-CN" altLang="en-US" sz="2000" dirty="0" smtClean="0"/>
              <a:t>、制度</a:t>
            </a:r>
            <a:r>
              <a:rPr lang="zh-CN" altLang="en-US" sz="2000" dirty="0"/>
              <a:t>差异</a:t>
            </a:r>
            <a:r>
              <a:rPr lang="zh-CN" altLang="en-US" sz="2000" dirty="0" smtClean="0"/>
              <a:t>等相关业务知识，</a:t>
            </a:r>
            <a:r>
              <a:rPr lang="zh-CN" altLang="en-US" sz="2000" dirty="0"/>
              <a:t>针对性制作投资者教育及风险揭示宣传材料</a:t>
            </a:r>
            <a:r>
              <a:rPr lang="zh-CN" altLang="en-US" sz="2000" dirty="0" smtClean="0"/>
              <a:t>，开展内部</a:t>
            </a:r>
            <a:r>
              <a:rPr lang="zh-CN" altLang="en-US" sz="2000" dirty="0"/>
              <a:t>培训，</a:t>
            </a:r>
            <a:r>
              <a:rPr lang="zh-CN" altLang="zh-CN" sz="2000" dirty="0"/>
              <a:t>确保每个营业部至少有两名能够开展港股通投资者培训并为投资者解答常见问题的</a:t>
            </a:r>
            <a:r>
              <a:rPr lang="zh-CN" altLang="zh-CN" sz="2000" dirty="0" smtClean="0"/>
              <a:t>工作人员</a:t>
            </a:r>
            <a:r>
              <a:rPr lang="zh-CN" altLang="en-US" sz="2000" dirty="0" smtClean="0"/>
              <a:t>。</a:t>
            </a:r>
            <a:endParaRPr lang="en-US" altLang="zh-CN" sz="2000" dirty="0" smtClean="0"/>
          </a:p>
          <a:p>
            <a:pPr marL="342900" indent="-342900">
              <a:buClr>
                <a:schemeClr val="accent2"/>
              </a:buClr>
              <a:buFont typeface="Wingdings" pitchFamily="2" charset="2"/>
              <a:buChar char="l"/>
            </a:pPr>
            <a:endParaRPr lang="en-US" altLang="zh-CN" sz="2000" dirty="0"/>
          </a:p>
          <a:p>
            <a:pPr marL="342900" indent="-342900">
              <a:buClr>
                <a:schemeClr val="accent2"/>
              </a:buClr>
              <a:buFont typeface="Wingdings" pitchFamily="2" charset="2"/>
              <a:buChar char="l"/>
            </a:pPr>
            <a:r>
              <a:rPr lang="zh-CN" altLang="en-US" sz="2000" b="1" dirty="0"/>
              <a:t>关注官方投教内容，多渠道开展投资者教育：</a:t>
            </a:r>
            <a:r>
              <a:rPr lang="zh-CN" altLang="en-US" sz="2000" dirty="0"/>
              <a:t>关注深交所网站投教专栏及微信、微博向市场投放的港股通宣传材料及投教文章，通</a:t>
            </a:r>
            <a:r>
              <a:rPr lang="zh-CN" altLang="zh-CN" sz="2000" dirty="0"/>
              <a:t>过公司网站及营业部现场培训等方式开展港股通投资者教育</a:t>
            </a:r>
            <a:r>
              <a:rPr lang="zh-CN" altLang="zh-CN" sz="2000" dirty="0" smtClean="0"/>
              <a:t>工作</a:t>
            </a:r>
            <a:r>
              <a:rPr lang="zh-CN" altLang="en-US" sz="2000" dirty="0" smtClean="0"/>
              <a:t>。</a:t>
            </a:r>
            <a:endParaRPr lang="en-US" altLang="zh-CN" sz="2000" dirty="0" smtClean="0"/>
          </a:p>
          <a:p>
            <a:pPr marL="342900" indent="-342900">
              <a:buClr>
                <a:schemeClr val="accent2"/>
              </a:buClr>
              <a:buFont typeface="Wingdings" pitchFamily="2" charset="2"/>
              <a:buChar char="l"/>
            </a:pPr>
            <a:endParaRPr lang="en-US" altLang="zh-CN" sz="2000" dirty="0"/>
          </a:p>
        </p:txBody>
      </p:sp>
      <p:sp>
        <p:nvSpPr>
          <p:cNvPr id="6"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21566919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214" y="172227"/>
            <a:ext cx="4754804" cy="523220"/>
          </a:xfrm>
          <a:prstGeom prst="rect">
            <a:avLst/>
          </a:prstGeom>
          <a:noFill/>
        </p:spPr>
        <p:txBody>
          <a:bodyPr wrap="square" rtlCol="0">
            <a:spAutoFit/>
          </a:bodyPr>
          <a:lstStyle/>
          <a:p>
            <a:r>
              <a:rPr lang="zh-CN" altLang="en-US" sz="2800" b="1" dirty="0" smtClean="0">
                <a:solidFill>
                  <a:srgbClr val="002060"/>
                </a:solidFill>
                <a:latin typeface="微软雅黑" panose="020B0503020204020204" pitchFamily="34" charset="-122"/>
                <a:ea typeface="微软雅黑" panose="020B0503020204020204" pitchFamily="34" charset="-122"/>
              </a:rPr>
              <a:t>三、下一步工作安排</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901323" y="823201"/>
            <a:ext cx="9261049"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（三）沟通联络机制</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770805" y="1773679"/>
            <a:ext cx="10707080" cy="3785652"/>
          </a:xfrm>
          <a:prstGeom prst="rect">
            <a:avLst/>
          </a:prstGeom>
          <a:noFill/>
        </p:spPr>
        <p:txBody>
          <a:bodyPr wrap="square" rtlCol="0">
            <a:spAutoFit/>
          </a:bodyPr>
          <a:lstStyle/>
          <a:p>
            <a:pPr marL="342900" indent="-342900">
              <a:buClr>
                <a:schemeClr val="accent2"/>
              </a:buClr>
              <a:buFont typeface="Wingdings" panose="05000000000000000000" pitchFamily="2" charset="2"/>
              <a:buChar char="l"/>
            </a:pPr>
            <a:r>
              <a:rPr lang="zh-CN" altLang="en-US" sz="2000" dirty="0" smtClean="0"/>
              <a:t>会员业务专区：及时关注业务规则和通知；上传提交相关文件</a:t>
            </a:r>
            <a:endParaRPr lang="en-US" altLang="zh-CN" sz="2000" dirty="0" smtClean="0"/>
          </a:p>
          <a:p>
            <a:pPr marL="342900" indent="-342900">
              <a:buClr>
                <a:schemeClr val="accent2"/>
              </a:buClr>
              <a:buFont typeface="Wingdings" panose="05000000000000000000" pitchFamily="2" charset="2"/>
              <a:buChar char="l"/>
            </a:pPr>
            <a:endParaRPr lang="en-US" altLang="zh-CN" sz="2000" dirty="0"/>
          </a:p>
          <a:p>
            <a:pPr marL="342900" indent="-342900">
              <a:buClr>
                <a:schemeClr val="accent2"/>
              </a:buClr>
              <a:buFont typeface="Wingdings" panose="05000000000000000000" pitchFamily="2" charset="2"/>
              <a:buChar char="l"/>
            </a:pPr>
            <a:r>
              <a:rPr lang="zh-CN" altLang="en-US" sz="2000" dirty="0" smtClean="0"/>
              <a:t>深交所和中国结算深圳分公司建立深港通</a:t>
            </a:r>
            <a:r>
              <a:rPr lang="en-US" altLang="zh-CN" sz="2000" dirty="0" smtClean="0"/>
              <a:t>QQ</a:t>
            </a:r>
            <a:r>
              <a:rPr lang="zh-CN" altLang="en-US" sz="2000" dirty="0" smtClean="0"/>
              <a:t>群：</a:t>
            </a:r>
            <a:r>
              <a:rPr lang="en-US" altLang="zh-CN" sz="2000" dirty="0" smtClean="0"/>
              <a:t>468790471</a:t>
            </a:r>
            <a:r>
              <a:rPr lang="zh-CN" altLang="en-US" sz="2000" dirty="0" smtClean="0"/>
              <a:t>，将定期、分批回复问题</a:t>
            </a:r>
            <a:r>
              <a:rPr lang="en-US" altLang="zh-CN" sz="2000" dirty="0" smtClean="0"/>
              <a:t> </a:t>
            </a:r>
          </a:p>
          <a:p>
            <a:pPr>
              <a:buClr>
                <a:schemeClr val="accent2"/>
              </a:buClr>
            </a:pPr>
            <a:endParaRPr lang="en-US" altLang="zh-CN" sz="2000" dirty="0"/>
          </a:p>
          <a:p>
            <a:pPr marL="342900" indent="-342900">
              <a:buClr>
                <a:schemeClr val="accent2"/>
              </a:buClr>
              <a:buFont typeface="Wingdings" panose="05000000000000000000" pitchFamily="2" charset="2"/>
              <a:buChar char="l"/>
            </a:pPr>
            <a:r>
              <a:rPr lang="zh-CN" altLang="en-US" sz="2000" dirty="0" smtClean="0"/>
              <a:t>有关咨询通过电邮或致电，具体如下：</a:t>
            </a:r>
            <a:endParaRPr lang="en-US" altLang="zh-CN" sz="2000" dirty="0" smtClean="0"/>
          </a:p>
          <a:p>
            <a:pPr marL="342900" indent="-342900">
              <a:buClr>
                <a:schemeClr val="accent2"/>
              </a:buClr>
              <a:buFont typeface="Wingdings" panose="05000000000000000000" pitchFamily="2" charset="2"/>
              <a:buChar char="l"/>
            </a:pPr>
            <a:endParaRPr lang="en-US" altLang="zh-CN" sz="2000" dirty="0"/>
          </a:p>
          <a:p>
            <a:pPr>
              <a:buClr>
                <a:schemeClr val="accent2"/>
              </a:buClr>
            </a:pPr>
            <a:r>
              <a:rPr lang="zh-CN" altLang="en-US" sz="2000" dirty="0" smtClean="0"/>
              <a:t>     业务：</a:t>
            </a:r>
            <a:r>
              <a:rPr lang="en-US" altLang="zh-CN" sz="2000" dirty="0" smtClean="0"/>
              <a:t>0755-88668511</a:t>
            </a:r>
            <a:r>
              <a:rPr lang="zh-CN" altLang="en-US" sz="2000" dirty="0" smtClean="0"/>
              <a:t>、</a:t>
            </a:r>
            <a:r>
              <a:rPr lang="en-US" altLang="zh-CN" sz="2000" dirty="0" smtClean="0"/>
              <a:t>88668892</a:t>
            </a:r>
            <a:r>
              <a:rPr lang="zh-CN" altLang="en-US" sz="2000" dirty="0" smtClean="0"/>
              <a:t>、</a:t>
            </a:r>
            <a:r>
              <a:rPr lang="en-US" altLang="zh-CN" sz="2000" dirty="0" smtClean="0"/>
              <a:t>88668608</a:t>
            </a:r>
            <a:r>
              <a:rPr lang="zh-CN" altLang="en-US" sz="2000" dirty="0" smtClean="0"/>
              <a:t>，</a:t>
            </a:r>
            <a:r>
              <a:rPr lang="en-US" altLang="zh-CN" sz="2000" dirty="0" smtClean="0"/>
              <a:t>   </a:t>
            </a:r>
            <a:r>
              <a:rPr lang="zh-CN" altLang="en-US" sz="2000" dirty="0" smtClean="0"/>
              <a:t>邮箱：</a:t>
            </a:r>
            <a:r>
              <a:rPr lang="en-US" altLang="zh-CN" sz="2000" dirty="0" smtClean="0"/>
              <a:t> </a:t>
            </a:r>
            <a:r>
              <a:rPr lang="en-US" altLang="zh-CN" sz="2000" dirty="0" smtClean="0">
                <a:hlinkClick r:id="rId3"/>
              </a:rPr>
              <a:t>sgt@szse.cn</a:t>
            </a:r>
            <a:endParaRPr lang="en-US" altLang="zh-CN" sz="2000" dirty="0" smtClean="0"/>
          </a:p>
          <a:p>
            <a:pPr>
              <a:buClr>
                <a:schemeClr val="accent2"/>
              </a:buClr>
            </a:pPr>
            <a:endParaRPr lang="en-US" altLang="zh-CN" sz="2000" dirty="0"/>
          </a:p>
          <a:p>
            <a:pPr>
              <a:buClr>
                <a:schemeClr val="accent2"/>
              </a:buClr>
            </a:pPr>
            <a:r>
              <a:rPr lang="zh-CN" altLang="en-US" sz="2000" dirty="0" smtClean="0"/>
              <a:t>     技术：</a:t>
            </a:r>
            <a:r>
              <a:rPr lang="en-US" altLang="zh-CN" sz="2000" dirty="0" smtClean="0"/>
              <a:t>0755-88668446</a:t>
            </a:r>
            <a:r>
              <a:rPr lang="zh-CN" altLang="en-US" sz="2000" dirty="0" smtClean="0"/>
              <a:t>、</a:t>
            </a:r>
            <a:r>
              <a:rPr lang="en-US" altLang="zh-CN" sz="2000" dirty="0" smtClean="0"/>
              <a:t>88668467  </a:t>
            </a:r>
            <a:r>
              <a:rPr lang="zh-CN" altLang="en-US" sz="2000" dirty="0" smtClean="0"/>
              <a:t>邮箱： </a:t>
            </a:r>
            <a:r>
              <a:rPr lang="en-US" altLang="zh-CN" sz="2000" dirty="0" smtClean="0">
                <a:hlinkClick r:id="rId4"/>
              </a:rPr>
              <a:t>fengli@szse.cn</a:t>
            </a:r>
            <a:endParaRPr lang="en-US" altLang="zh-CN" sz="2000" dirty="0" smtClean="0"/>
          </a:p>
          <a:p>
            <a:pPr>
              <a:buClr>
                <a:schemeClr val="accent2"/>
              </a:buClr>
            </a:pPr>
            <a:endParaRPr lang="en-US" altLang="zh-CN" sz="2000" dirty="0" smtClean="0"/>
          </a:p>
          <a:p>
            <a:pPr>
              <a:buClr>
                <a:schemeClr val="accent2"/>
              </a:buClr>
            </a:pPr>
            <a:endParaRPr lang="en-US" altLang="zh-CN" sz="2000" dirty="0"/>
          </a:p>
          <a:p>
            <a:pPr>
              <a:buClr>
                <a:schemeClr val="accent2"/>
              </a:buClr>
            </a:pPr>
            <a:endParaRPr lang="en-US" altLang="zh-CN" sz="2000" dirty="0" smtClean="0"/>
          </a:p>
        </p:txBody>
      </p:sp>
      <p:sp>
        <p:nvSpPr>
          <p:cNvPr id="6" name="直接连接符 17"/>
          <p:cNvSpPr>
            <a:spLocks noChangeShapeType="1"/>
          </p:cNvSpPr>
          <p:nvPr/>
        </p:nvSpPr>
        <p:spPr bwMode="auto">
          <a:xfrm>
            <a:off x="867227" y="1341649"/>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5201334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6353"/>
            <a:ext cx="12198350" cy="6858160"/>
          </a:xfrm>
          <a:prstGeom prst="rect">
            <a:avLst/>
          </a:prstGeom>
          <a:noFill/>
          <a:ln w="9525">
            <a:noFill/>
            <a:miter lim="800000"/>
            <a:headEnd/>
            <a:tailEnd/>
          </a:ln>
        </p:spPr>
      </p:pic>
      <p:pic>
        <p:nvPicPr>
          <p:cNvPr id="4505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7070" y="2337638"/>
            <a:ext cx="4059756" cy="1020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5900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noChangeArrowheads="1"/>
          </p:cNvSpPr>
          <p:nvPr>
            <p:ph type="title" idx="4294967295"/>
          </p:nvPr>
        </p:nvSpPr>
        <p:spPr bwMode="auto">
          <a:xfrm>
            <a:off x="393409" y="902360"/>
            <a:ext cx="2296720" cy="8006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8" tIns="50801" rIns="101598" bIns="50801"/>
          <a:lstStyle/>
          <a:p>
            <a:r>
              <a:rPr lang="zh-CN" altLang="en-US" sz="4000" b="1" dirty="0" smtClean="0">
                <a:solidFill>
                  <a:schemeClr val="accent2"/>
                </a:solidFill>
                <a:latin typeface="微软雅黑" pitchFamily="34" charset="-122"/>
                <a:ea typeface="微软雅黑" pitchFamily="34" charset="-122"/>
                <a:sym typeface="微软雅黑" pitchFamily="34" charset="-122"/>
              </a:rPr>
              <a:t>目 录</a:t>
            </a:r>
            <a:endParaRPr lang="zh-CN" altLang="en-US" dirty="0" smtClean="0">
              <a:solidFill>
                <a:schemeClr val="accent2"/>
              </a:solidFill>
            </a:endParaRPr>
          </a:p>
        </p:txBody>
      </p:sp>
      <p:sp>
        <p:nvSpPr>
          <p:cNvPr id="5123" name="直接连接符 6"/>
          <p:cNvSpPr>
            <a:spLocks noChangeShapeType="1"/>
          </p:cNvSpPr>
          <p:nvPr/>
        </p:nvSpPr>
        <p:spPr bwMode="auto">
          <a:xfrm>
            <a:off x="2449202" y="1413865"/>
            <a:ext cx="9749149"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4" name="直接连接符 27"/>
          <p:cNvSpPr>
            <a:spLocks noChangeShapeType="1"/>
          </p:cNvSpPr>
          <p:nvPr/>
        </p:nvSpPr>
        <p:spPr bwMode="auto">
          <a:xfrm flipV="1">
            <a:off x="-1" y="1443755"/>
            <a:ext cx="661380"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6" name="矩形 20"/>
          <p:cNvSpPr>
            <a:spLocks noChangeArrowheads="1"/>
          </p:cNvSpPr>
          <p:nvPr/>
        </p:nvSpPr>
        <p:spPr bwMode="auto">
          <a:xfrm>
            <a:off x="1004459" y="201966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7" name="矩形 26"/>
          <p:cNvSpPr>
            <a:spLocks noChangeArrowheads="1"/>
          </p:cNvSpPr>
          <p:nvPr/>
        </p:nvSpPr>
        <p:spPr bwMode="auto">
          <a:xfrm>
            <a:off x="661380" y="201966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9" name="TextBox 28"/>
          <p:cNvSpPr>
            <a:spLocks noChangeArrowheads="1"/>
          </p:cNvSpPr>
          <p:nvPr/>
        </p:nvSpPr>
        <p:spPr bwMode="auto">
          <a:xfrm>
            <a:off x="1328478" y="2143972"/>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一</a:t>
            </a:r>
          </a:p>
        </p:txBody>
      </p:sp>
      <p:sp>
        <p:nvSpPr>
          <p:cNvPr id="17" name="矩形 18"/>
          <p:cNvSpPr>
            <a:spLocks noChangeArrowheads="1"/>
          </p:cNvSpPr>
          <p:nvPr/>
        </p:nvSpPr>
        <p:spPr bwMode="auto">
          <a:xfrm>
            <a:off x="2295229" y="3357789"/>
            <a:ext cx="8385849" cy="618664"/>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业务方案要点介绍</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矩形 20"/>
          <p:cNvSpPr>
            <a:spLocks noChangeArrowheads="1"/>
          </p:cNvSpPr>
          <p:nvPr/>
        </p:nvSpPr>
        <p:spPr bwMode="auto">
          <a:xfrm>
            <a:off x="1004459" y="3357789"/>
            <a:ext cx="1200775"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19" name="矩形 26"/>
          <p:cNvSpPr>
            <a:spLocks noChangeArrowheads="1"/>
          </p:cNvSpPr>
          <p:nvPr/>
        </p:nvSpPr>
        <p:spPr bwMode="auto">
          <a:xfrm>
            <a:off x="661380" y="3357789"/>
            <a:ext cx="282087"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1" name="TextBox 28"/>
          <p:cNvSpPr>
            <a:spLocks noChangeArrowheads="1"/>
          </p:cNvSpPr>
          <p:nvPr/>
        </p:nvSpPr>
        <p:spPr bwMode="auto">
          <a:xfrm>
            <a:off x="1328478" y="3482093"/>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二</a:t>
            </a:r>
          </a:p>
        </p:txBody>
      </p:sp>
      <p:sp>
        <p:nvSpPr>
          <p:cNvPr id="20" name="矩形 18"/>
          <p:cNvSpPr>
            <a:spLocks noChangeArrowheads="1"/>
          </p:cNvSpPr>
          <p:nvPr/>
        </p:nvSpPr>
        <p:spPr bwMode="auto">
          <a:xfrm>
            <a:off x="2248077" y="4797889"/>
            <a:ext cx="8424485" cy="618663"/>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defRPr/>
            </a:pPr>
            <a:r>
              <a:rPr lang="zh-CN" altLang="en-US" sz="2400" b="1" dirty="0" smtClean="0">
                <a:solidFill>
                  <a:schemeClr val="bg1"/>
                </a:solidFill>
                <a:latin typeface="微软雅黑" panose="020B0503020204020204" pitchFamily="34" charset="-122"/>
                <a:ea typeface="微软雅黑" panose="020B0503020204020204" pitchFamily="34" charset="-122"/>
              </a:rPr>
              <a:t>下一步工作安排</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0"/>
          <p:cNvSpPr>
            <a:spLocks noChangeArrowheads="1"/>
          </p:cNvSpPr>
          <p:nvPr/>
        </p:nvSpPr>
        <p:spPr bwMode="auto">
          <a:xfrm>
            <a:off x="995841" y="479788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7" name="矩形 26"/>
          <p:cNvSpPr>
            <a:spLocks noChangeArrowheads="1"/>
          </p:cNvSpPr>
          <p:nvPr/>
        </p:nvSpPr>
        <p:spPr bwMode="auto">
          <a:xfrm>
            <a:off x="652762" y="479788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8" name="TextBox 28"/>
          <p:cNvSpPr>
            <a:spLocks noChangeArrowheads="1"/>
          </p:cNvSpPr>
          <p:nvPr/>
        </p:nvSpPr>
        <p:spPr bwMode="auto">
          <a:xfrm>
            <a:off x="1319860" y="4937910"/>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smtClean="0">
                <a:solidFill>
                  <a:schemeClr val="bg1"/>
                </a:solidFill>
                <a:latin typeface="微软雅黑" pitchFamily="34" charset="-122"/>
                <a:ea typeface="微软雅黑" pitchFamily="34" charset="-122"/>
                <a:sym typeface="微软雅黑" pitchFamily="34" charset="-122"/>
              </a:rPr>
              <a:t>三</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29" name="矩形 18"/>
          <p:cNvSpPr>
            <a:spLocks noChangeArrowheads="1"/>
          </p:cNvSpPr>
          <p:nvPr/>
        </p:nvSpPr>
        <p:spPr bwMode="auto">
          <a:xfrm>
            <a:off x="2295331" y="2019668"/>
            <a:ext cx="8385849" cy="618663"/>
          </a:xfrm>
          <a:prstGeom prst="rect">
            <a:avLst/>
          </a:prstGeom>
          <a:gradFill flip="none" rotWithShape="1">
            <a:gsLst>
              <a:gs pos="0">
                <a:schemeClr val="accent2"/>
              </a:gs>
              <a:gs pos="5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概述</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bwMode="auto">
          <a:xfrm>
            <a:off x="1" y="2976153"/>
            <a:ext cx="10923509" cy="2915980"/>
          </a:xfrm>
          <a:prstGeom prst="rect">
            <a:avLst/>
          </a:prstGeom>
          <a:solidFill>
            <a:schemeClr val="bg1">
              <a:alpha val="70000"/>
            </a:schemeClr>
          </a:solidFill>
          <a:ln w="19050">
            <a:noFill/>
            <a:round/>
            <a:headEnd/>
            <a:tailEnd/>
          </a:ln>
          <a:extLst/>
        </p:spPr>
        <p:txBody>
          <a:bodyPr rtlCol="0" anchor="ctr"/>
          <a:lstStyle/>
          <a:p>
            <a:pPr algn="ctr"/>
            <a:endParaRPr lang="zh-CN" altLang="en-US"/>
          </a:p>
        </p:txBody>
      </p:sp>
    </p:spTree>
    <p:extLst>
      <p:ext uri="{BB962C8B-B14F-4D97-AF65-F5344CB8AC3E}">
        <p14:creationId xmlns:p14="http://schemas.microsoft.com/office/powerpoint/2010/main" val="256643606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9214" y="172227"/>
            <a:ext cx="4754804"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一</a:t>
            </a:r>
            <a:r>
              <a:rPr lang="zh-CN" altLang="en-US" sz="2800" b="1" dirty="0" smtClean="0">
                <a:solidFill>
                  <a:srgbClr val="002060"/>
                </a:solidFill>
                <a:latin typeface="微软雅黑" panose="020B0503020204020204" pitchFamily="34" charset="-122"/>
                <a:ea typeface="微软雅黑" panose="020B0503020204020204" pitchFamily="34" charset="-122"/>
              </a:rPr>
              <a:t>、概述</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901324" y="707942"/>
            <a:ext cx="3112236" cy="461665"/>
          </a:xfrm>
          <a:prstGeom prst="rect">
            <a:avLst/>
          </a:prstGeom>
          <a:noFill/>
        </p:spPr>
        <p:txBody>
          <a:bodyPr wrap="square" rtlCol="0">
            <a:spAutoFit/>
          </a:bodyPr>
          <a:lstStyle/>
          <a:p>
            <a:pPr defTabSz="911225"/>
            <a:r>
              <a:rPr lang="zh-CN" altLang="en-US" sz="2400" b="1" dirty="0">
                <a:solidFill>
                  <a:srgbClr val="FF6600"/>
                </a:solidFill>
                <a:latin typeface="微软雅黑" panose="020B0503020204020204" pitchFamily="34" charset="-122"/>
                <a:ea typeface="微软雅黑" panose="020B0503020204020204" pitchFamily="34" charset="-122"/>
              </a:rPr>
              <a:t>（一</a:t>
            </a:r>
            <a:r>
              <a:rPr lang="zh-CN" altLang="en-US" sz="2400" b="1" dirty="0" smtClean="0">
                <a:solidFill>
                  <a:srgbClr val="FF6600"/>
                </a:solidFill>
                <a:latin typeface="微软雅黑" panose="020B0503020204020204" pitchFamily="34" charset="-122"/>
                <a:ea typeface="微软雅黑" panose="020B0503020204020204" pitchFamily="34" charset="-122"/>
              </a:rPr>
              <a:t>）背景</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25"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grpSp>
        <p:nvGrpSpPr>
          <p:cNvPr id="44" name="组合 3"/>
          <p:cNvGrpSpPr>
            <a:grpSpLocks/>
          </p:cNvGrpSpPr>
          <p:nvPr/>
        </p:nvGrpSpPr>
        <p:grpSpPr bwMode="auto">
          <a:xfrm>
            <a:off x="9594109" y="2438256"/>
            <a:ext cx="2553486" cy="1944867"/>
            <a:chOff x="7737176" y="3044094"/>
            <a:chExt cx="1677511" cy="1374579"/>
          </a:xfrm>
        </p:grpSpPr>
        <p:grpSp>
          <p:nvGrpSpPr>
            <p:cNvPr id="47" name="组合 4"/>
            <p:cNvGrpSpPr>
              <a:grpSpLocks/>
            </p:cNvGrpSpPr>
            <p:nvPr/>
          </p:nvGrpSpPr>
          <p:grpSpPr bwMode="auto">
            <a:xfrm>
              <a:off x="7737176" y="3044094"/>
              <a:ext cx="1677511" cy="1374579"/>
              <a:chOff x="7647017" y="2699415"/>
              <a:chExt cx="2617944" cy="2145185"/>
            </a:xfrm>
          </p:grpSpPr>
          <p:sp>
            <p:nvSpPr>
              <p:cNvPr id="49" name="Oval 8"/>
              <p:cNvSpPr>
                <a:spLocks noChangeArrowheads="1"/>
              </p:cNvSpPr>
              <p:nvPr/>
            </p:nvSpPr>
            <p:spPr bwMode="auto">
              <a:xfrm flipV="1">
                <a:off x="7647017" y="4398719"/>
                <a:ext cx="2617944" cy="44588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50" name="Oval 19"/>
              <p:cNvSpPr>
                <a:spLocks noChangeArrowheads="1"/>
              </p:cNvSpPr>
              <p:nvPr/>
            </p:nvSpPr>
            <p:spPr bwMode="auto">
              <a:xfrm>
                <a:off x="8011103" y="2699415"/>
                <a:ext cx="1931879" cy="1932153"/>
              </a:xfrm>
              <a:prstGeom prst="ellipse">
                <a:avLst/>
              </a:prstGeom>
              <a:solidFill>
                <a:schemeClr val="accent2"/>
              </a:solidFill>
              <a:ln w="9525">
                <a:solidFill>
                  <a:schemeClr val="accent1">
                    <a:lumMod val="25000"/>
                  </a:schemeClr>
                </a:solidFill>
                <a:round/>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51" name="未知"/>
              <p:cNvSpPr>
                <a:spLocks/>
              </p:cNvSpPr>
              <p:nvPr/>
            </p:nvSpPr>
            <p:spPr bwMode="auto">
              <a:xfrm>
                <a:off x="8234012" y="2744003"/>
                <a:ext cx="1488536" cy="72579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sp>
          <p:nvSpPr>
            <p:cNvPr id="48" name="TextBox 47"/>
            <p:cNvSpPr txBox="1"/>
            <p:nvPr/>
          </p:nvSpPr>
          <p:spPr>
            <a:xfrm>
              <a:off x="8142493" y="3359769"/>
              <a:ext cx="934303" cy="456809"/>
            </a:xfrm>
            <a:prstGeom prst="rect">
              <a:avLst/>
            </a:prstGeom>
            <a:noFill/>
          </p:spPr>
          <p:txBody>
            <a:bodyPr wrap="none">
              <a:spAutoFit/>
            </a:bodyPr>
            <a:lstStyle/>
            <a:p>
              <a:pPr fontAlgn="auto">
                <a:spcBef>
                  <a:spcPts val="0"/>
                </a:spcBef>
                <a:spcAft>
                  <a:spcPts val="0"/>
                </a:spcAft>
                <a:defRPr/>
              </a:pPr>
              <a:r>
                <a:rPr lang="en-US" altLang="zh-CN" sz="3600" i="1" kern="0" dirty="0" smtClean="0">
                  <a:solidFill>
                    <a:sysClr val="window" lastClr="FFFFFF"/>
                  </a:solidFill>
                  <a:latin typeface="Impact" pitchFamily="34" charset="0"/>
                  <a:ea typeface="微软雅黑" pitchFamily="34" charset="-122"/>
                </a:rPr>
                <a:t>2016.8</a:t>
              </a:r>
              <a:endParaRPr lang="zh-CN" altLang="en-US" sz="3600" i="1" kern="0" dirty="0">
                <a:solidFill>
                  <a:sysClr val="window" lastClr="FFFFFF"/>
                </a:solidFill>
                <a:latin typeface="Impact" pitchFamily="34" charset="0"/>
                <a:ea typeface="微软雅黑" pitchFamily="34" charset="-122"/>
              </a:endParaRPr>
            </a:p>
          </p:txBody>
        </p:sp>
      </p:grpSp>
      <p:grpSp>
        <p:nvGrpSpPr>
          <p:cNvPr id="52" name="组合 9"/>
          <p:cNvGrpSpPr>
            <a:grpSpLocks/>
          </p:cNvGrpSpPr>
          <p:nvPr/>
        </p:nvGrpSpPr>
        <p:grpSpPr bwMode="auto">
          <a:xfrm>
            <a:off x="338775" y="2941866"/>
            <a:ext cx="9610456" cy="991576"/>
            <a:chOff x="516898" y="2948781"/>
            <a:chExt cx="6583003" cy="1102537"/>
          </a:xfrm>
        </p:grpSpPr>
        <p:sp>
          <p:nvSpPr>
            <p:cNvPr id="53" name="AutoShape 13"/>
            <p:cNvSpPr>
              <a:spLocks noChangeArrowheads="1"/>
            </p:cNvSpPr>
            <p:nvPr/>
          </p:nvSpPr>
          <p:spPr bwMode="auto">
            <a:xfrm rot="10800000">
              <a:off x="615542" y="3905159"/>
              <a:ext cx="5912792" cy="88616"/>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54" name="AutoShape 7"/>
            <p:cNvSpPr>
              <a:spLocks noChangeArrowheads="1"/>
            </p:cNvSpPr>
            <p:nvPr/>
          </p:nvSpPr>
          <p:spPr bwMode="auto">
            <a:xfrm>
              <a:off x="615543" y="2964668"/>
              <a:ext cx="6292249" cy="915073"/>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57188" indent="-357188" fontAlgn="auto">
                <a:lnSpc>
                  <a:spcPct val="120000"/>
                </a:lnSpc>
                <a:spcBef>
                  <a:spcPts val="0"/>
                </a:spcBef>
                <a:spcAft>
                  <a:spcPts val="0"/>
                </a:spcAft>
                <a:defRPr/>
              </a:pPr>
              <a:endParaRPr lang="zh-CN" altLang="en-US" sz="1200" kern="0" dirty="0">
                <a:solidFill>
                  <a:srgbClr val="646464"/>
                </a:solidFill>
                <a:ea typeface="微软雅黑" pitchFamily="34" charset="-122"/>
              </a:endParaRPr>
            </a:p>
          </p:txBody>
        </p:sp>
        <p:grpSp>
          <p:nvGrpSpPr>
            <p:cNvPr id="55" name="组合 12"/>
            <p:cNvGrpSpPr>
              <a:grpSpLocks/>
            </p:cNvGrpSpPr>
            <p:nvPr/>
          </p:nvGrpSpPr>
          <p:grpSpPr bwMode="auto">
            <a:xfrm>
              <a:off x="5444689" y="2955136"/>
              <a:ext cx="566803" cy="1096182"/>
              <a:chOff x="5422687" y="1772364"/>
              <a:chExt cx="653445" cy="1096182"/>
            </a:xfrm>
          </p:grpSpPr>
          <p:sp>
            <p:nvSpPr>
              <p:cNvPr id="73" name="AutoShape 8"/>
              <p:cNvSpPr>
                <a:spLocks noChangeArrowheads="1"/>
              </p:cNvSpPr>
              <p:nvPr/>
            </p:nvSpPr>
            <p:spPr bwMode="auto">
              <a:xfrm>
                <a:off x="5422687" y="1772364"/>
                <a:ext cx="653445" cy="934138"/>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74" name="AutoShape 14"/>
              <p:cNvSpPr>
                <a:spLocks noChangeArrowheads="1"/>
              </p:cNvSpPr>
              <p:nvPr/>
            </p:nvSpPr>
            <p:spPr bwMode="auto">
              <a:xfrm>
                <a:off x="5438109" y="2714445"/>
                <a:ext cx="287368" cy="154101"/>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grpSp>
          <p:nvGrpSpPr>
            <p:cNvPr id="56" name="组合 13"/>
            <p:cNvGrpSpPr>
              <a:grpSpLocks/>
            </p:cNvGrpSpPr>
            <p:nvPr/>
          </p:nvGrpSpPr>
          <p:grpSpPr bwMode="auto">
            <a:xfrm>
              <a:off x="4430803" y="2955136"/>
              <a:ext cx="566803" cy="1096182"/>
              <a:chOff x="4531406" y="1772364"/>
              <a:chExt cx="653445" cy="1096182"/>
            </a:xfrm>
          </p:grpSpPr>
          <p:sp>
            <p:nvSpPr>
              <p:cNvPr id="71" name="AutoShape 8"/>
              <p:cNvSpPr>
                <a:spLocks noChangeArrowheads="1"/>
              </p:cNvSpPr>
              <p:nvPr/>
            </p:nvSpPr>
            <p:spPr bwMode="auto">
              <a:xfrm>
                <a:off x="4531406" y="1772364"/>
                <a:ext cx="653445" cy="934138"/>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72" name="AutoShape 14"/>
              <p:cNvSpPr>
                <a:spLocks noChangeArrowheads="1"/>
              </p:cNvSpPr>
              <p:nvPr/>
            </p:nvSpPr>
            <p:spPr bwMode="auto">
              <a:xfrm>
                <a:off x="4546802" y="2714445"/>
                <a:ext cx="287369" cy="154101"/>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grpSp>
          <p:nvGrpSpPr>
            <p:cNvPr id="57" name="组合 14"/>
            <p:cNvGrpSpPr>
              <a:grpSpLocks/>
            </p:cNvGrpSpPr>
            <p:nvPr/>
          </p:nvGrpSpPr>
          <p:grpSpPr bwMode="auto">
            <a:xfrm>
              <a:off x="763509" y="2955136"/>
              <a:ext cx="566804" cy="1093004"/>
              <a:chOff x="707245" y="1772364"/>
              <a:chExt cx="653444" cy="1093004"/>
            </a:xfrm>
          </p:grpSpPr>
          <p:sp>
            <p:nvSpPr>
              <p:cNvPr id="69" name="AutoShape 8"/>
              <p:cNvSpPr>
                <a:spLocks noChangeArrowheads="1"/>
              </p:cNvSpPr>
              <p:nvPr/>
            </p:nvSpPr>
            <p:spPr bwMode="auto">
              <a:xfrm>
                <a:off x="707245" y="1772364"/>
                <a:ext cx="653444" cy="934137"/>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70" name="AutoShape 14"/>
              <p:cNvSpPr>
                <a:spLocks noChangeArrowheads="1"/>
              </p:cNvSpPr>
              <p:nvPr/>
            </p:nvSpPr>
            <p:spPr bwMode="auto">
              <a:xfrm>
                <a:off x="707245" y="2711267"/>
                <a:ext cx="287370" cy="154101"/>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grpSp>
          <p:nvGrpSpPr>
            <p:cNvPr id="59" name="组合 16"/>
            <p:cNvGrpSpPr>
              <a:grpSpLocks/>
            </p:cNvGrpSpPr>
            <p:nvPr/>
          </p:nvGrpSpPr>
          <p:grpSpPr bwMode="auto">
            <a:xfrm>
              <a:off x="6532572" y="2948781"/>
              <a:ext cx="567329" cy="1099429"/>
              <a:chOff x="8100392" y="1766009"/>
              <a:chExt cx="654050" cy="1099429"/>
            </a:xfrm>
          </p:grpSpPr>
          <p:sp>
            <p:nvSpPr>
              <p:cNvPr id="65" name="AutoShape 8"/>
              <p:cNvSpPr>
                <a:spLocks noChangeArrowheads="1"/>
              </p:cNvSpPr>
              <p:nvPr/>
            </p:nvSpPr>
            <p:spPr bwMode="auto">
              <a:xfrm>
                <a:off x="8100998" y="1766009"/>
                <a:ext cx="653444" cy="934137"/>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66" name="AutoShape 14"/>
              <p:cNvSpPr>
                <a:spLocks noChangeArrowheads="1"/>
              </p:cNvSpPr>
              <p:nvPr/>
            </p:nvSpPr>
            <p:spPr bwMode="auto">
              <a:xfrm>
                <a:off x="8106489" y="2711267"/>
                <a:ext cx="287370" cy="154101"/>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sp>
          <p:nvSpPr>
            <p:cNvPr id="60" name="TextBox 59"/>
            <p:cNvSpPr txBox="1"/>
            <p:nvPr/>
          </p:nvSpPr>
          <p:spPr>
            <a:xfrm>
              <a:off x="516898" y="3237919"/>
              <a:ext cx="530379" cy="410662"/>
            </a:xfrm>
            <a:prstGeom prst="rect">
              <a:avLst/>
            </a:prstGeom>
            <a:noFill/>
          </p:spPr>
          <p:txBody>
            <a:bodyPr wrap="none">
              <a:spAutoFit/>
            </a:bodyPr>
            <a:lstStyle>
              <a:defPPr>
                <a:defRPr lang="zh-CN"/>
              </a:defPPr>
              <a:lvl1pPr>
                <a:defRPr i="1">
                  <a:solidFill>
                    <a:srgbClr val="646464"/>
                  </a:solidFill>
                </a:defRPr>
              </a:lvl1pPr>
            </a:lstStyle>
            <a:p>
              <a:pPr fontAlgn="auto">
                <a:spcBef>
                  <a:spcPts val="0"/>
                </a:spcBef>
                <a:spcAft>
                  <a:spcPts val="0"/>
                </a:spcAft>
                <a:defRPr/>
              </a:pPr>
              <a:r>
                <a:rPr lang="en-US" altLang="zh-CN" kern="0" dirty="0" smtClean="0">
                  <a:latin typeface="Impact" pitchFamily="34" charset="0"/>
                  <a:ea typeface="微软雅黑" pitchFamily="34" charset="-122"/>
                </a:rPr>
                <a:t>2007</a:t>
              </a:r>
              <a:endParaRPr lang="zh-CN" altLang="en-US" kern="0" dirty="0">
                <a:latin typeface="Impact" pitchFamily="34" charset="0"/>
                <a:ea typeface="微软雅黑" pitchFamily="34" charset="-122"/>
              </a:endParaRPr>
            </a:p>
          </p:txBody>
        </p:sp>
        <p:sp>
          <p:nvSpPr>
            <p:cNvPr id="62" name="TextBox 61"/>
            <p:cNvSpPr txBox="1"/>
            <p:nvPr/>
          </p:nvSpPr>
          <p:spPr>
            <a:xfrm>
              <a:off x="4035971" y="3237919"/>
              <a:ext cx="821283" cy="410662"/>
            </a:xfrm>
            <a:prstGeom prst="rect">
              <a:avLst/>
            </a:prstGeom>
            <a:noFill/>
          </p:spPr>
          <p:txBody>
            <a:bodyPr wrap="square">
              <a:spAutoFit/>
            </a:bodyPr>
            <a:lstStyle/>
            <a:p>
              <a:pPr fontAlgn="auto">
                <a:spcBef>
                  <a:spcPts val="0"/>
                </a:spcBef>
                <a:spcAft>
                  <a:spcPts val="0"/>
                </a:spcAft>
                <a:defRPr/>
              </a:pPr>
              <a:r>
                <a:rPr lang="en-US" altLang="zh-CN" i="1" kern="0" dirty="0" smtClean="0">
                  <a:solidFill>
                    <a:srgbClr val="646464"/>
                  </a:solidFill>
                  <a:latin typeface="Impact" pitchFamily="34" charset="0"/>
                  <a:ea typeface="微软雅黑" pitchFamily="34" charset="-122"/>
                </a:rPr>
                <a:t>2015.12</a:t>
              </a:r>
              <a:endParaRPr lang="zh-CN" altLang="en-US" i="1" kern="0" dirty="0">
                <a:solidFill>
                  <a:srgbClr val="646464"/>
                </a:solidFill>
                <a:latin typeface="Impact" pitchFamily="34" charset="0"/>
                <a:ea typeface="微软雅黑" pitchFamily="34" charset="-122"/>
              </a:endParaRPr>
            </a:p>
          </p:txBody>
        </p:sp>
        <p:sp>
          <p:nvSpPr>
            <p:cNvPr id="63" name="TextBox 62"/>
            <p:cNvSpPr txBox="1"/>
            <p:nvPr/>
          </p:nvSpPr>
          <p:spPr>
            <a:xfrm>
              <a:off x="4946900" y="3237919"/>
              <a:ext cx="806786" cy="410662"/>
            </a:xfrm>
            <a:prstGeom prst="rect">
              <a:avLst/>
            </a:prstGeom>
            <a:noFill/>
          </p:spPr>
          <p:txBody>
            <a:bodyPr wrap="none">
              <a:spAutoFit/>
            </a:bodyPr>
            <a:lstStyle>
              <a:defPPr>
                <a:defRPr lang="zh-CN"/>
              </a:defPPr>
              <a:lvl1pPr>
                <a:defRPr i="1">
                  <a:solidFill>
                    <a:srgbClr val="646464"/>
                  </a:solidFill>
                </a:defRPr>
              </a:lvl1pPr>
            </a:lstStyle>
            <a:p>
              <a:pPr fontAlgn="auto">
                <a:spcBef>
                  <a:spcPts val="0"/>
                </a:spcBef>
                <a:spcAft>
                  <a:spcPts val="0"/>
                </a:spcAft>
                <a:defRPr/>
              </a:pPr>
              <a:r>
                <a:rPr lang="en-US" altLang="zh-CN" kern="0" dirty="0" smtClean="0">
                  <a:latin typeface="Impact" pitchFamily="34" charset="0"/>
                  <a:ea typeface="微软雅黑" pitchFamily="34" charset="-122"/>
                </a:rPr>
                <a:t>2016.3.5</a:t>
              </a:r>
              <a:endParaRPr lang="zh-CN" altLang="en-US" kern="0" dirty="0">
                <a:latin typeface="Impact" pitchFamily="34" charset="0"/>
                <a:ea typeface="微软雅黑" pitchFamily="34" charset="-122"/>
              </a:endParaRPr>
            </a:p>
          </p:txBody>
        </p:sp>
        <p:sp>
          <p:nvSpPr>
            <p:cNvPr id="64" name="TextBox 63"/>
            <p:cNvSpPr txBox="1"/>
            <p:nvPr/>
          </p:nvSpPr>
          <p:spPr>
            <a:xfrm>
              <a:off x="5977078" y="3237919"/>
              <a:ext cx="896250" cy="410662"/>
            </a:xfrm>
            <a:prstGeom prst="rect">
              <a:avLst/>
            </a:prstGeom>
            <a:noFill/>
          </p:spPr>
          <p:txBody>
            <a:bodyPr wrap="none">
              <a:spAutoFit/>
            </a:bodyPr>
            <a:lstStyle>
              <a:defPPr>
                <a:defRPr lang="zh-CN"/>
              </a:defPPr>
              <a:lvl1pPr>
                <a:defRPr i="1">
                  <a:solidFill>
                    <a:srgbClr val="646464"/>
                  </a:solidFill>
                </a:defRPr>
              </a:lvl1pPr>
            </a:lstStyle>
            <a:p>
              <a:pPr fontAlgn="auto">
                <a:spcBef>
                  <a:spcPts val="0"/>
                </a:spcBef>
                <a:spcAft>
                  <a:spcPts val="0"/>
                </a:spcAft>
                <a:defRPr/>
              </a:pPr>
              <a:r>
                <a:rPr lang="en-US" altLang="zh-CN" kern="0" dirty="0" smtClean="0">
                  <a:latin typeface="Impact" pitchFamily="34" charset="0"/>
                  <a:ea typeface="微软雅黑" pitchFamily="34" charset="-122"/>
                </a:rPr>
                <a:t>2016</a:t>
              </a:r>
              <a:r>
                <a:rPr lang="en-US" altLang="zh-CN" kern="0" dirty="0">
                  <a:latin typeface="Impact" pitchFamily="34" charset="0"/>
                  <a:ea typeface="微软雅黑" pitchFamily="34" charset="-122"/>
                </a:rPr>
                <a:t>.</a:t>
              </a:r>
              <a:r>
                <a:rPr lang="en-US" altLang="zh-CN" kern="0" dirty="0" smtClean="0">
                  <a:latin typeface="Impact" pitchFamily="34" charset="0"/>
                  <a:ea typeface="微软雅黑" pitchFamily="34" charset="-122"/>
                </a:rPr>
                <a:t>3.24</a:t>
              </a:r>
              <a:endParaRPr lang="zh-CN" altLang="en-US" kern="0" dirty="0">
                <a:latin typeface="Impact" pitchFamily="34" charset="0"/>
                <a:ea typeface="微软雅黑" pitchFamily="34" charset="-122"/>
              </a:endParaRPr>
            </a:p>
          </p:txBody>
        </p:sp>
      </p:grpSp>
      <p:grpSp>
        <p:nvGrpSpPr>
          <p:cNvPr id="78" name="组合 35"/>
          <p:cNvGrpSpPr>
            <a:grpSpLocks/>
          </p:cNvGrpSpPr>
          <p:nvPr/>
        </p:nvGrpSpPr>
        <p:grpSpPr bwMode="auto">
          <a:xfrm>
            <a:off x="474977" y="1917688"/>
            <a:ext cx="2311968" cy="1038464"/>
            <a:chOff x="2192618" y="2404075"/>
            <a:chExt cx="1925931" cy="1154417"/>
          </a:xfrm>
        </p:grpSpPr>
        <p:cxnSp>
          <p:nvCxnSpPr>
            <p:cNvPr id="79" name="直接连接符 36"/>
            <p:cNvCxnSpPr>
              <a:cxnSpLocks noChangeShapeType="1"/>
            </p:cNvCxnSpPr>
            <p:nvPr/>
          </p:nvCxnSpPr>
          <p:spPr bwMode="auto">
            <a:xfrm>
              <a:off x="2293144" y="2423563"/>
              <a:ext cx="0" cy="1134929"/>
            </a:xfrm>
            <a:prstGeom prst="line">
              <a:avLst/>
            </a:prstGeom>
            <a:noFill/>
            <a:ln w="9525" algn="ctr">
              <a:solidFill>
                <a:schemeClr val="accent2"/>
              </a:solidFill>
              <a:round/>
              <a:headEnd type="oval" w="med" len="med"/>
              <a:tailEnd type="oval" w="med" len="med"/>
            </a:ln>
          </p:spPr>
        </p:cxnSp>
        <p:sp>
          <p:nvSpPr>
            <p:cNvPr id="80" name="TextBox 79"/>
            <p:cNvSpPr txBox="1"/>
            <p:nvPr/>
          </p:nvSpPr>
          <p:spPr>
            <a:xfrm>
              <a:off x="2192618" y="2404075"/>
              <a:ext cx="1925931" cy="1026427"/>
            </a:xfrm>
            <a:prstGeom prst="rect">
              <a:avLst/>
            </a:prstGeom>
            <a:noFill/>
          </p:spPr>
          <p:txBody>
            <a:bodyPr>
              <a:spAutoFit/>
            </a:bodyPr>
            <a:lstStyle/>
            <a:p>
              <a:pPr fontAlgn="auto">
                <a:lnSpc>
                  <a:spcPct val="150000"/>
                </a:lnSpc>
                <a:spcBef>
                  <a:spcPts val="0"/>
                </a:spcBef>
                <a:spcAft>
                  <a:spcPts val="0"/>
                </a:spcAft>
                <a:defRPr/>
              </a:pPr>
              <a:r>
                <a:rPr lang="zh-CN" altLang="en-US" b="1" kern="0" dirty="0" smtClean="0">
                  <a:latin typeface="宋体" pitchFamily="2" charset="-122"/>
                </a:rPr>
                <a:t>“港股直通车”</a:t>
              </a:r>
              <a:endParaRPr lang="en-US" altLang="zh-CN" b="1" kern="0" dirty="0" smtClean="0">
                <a:latin typeface="宋体" pitchFamily="2" charset="-122"/>
              </a:endParaRPr>
            </a:p>
            <a:p>
              <a:pPr fontAlgn="auto">
                <a:lnSpc>
                  <a:spcPct val="150000"/>
                </a:lnSpc>
                <a:spcBef>
                  <a:spcPts val="0"/>
                </a:spcBef>
                <a:spcAft>
                  <a:spcPts val="0"/>
                </a:spcAft>
                <a:defRPr/>
              </a:pPr>
              <a:r>
                <a:rPr lang="zh-CN" altLang="en-US" b="1" kern="0" dirty="0" smtClean="0">
                  <a:latin typeface="宋体" pitchFamily="2" charset="-122"/>
                </a:rPr>
                <a:t>    </a:t>
              </a:r>
              <a:endParaRPr lang="zh-CN" altLang="en-US" b="1" kern="0" dirty="0">
                <a:latin typeface="宋体" pitchFamily="2" charset="-122"/>
              </a:endParaRPr>
            </a:p>
          </p:txBody>
        </p:sp>
      </p:grpSp>
      <p:grpSp>
        <p:nvGrpSpPr>
          <p:cNvPr id="81" name="组合 38"/>
          <p:cNvGrpSpPr>
            <a:grpSpLocks/>
          </p:cNvGrpSpPr>
          <p:nvPr/>
        </p:nvGrpSpPr>
        <p:grpSpPr bwMode="auto">
          <a:xfrm>
            <a:off x="5385554" y="3637682"/>
            <a:ext cx="1865701" cy="1222767"/>
            <a:chOff x="5237848" y="3980384"/>
            <a:chExt cx="1925931" cy="1358533"/>
          </a:xfrm>
        </p:grpSpPr>
        <p:cxnSp>
          <p:nvCxnSpPr>
            <p:cNvPr id="82" name="直接连接符 39"/>
            <p:cNvCxnSpPr>
              <a:cxnSpLocks noChangeShapeType="1"/>
            </p:cNvCxnSpPr>
            <p:nvPr/>
          </p:nvCxnSpPr>
          <p:spPr bwMode="auto">
            <a:xfrm>
              <a:off x="5285368" y="3980384"/>
              <a:ext cx="0" cy="1358533"/>
            </a:xfrm>
            <a:prstGeom prst="line">
              <a:avLst/>
            </a:prstGeom>
            <a:noFill/>
            <a:ln w="9525" algn="ctr">
              <a:solidFill>
                <a:schemeClr val="accent2"/>
              </a:solidFill>
              <a:round/>
              <a:headEnd type="oval" w="med" len="med"/>
              <a:tailEnd type="oval" w="med" len="med"/>
            </a:ln>
          </p:spPr>
        </p:cxnSp>
        <p:sp>
          <p:nvSpPr>
            <p:cNvPr id="83" name="TextBox 82"/>
            <p:cNvSpPr txBox="1"/>
            <p:nvPr/>
          </p:nvSpPr>
          <p:spPr>
            <a:xfrm>
              <a:off x="5237848" y="4389412"/>
              <a:ext cx="1925931" cy="718094"/>
            </a:xfrm>
            <a:prstGeom prst="rect">
              <a:avLst/>
            </a:prstGeom>
            <a:noFill/>
          </p:spPr>
          <p:txBody>
            <a:bodyPr>
              <a:spAutoFit/>
            </a:bodyPr>
            <a:lstStyle/>
            <a:p>
              <a:pPr eaLnBrk="1" hangingPunct="1"/>
              <a:r>
                <a:rPr lang="zh-CN" altLang="en-US" b="1" dirty="0">
                  <a:latin typeface="宋体" pitchFamily="2" charset="-122"/>
                </a:rPr>
                <a:t>深交所基金互认</a:t>
              </a:r>
              <a:endParaRPr lang="en-US" altLang="zh-CN" b="1" dirty="0">
                <a:latin typeface="宋体" pitchFamily="2" charset="-122"/>
              </a:endParaRPr>
            </a:p>
            <a:p>
              <a:pPr eaLnBrk="1" hangingPunct="1"/>
              <a:r>
                <a:rPr lang="zh-CN" altLang="en-US" b="1" dirty="0">
                  <a:latin typeface="宋体" pitchFamily="2" charset="-122"/>
                </a:rPr>
                <a:t>正式上线</a:t>
              </a:r>
            </a:p>
          </p:txBody>
        </p:sp>
      </p:grpSp>
      <p:grpSp>
        <p:nvGrpSpPr>
          <p:cNvPr id="84" name="组合 41"/>
          <p:cNvGrpSpPr>
            <a:grpSpLocks/>
          </p:cNvGrpSpPr>
          <p:nvPr/>
        </p:nvGrpSpPr>
        <p:grpSpPr bwMode="auto">
          <a:xfrm>
            <a:off x="8453480" y="3637681"/>
            <a:ext cx="2470030" cy="1786783"/>
            <a:chOff x="6355768" y="3980384"/>
            <a:chExt cx="1832749" cy="1985175"/>
          </a:xfrm>
        </p:grpSpPr>
        <p:cxnSp>
          <p:nvCxnSpPr>
            <p:cNvPr id="85" name="直接连接符 42"/>
            <p:cNvCxnSpPr>
              <a:cxnSpLocks noChangeShapeType="1"/>
            </p:cNvCxnSpPr>
            <p:nvPr/>
          </p:nvCxnSpPr>
          <p:spPr bwMode="auto">
            <a:xfrm>
              <a:off x="6363260" y="3980384"/>
              <a:ext cx="0" cy="1358533"/>
            </a:xfrm>
            <a:prstGeom prst="line">
              <a:avLst/>
            </a:prstGeom>
            <a:noFill/>
            <a:ln w="9525" algn="ctr">
              <a:solidFill>
                <a:schemeClr val="accent2"/>
              </a:solidFill>
              <a:round/>
              <a:headEnd type="oval" w="med" len="med"/>
              <a:tailEnd type="oval" w="med" len="med"/>
            </a:ln>
          </p:spPr>
        </p:cxnSp>
        <p:sp>
          <p:nvSpPr>
            <p:cNvPr id="86" name="TextBox 85"/>
            <p:cNvSpPr txBox="1"/>
            <p:nvPr/>
          </p:nvSpPr>
          <p:spPr>
            <a:xfrm>
              <a:off x="6355768" y="4939709"/>
              <a:ext cx="1832749" cy="1025850"/>
            </a:xfrm>
            <a:prstGeom prst="rect">
              <a:avLst/>
            </a:prstGeom>
            <a:noFill/>
          </p:spPr>
          <p:txBody>
            <a:bodyPr wrap="square">
              <a:spAutoFit/>
            </a:bodyPr>
            <a:lstStyle/>
            <a:p>
              <a:pPr eaLnBrk="1" hangingPunct="1"/>
              <a:r>
                <a:rPr lang="zh-CN" altLang="en-US" b="1" dirty="0" smtClean="0">
                  <a:latin typeface="宋体" pitchFamily="2" charset="-122"/>
                </a:rPr>
                <a:t>李克强总理在</a:t>
              </a:r>
              <a:r>
                <a:rPr lang="zh-CN" altLang="en-US" b="1" dirty="0">
                  <a:latin typeface="宋体" pitchFamily="2" charset="-122"/>
                </a:rPr>
                <a:t>博鳌宣布</a:t>
              </a:r>
              <a:r>
                <a:rPr lang="zh-CN" altLang="en-US" b="1" dirty="0" smtClean="0">
                  <a:latin typeface="宋体" pitchFamily="2" charset="-122"/>
                </a:rPr>
                <a:t>：今年</a:t>
              </a:r>
              <a:r>
                <a:rPr lang="zh-CN" altLang="en-US" b="1" dirty="0">
                  <a:latin typeface="宋体" pitchFamily="2" charset="-122"/>
                </a:rPr>
                <a:t>要择机</a:t>
              </a:r>
              <a:r>
                <a:rPr lang="zh-CN" altLang="en-US" b="1" dirty="0" smtClean="0">
                  <a:latin typeface="宋体" pitchFamily="2" charset="-122"/>
                </a:rPr>
                <a:t>推出深</a:t>
              </a:r>
              <a:r>
                <a:rPr lang="zh-CN" altLang="en-US" b="1" dirty="0">
                  <a:latin typeface="宋体" pitchFamily="2" charset="-122"/>
                </a:rPr>
                <a:t>港</a:t>
              </a:r>
              <a:r>
                <a:rPr lang="zh-CN" altLang="en-US" b="1" dirty="0" smtClean="0">
                  <a:latin typeface="宋体" pitchFamily="2" charset="-122"/>
                </a:rPr>
                <a:t>通</a:t>
              </a:r>
              <a:endParaRPr lang="zh-CN" altLang="en-US" b="1" dirty="0">
                <a:latin typeface="宋体" pitchFamily="2" charset="-122"/>
              </a:endParaRPr>
            </a:p>
          </p:txBody>
        </p:sp>
      </p:grpSp>
      <p:grpSp>
        <p:nvGrpSpPr>
          <p:cNvPr id="87" name="组合 44"/>
          <p:cNvGrpSpPr>
            <a:grpSpLocks/>
          </p:cNvGrpSpPr>
          <p:nvPr/>
        </p:nvGrpSpPr>
        <p:grpSpPr bwMode="auto">
          <a:xfrm>
            <a:off x="6807335" y="1485660"/>
            <a:ext cx="3036100" cy="1584109"/>
            <a:chOff x="5044092" y="2140893"/>
            <a:chExt cx="1925931" cy="1760987"/>
          </a:xfrm>
        </p:grpSpPr>
        <p:cxnSp>
          <p:nvCxnSpPr>
            <p:cNvPr id="88" name="直接连接符 45"/>
            <p:cNvCxnSpPr>
              <a:cxnSpLocks noChangeShapeType="1"/>
            </p:cNvCxnSpPr>
            <p:nvPr/>
          </p:nvCxnSpPr>
          <p:spPr bwMode="auto">
            <a:xfrm>
              <a:off x="5044092" y="2278954"/>
              <a:ext cx="0" cy="1622926"/>
            </a:xfrm>
            <a:prstGeom prst="line">
              <a:avLst/>
            </a:prstGeom>
            <a:noFill/>
            <a:ln w="9525" algn="ctr">
              <a:solidFill>
                <a:schemeClr val="accent2"/>
              </a:solidFill>
              <a:round/>
              <a:headEnd type="oval" w="med" len="med"/>
              <a:tailEnd type="oval" w="med" len="med"/>
            </a:ln>
          </p:spPr>
        </p:cxnSp>
        <p:sp>
          <p:nvSpPr>
            <p:cNvPr id="89" name="TextBox 88"/>
            <p:cNvSpPr txBox="1"/>
            <p:nvPr/>
          </p:nvSpPr>
          <p:spPr>
            <a:xfrm>
              <a:off x="5044092" y="2140893"/>
              <a:ext cx="1925931" cy="1642283"/>
            </a:xfrm>
            <a:prstGeom prst="rect">
              <a:avLst/>
            </a:prstGeom>
            <a:noFill/>
          </p:spPr>
          <p:txBody>
            <a:bodyPr>
              <a:spAutoFit/>
            </a:bodyPr>
            <a:lstStyle/>
            <a:p>
              <a:pPr eaLnBrk="1" hangingPunct="1"/>
              <a:r>
                <a:rPr lang="zh-CN" altLang="en-US" b="1" dirty="0" smtClean="0">
                  <a:latin typeface="宋体" pitchFamily="2" charset="-122"/>
                </a:rPr>
                <a:t>李克强总理在</a:t>
              </a:r>
              <a:r>
                <a:rPr lang="zh-CN" altLang="en-US" b="1" dirty="0">
                  <a:latin typeface="宋体" pitchFamily="2" charset="-122"/>
                </a:rPr>
                <a:t>政府工作报告</a:t>
              </a:r>
              <a:r>
                <a:rPr lang="zh-CN" altLang="en-US" b="1" dirty="0" smtClean="0">
                  <a:latin typeface="宋体" pitchFamily="2" charset="-122"/>
                </a:rPr>
                <a:t>中指出</a:t>
              </a:r>
              <a:r>
                <a:rPr lang="zh-CN" altLang="en-US" b="1" dirty="0">
                  <a:latin typeface="宋体" pitchFamily="2" charset="-122"/>
                </a:rPr>
                <a:t>：适时</a:t>
              </a:r>
              <a:r>
                <a:rPr lang="zh-CN" altLang="en-US" b="1" dirty="0" smtClean="0">
                  <a:latin typeface="宋体" pitchFamily="2" charset="-122"/>
                </a:rPr>
                <a:t>启动深</a:t>
              </a:r>
              <a:r>
                <a:rPr lang="zh-CN" altLang="en-US" b="1" dirty="0">
                  <a:latin typeface="宋体" pitchFamily="2" charset="-122"/>
                </a:rPr>
                <a:t>港</a:t>
              </a:r>
              <a:r>
                <a:rPr lang="zh-CN" altLang="en-US" b="1" dirty="0" smtClean="0">
                  <a:latin typeface="宋体" pitchFamily="2" charset="-122"/>
                </a:rPr>
                <a:t>通</a:t>
              </a:r>
              <a:endParaRPr lang="en-US" altLang="zh-CN" b="1" dirty="0" smtClean="0">
                <a:latin typeface="宋体" pitchFamily="2" charset="-122"/>
              </a:endParaRPr>
            </a:p>
            <a:p>
              <a:pPr eaLnBrk="1" hangingPunct="1"/>
              <a:endParaRPr lang="en-US" altLang="zh-CN" b="1" dirty="0" smtClean="0">
                <a:latin typeface="宋体" pitchFamily="2" charset="-122"/>
              </a:endParaRPr>
            </a:p>
            <a:p>
              <a:pPr eaLnBrk="1" hangingPunct="1"/>
              <a:r>
                <a:rPr lang="zh-CN" altLang="en-US" b="1" dirty="0">
                  <a:latin typeface="宋体" pitchFamily="2" charset="-122"/>
                </a:rPr>
                <a:t>刘士</a:t>
              </a:r>
              <a:r>
                <a:rPr lang="zh-CN" altLang="en-US" b="1" dirty="0" smtClean="0">
                  <a:latin typeface="宋体" pitchFamily="2" charset="-122"/>
                </a:rPr>
                <a:t>余主席答记者问时指出深港通年内“肯定通”</a:t>
              </a:r>
              <a:endParaRPr lang="zh-CN" altLang="en-US" b="1" dirty="0">
                <a:latin typeface="宋体" pitchFamily="2" charset="-122"/>
              </a:endParaRPr>
            </a:p>
          </p:txBody>
        </p:sp>
      </p:grpSp>
      <p:grpSp>
        <p:nvGrpSpPr>
          <p:cNvPr id="90" name="Group 12"/>
          <p:cNvGrpSpPr>
            <a:grpSpLocks/>
          </p:cNvGrpSpPr>
          <p:nvPr/>
        </p:nvGrpSpPr>
        <p:grpSpPr bwMode="auto">
          <a:xfrm rot="-1693754" flipH="1" flipV="1">
            <a:off x="9963870" y="3627681"/>
            <a:ext cx="1473333" cy="264324"/>
            <a:chOff x="2532" y="1051"/>
            <a:chExt cx="893" cy="246"/>
          </a:xfrm>
        </p:grpSpPr>
        <p:grpSp>
          <p:nvGrpSpPr>
            <p:cNvPr id="91" name="Group 13"/>
            <p:cNvGrpSpPr>
              <a:grpSpLocks/>
            </p:cNvGrpSpPr>
            <p:nvPr/>
          </p:nvGrpSpPr>
          <p:grpSpPr bwMode="auto">
            <a:xfrm>
              <a:off x="2532" y="1051"/>
              <a:ext cx="743" cy="185"/>
              <a:chOff x="1565" y="2568"/>
              <a:chExt cx="1118" cy="279"/>
            </a:xfrm>
          </p:grpSpPr>
          <p:sp>
            <p:nvSpPr>
              <p:cNvPr id="100" name="AutoShape 14"/>
              <p:cNvSpPr>
                <a:spLocks noChangeArrowheads="1"/>
              </p:cNvSpPr>
              <p:nvPr/>
            </p:nvSpPr>
            <p:spPr bwMode="ltGray">
              <a:xfrm rot="5263130">
                <a:off x="1862" y="2282"/>
                <a:ext cx="229" cy="814"/>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109" name="AutoShape 15"/>
              <p:cNvSpPr>
                <a:spLocks noChangeArrowheads="1"/>
              </p:cNvSpPr>
              <p:nvPr/>
            </p:nvSpPr>
            <p:spPr bwMode="ltGray">
              <a:xfrm rot="6078281">
                <a:off x="1997" y="2280"/>
                <a:ext cx="227" cy="817"/>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111" name="AutoShape 16"/>
              <p:cNvSpPr>
                <a:spLocks noChangeArrowheads="1"/>
              </p:cNvSpPr>
              <p:nvPr/>
            </p:nvSpPr>
            <p:spPr bwMode="ltGray">
              <a:xfrm rot="6373927">
                <a:off x="2072" y="2302"/>
                <a:ext cx="231" cy="814"/>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113" name="AutoShape 17"/>
              <p:cNvSpPr>
                <a:spLocks noChangeArrowheads="1"/>
              </p:cNvSpPr>
              <p:nvPr/>
            </p:nvSpPr>
            <p:spPr bwMode="ltGray">
              <a:xfrm rot="6906312">
                <a:off x="2162" y="2334"/>
                <a:ext cx="227" cy="814"/>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grpSp>
          <p:nvGrpSpPr>
            <p:cNvPr id="92" name="Group 18"/>
            <p:cNvGrpSpPr>
              <a:grpSpLocks/>
            </p:cNvGrpSpPr>
            <p:nvPr/>
          </p:nvGrpSpPr>
          <p:grpSpPr bwMode="auto">
            <a:xfrm rot="1353540">
              <a:off x="2682" y="1111"/>
              <a:ext cx="743" cy="186"/>
              <a:chOff x="1565" y="2568"/>
              <a:chExt cx="1118" cy="279"/>
            </a:xfrm>
          </p:grpSpPr>
          <p:sp>
            <p:nvSpPr>
              <p:cNvPr id="93" name="AutoShape 19"/>
              <p:cNvSpPr>
                <a:spLocks noChangeArrowheads="1"/>
              </p:cNvSpPr>
              <p:nvPr/>
            </p:nvSpPr>
            <p:spPr bwMode="ltGray">
              <a:xfrm rot="5263130">
                <a:off x="1871" y="2284"/>
                <a:ext cx="227" cy="814"/>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94" name="AutoShape 20"/>
              <p:cNvSpPr>
                <a:spLocks noChangeArrowheads="1"/>
              </p:cNvSpPr>
              <p:nvPr/>
            </p:nvSpPr>
            <p:spPr bwMode="ltGray">
              <a:xfrm rot="6078281">
                <a:off x="2005" y="2279"/>
                <a:ext cx="223" cy="817"/>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95" name="AutoShape 21"/>
              <p:cNvSpPr>
                <a:spLocks noChangeArrowheads="1"/>
              </p:cNvSpPr>
              <p:nvPr/>
            </p:nvSpPr>
            <p:spPr bwMode="ltGray">
              <a:xfrm rot="6373927">
                <a:off x="2080" y="2304"/>
                <a:ext cx="227" cy="815"/>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99" name="AutoShape 22"/>
              <p:cNvSpPr>
                <a:spLocks noChangeArrowheads="1"/>
              </p:cNvSpPr>
              <p:nvPr/>
            </p:nvSpPr>
            <p:spPr bwMode="ltGray">
              <a:xfrm rot="6906312">
                <a:off x="2171" y="2336"/>
                <a:ext cx="227" cy="814"/>
              </a:xfrm>
              <a:prstGeom prst="moon">
                <a:avLst>
                  <a:gd name="adj" fmla="val 49773"/>
                </a:avLst>
              </a:prstGeom>
              <a:solidFill>
                <a:srgbClr val="F8F8F8">
                  <a:alpha val="3999"/>
                </a:srgbClr>
              </a:solidFill>
              <a:ln>
                <a:noFill/>
              </a:ln>
              <a:effectLst/>
              <a:extLst/>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grpSp>
      </p:grpSp>
      <p:sp>
        <p:nvSpPr>
          <p:cNvPr id="114" name="TextBox 113"/>
          <p:cNvSpPr txBox="1"/>
          <p:nvPr/>
        </p:nvSpPr>
        <p:spPr bwMode="auto">
          <a:xfrm>
            <a:off x="10094361" y="3444212"/>
            <a:ext cx="1636710" cy="461665"/>
          </a:xfrm>
          <a:prstGeom prst="rect">
            <a:avLst/>
          </a:prstGeom>
          <a:noFill/>
        </p:spPr>
        <p:txBody>
          <a:bodyPr wrap="square">
            <a:spAutoFit/>
          </a:bodyPr>
          <a:lstStyle/>
          <a:p>
            <a:pPr fontAlgn="auto">
              <a:lnSpc>
                <a:spcPct val="150000"/>
              </a:lnSpc>
              <a:spcBef>
                <a:spcPts val="0"/>
              </a:spcBef>
              <a:spcAft>
                <a:spcPts val="0"/>
              </a:spcAft>
              <a:defRPr/>
            </a:pPr>
            <a:r>
              <a:rPr lang="zh-CN" altLang="en-US" sz="1600" b="1" kern="0" dirty="0" smtClean="0">
                <a:solidFill>
                  <a:schemeClr val="bg1"/>
                </a:solidFill>
                <a:ea typeface="微软雅黑" pitchFamily="34" charset="-122"/>
              </a:rPr>
              <a:t>国务院正式批准</a:t>
            </a:r>
            <a:endParaRPr lang="zh-CN" altLang="en-US" sz="1600" b="1" kern="0" dirty="0">
              <a:solidFill>
                <a:schemeClr val="bg1"/>
              </a:solidFill>
              <a:ea typeface="微软雅黑" pitchFamily="34" charset="-122"/>
            </a:endParaRPr>
          </a:p>
        </p:txBody>
      </p:sp>
      <p:sp>
        <p:nvSpPr>
          <p:cNvPr id="58" name="AutoShape 8"/>
          <p:cNvSpPr>
            <a:spLocks noChangeArrowheads="1"/>
          </p:cNvSpPr>
          <p:nvPr/>
        </p:nvSpPr>
        <p:spPr bwMode="auto">
          <a:xfrm>
            <a:off x="4790084" y="2950827"/>
            <a:ext cx="805056" cy="840124"/>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61" name="AutoShape 14"/>
          <p:cNvSpPr>
            <a:spLocks noChangeArrowheads="1"/>
          </p:cNvSpPr>
          <p:nvPr/>
        </p:nvSpPr>
        <p:spPr bwMode="auto">
          <a:xfrm>
            <a:off x="4809064" y="3795237"/>
            <a:ext cx="354046" cy="138592"/>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67" name="AutoShape 8"/>
          <p:cNvSpPr>
            <a:spLocks noChangeArrowheads="1"/>
          </p:cNvSpPr>
          <p:nvPr/>
        </p:nvSpPr>
        <p:spPr bwMode="auto">
          <a:xfrm>
            <a:off x="3638004" y="2949695"/>
            <a:ext cx="805056" cy="840124"/>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68" name="AutoShape 8"/>
          <p:cNvSpPr>
            <a:spLocks noChangeArrowheads="1"/>
          </p:cNvSpPr>
          <p:nvPr/>
        </p:nvSpPr>
        <p:spPr bwMode="auto">
          <a:xfrm>
            <a:off x="2282910" y="2925759"/>
            <a:ext cx="805056" cy="840124"/>
          </a:xfrm>
          <a:prstGeom prst="chevron">
            <a:avLst>
              <a:gd name="adj" fmla="val 55472"/>
            </a:avLst>
          </a:prstGeom>
          <a:solidFill>
            <a:schemeClr val="accent2"/>
          </a:solidFill>
          <a:ln w="9525">
            <a:solidFill>
              <a:sysClr val="window" lastClr="FFFFFF"/>
            </a:solidFill>
            <a:miter lim="800000"/>
            <a:headEnd/>
            <a:tailEnd/>
          </a:ln>
          <a:effectLst/>
        </p:spPr>
        <p:txBody>
          <a:bodyPr wrap="none" anchor="ctr"/>
          <a:lstStyle/>
          <a:p>
            <a:pPr fontAlgn="auto">
              <a:spcBef>
                <a:spcPts val="0"/>
              </a:spcBef>
              <a:spcAft>
                <a:spcPts val="0"/>
              </a:spcAft>
              <a:defRPr/>
            </a:pPr>
            <a:endParaRPr lang="zh-CN" altLang="en-US" kern="0" dirty="0">
              <a:solidFill>
                <a:sysClr val="windowText" lastClr="000000"/>
              </a:solidFill>
              <a:ea typeface="微软雅黑" pitchFamily="34" charset="-122"/>
            </a:endParaRPr>
          </a:p>
        </p:txBody>
      </p:sp>
      <p:sp>
        <p:nvSpPr>
          <p:cNvPr id="75" name="AutoShape 14"/>
          <p:cNvSpPr>
            <a:spLocks noChangeArrowheads="1"/>
          </p:cNvSpPr>
          <p:nvPr/>
        </p:nvSpPr>
        <p:spPr bwMode="auto">
          <a:xfrm>
            <a:off x="2288889" y="3789819"/>
            <a:ext cx="354046" cy="138592"/>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76" name="AutoShape 14"/>
          <p:cNvSpPr>
            <a:spLocks noChangeArrowheads="1"/>
          </p:cNvSpPr>
          <p:nvPr/>
        </p:nvSpPr>
        <p:spPr bwMode="auto">
          <a:xfrm>
            <a:off x="3656984" y="3789819"/>
            <a:ext cx="354046" cy="138592"/>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solidFill>
            <a:schemeClr val="accent2"/>
          </a:solidFill>
          <a:ln>
            <a:solidFill>
              <a:sysClr val="window" lastClr="FFFFFF"/>
            </a:solidFill>
          </a:ln>
        </p:spPr>
        <p:txBody>
          <a:bodyPr wrap="none" anchor="ctr"/>
          <a:lstStyle/>
          <a:p>
            <a:pPr fontAlgn="auto">
              <a:spcBef>
                <a:spcPts val="0"/>
              </a:spcBef>
              <a:spcAft>
                <a:spcPts val="0"/>
              </a:spcAft>
              <a:defRPr/>
            </a:pPr>
            <a:endParaRPr lang="zh-CN" altLang="en-US" kern="0" dirty="0">
              <a:solidFill>
                <a:sysClr val="windowText" lastClr="000000"/>
              </a:solidFill>
              <a:latin typeface="Arial" charset="0"/>
              <a:ea typeface="微软雅黑" pitchFamily="34" charset="-122"/>
            </a:endParaRPr>
          </a:p>
        </p:txBody>
      </p:sp>
      <p:sp>
        <p:nvSpPr>
          <p:cNvPr id="77" name="TextBox 76"/>
          <p:cNvSpPr txBox="1"/>
          <p:nvPr/>
        </p:nvSpPr>
        <p:spPr bwMode="auto">
          <a:xfrm>
            <a:off x="2956058" y="3213779"/>
            <a:ext cx="1198982" cy="369332"/>
          </a:xfrm>
          <a:prstGeom prst="rect">
            <a:avLst/>
          </a:prstGeom>
          <a:noFill/>
        </p:spPr>
        <p:txBody>
          <a:bodyPr wrap="square">
            <a:spAutoFit/>
          </a:bodyPr>
          <a:lstStyle/>
          <a:p>
            <a:pPr fontAlgn="auto">
              <a:spcBef>
                <a:spcPts val="0"/>
              </a:spcBef>
              <a:spcAft>
                <a:spcPts val="0"/>
              </a:spcAft>
              <a:defRPr/>
            </a:pPr>
            <a:r>
              <a:rPr lang="en-US" altLang="zh-CN" i="1" kern="0" dirty="0" smtClean="0">
                <a:solidFill>
                  <a:srgbClr val="646464"/>
                </a:solidFill>
                <a:latin typeface="Impact" pitchFamily="34" charset="0"/>
                <a:ea typeface="微软雅黑" pitchFamily="34" charset="-122"/>
              </a:rPr>
              <a:t>2014.11.17</a:t>
            </a:r>
            <a:endParaRPr lang="zh-CN" altLang="en-US" i="1" kern="0" dirty="0">
              <a:solidFill>
                <a:srgbClr val="646464"/>
              </a:solidFill>
              <a:latin typeface="Impact" pitchFamily="34" charset="0"/>
              <a:ea typeface="微软雅黑" pitchFamily="34" charset="-122"/>
            </a:endParaRPr>
          </a:p>
        </p:txBody>
      </p:sp>
      <p:grpSp>
        <p:nvGrpSpPr>
          <p:cNvPr id="96" name="组合 38"/>
          <p:cNvGrpSpPr>
            <a:grpSpLocks/>
          </p:cNvGrpSpPr>
          <p:nvPr/>
        </p:nvGrpSpPr>
        <p:grpSpPr bwMode="auto">
          <a:xfrm>
            <a:off x="3081394" y="3719133"/>
            <a:ext cx="1865701" cy="1016060"/>
            <a:chOff x="5237848" y="3980384"/>
            <a:chExt cx="1925931" cy="748208"/>
          </a:xfrm>
        </p:grpSpPr>
        <p:cxnSp>
          <p:nvCxnSpPr>
            <p:cNvPr id="97" name="直接连接符 39"/>
            <p:cNvCxnSpPr>
              <a:cxnSpLocks noChangeShapeType="1"/>
            </p:cNvCxnSpPr>
            <p:nvPr/>
          </p:nvCxnSpPr>
          <p:spPr bwMode="auto">
            <a:xfrm>
              <a:off x="5305541" y="3980384"/>
              <a:ext cx="0" cy="729180"/>
            </a:xfrm>
            <a:prstGeom prst="line">
              <a:avLst/>
            </a:prstGeom>
            <a:noFill/>
            <a:ln w="9525" algn="ctr">
              <a:solidFill>
                <a:schemeClr val="accent2"/>
              </a:solidFill>
              <a:round/>
              <a:headEnd type="oval" w="med" len="med"/>
              <a:tailEnd type="oval" w="med" len="med"/>
            </a:ln>
          </p:spPr>
        </p:cxnSp>
        <p:sp>
          <p:nvSpPr>
            <p:cNvPr id="98" name="TextBox 97"/>
            <p:cNvSpPr txBox="1"/>
            <p:nvPr/>
          </p:nvSpPr>
          <p:spPr>
            <a:xfrm>
              <a:off x="5237848" y="4456623"/>
              <a:ext cx="1925931" cy="271969"/>
            </a:xfrm>
            <a:prstGeom prst="rect">
              <a:avLst/>
            </a:prstGeom>
            <a:noFill/>
          </p:spPr>
          <p:txBody>
            <a:bodyPr>
              <a:spAutoFit/>
            </a:bodyPr>
            <a:lstStyle/>
            <a:p>
              <a:pPr eaLnBrk="1" hangingPunct="1"/>
              <a:r>
                <a:rPr lang="zh-CN" altLang="en-US" b="1" dirty="0">
                  <a:latin typeface="宋体" pitchFamily="2" charset="-122"/>
                </a:rPr>
                <a:t>沪港</a:t>
              </a:r>
              <a:r>
                <a:rPr lang="zh-CN" altLang="en-US" b="1" dirty="0" smtClean="0">
                  <a:latin typeface="宋体" pitchFamily="2" charset="-122"/>
                </a:rPr>
                <a:t>通正式开通</a:t>
              </a:r>
              <a:endParaRPr lang="zh-CN" altLang="en-US" b="1" dirty="0">
                <a:latin typeface="宋体" pitchFamily="2" charset="-122"/>
              </a:endParaRPr>
            </a:p>
          </p:txBody>
        </p:sp>
      </p:grpSp>
      <p:sp>
        <p:nvSpPr>
          <p:cNvPr id="101" name="TextBox 100"/>
          <p:cNvSpPr txBox="1"/>
          <p:nvPr/>
        </p:nvSpPr>
        <p:spPr bwMode="auto">
          <a:xfrm>
            <a:off x="4252148" y="3213779"/>
            <a:ext cx="1198982" cy="369332"/>
          </a:xfrm>
          <a:prstGeom prst="rect">
            <a:avLst/>
          </a:prstGeom>
          <a:noFill/>
        </p:spPr>
        <p:txBody>
          <a:bodyPr wrap="square">
            <a:spAutoFit/>
          </a:bodyPr>
          <a:lstStyle/>
          <a:p>
            <a:pPr fontAlgn="auto">
              <a:spcBef>
                <a:spcPts val="0"/>
              </a:spcBef>
              <a:spcAft>
                <a:spcPts val="0"/>
              </a:spcAft>
              <a:defRPr/>
            </a:pPr>
            <a:r>
              <a:rPr lang="en-US" altLang="zh-CN" i="1" kern="0" dirty="0" smtClean="0">
                <a:solidFill>
                  <a:srgbClr val="646464"/>
                </a:solidFill>
                <a:latin typeface="Impact" pitchFamily="34" charset="0"/>
                <a:ea typeface="微软雅黑" pitchFamily="34" charset="-122"/>
              </a:rPr>
              <a:t>2015.1.5</a:t>
            </a:r>
            <a:endParaRPr lang="zh-CN" altLang="en-US" i="1" kern="0" dirty="0">
              <a:solidFill>
                <a:srgbClr val="646464"/>
              </a:solidFill>
              <a:latin typeface="Impact" pitchFamily="34" charset="0"/>
              <a:ea typeface="微软雅黑" pitchFamily="34" charset="-122"/>
            </a:endParaRPr>
          </a:p>
        </p:txBody>
      </p:sp>
      <p:grpSp>
        <p:nvGrpSpPr>
          <p:cNvPr id="102" name="组合 38"/>
          <p:cNvGrpSpPr>
            <a:grpSpLocks/>
          </p:cNvGrpSpPr>
          <p:nvPr/>
        </p:nvGrpSpPr>
        <p:grpSpPr bwMode="auto">
          <a:xfrm>
            <a:off x="4161469" y="1609851"/>
            <a:ext cx="1865701" cy="1382697"/>
            <a:chOff x="5237848" y="4573496"/>
            <a:chExt cx="1925931" cy="558220"/>
          </a:xfrm>
        </p:grpSpPr>
        <p:cxnSp>
          <p:nvCxnSpPr>
            <p:cNvPr id="103" name="直接连接符 39"/>
            <p:cNvCxnSpPr>
              <a:cxnSpLocks noChangeShapeType="1"/>
            </p:cNvCxnSpPr>
            <p:nvPr/>
          </p:nvCxnSpPr>
          <p:spPr bwMode="auto">
            <a:xfrm>
              <a:off x="5285368" y="4573496"/>
              <a:ext cx="0" cy="558220"/>
            </a:xfrm>
            <a:prstGeom prst="line">
              <a:avLst/>
            </a:prstGeom>
            <a:noFill/>
            <a:ln w="9525" algn="ctr">
              <a:solidFill>
                <a:schemeClr val="accent2"/>
              </a:solidFill>
              <a:round/>
              <a:headEnd type="oval" w="med" len="med"/>
              <a:tailEnd type="oval" w="med" len="med"/>
            </a:ln>
          </p:spPr>
        </p:cxnSp>
        <p:sp>
          <p:nvSpPr>
            <p:cNvPr id="104" name="TextBox 103"/>
            <p:cNvSpPr txBox="1"/>
            <p:nvPr/>
          </p:nvSpPr>
          <p:spPr>
            <a:xfrm>
              <a:off x="5237848" y="4602789"/>
              <a:ext cx="1925931" cy="484595"/>
            </a:xfrm>
            <a:prstGeom prst="rect">
              <a:avLst/>
            </a:prstGeom>
            <a:noFill/>
          </p:spPr>
          <p:txBody>
            <a:bodyPr>
              <a:spAutoFit/>
            </a:bodyPr>
            <a:lstStyle/>
            <a:p>
              <a:pPr eaLnBrk="1" hangingPunct="1"/>
              <a:r>
                <a:rPr lang="zh-CN" altLang="en-US" b="1" dirty="0" smtClean="0">
                  <a:latin typeface="宋体" pitchFamily="2" charset="-122"/>
                </a:rPr>
                <a:t>李克强</a:t>
              </a:r>
              <a:r>
                <a:rPr lang="zh-CN" altLang="en-US" b="1" dirty="0">
                  <a:latin typeface="宋体" pitchFamily="2" charset="-122"/>
                </a:rPr>
                <a:t>总理在深圳考察时强调：沪港通后应有深港</a:t>
              </a:r>
              <a:r>
                <a:rPr lang="zh-CN" altLang="en-US" b="1" dirty="0" smtClean="0">
                  <a:latin typeface="宋体" pitchFamily="2" charset="-122"/>
                </a:rPr>
                <a:t>通</a:t>
              </a:r>
              <a:endParaRPr lang="zh-CN" altLang="en-US" b="1" dirty="0">
                <a:latin typeface="宋体" pitchFamily="2" charset="-122"/>
              </a:endParaRPr>
            </a:p>
          </p:txBody>
        </p:sp>
      </p:grpSp>
      <p:grpSp>
        <p:nvGrpSpPr>
          <p:cNvPr id="105" name="组合 38"/>
          <p:cNvGrpSpPr>
            <a:grpSpLocks/>
          </p:cNvGrpSpPr>
          <p:nvPr/>
        </p:nvGrpSpPr>
        <p:grpSpPr bwMode="auto">
          <a:xfrm>
            <a:off x="1202835" y="3717810"/>
            <a:ext cx="1865701" cy="1407040"/>
            <a:chOff x="5237848" y="4007508"/>
            <a:chExt cx="1925931" cy="530088"/>
          </a:xfrm>
        </p:grpSpPr>
        <p:cxnSp>
          <p:nvCxnSpPr>
            <p:cNvPr id="106" name="直接连接符 39"/>
            <p:cNvCxnSpPr>
              <a:cxnSpLocks noChangeShapeType="1"/>
            </p:cNvCxnSpPr>
            <p:nvPr/>
          </p:nvCxnSpPr>
          <p:spPr bwMode="auto">
            <a:xfrm>
              <a:off x="5285368" y="4007508"/>
              <a:ext cx="0" cy="515416"/>
            </a:xfrm>
            <a:prstGeom prst="line">
              <a:avLst/>
            </a:prstGeom>
            <a:noFill/>
            <a:ln w="9525" algn="ctr">
              <a:solidFill>
                <a:schemeClr val="accent2"/>
              </a:solidFill>
              <a:round/>
              <a:headEnd type="oval" w="med" len="med"/>
              <a:tailEnd type="oval" w="med" len="med"/>
            </a:ln>
          </p:spPr>
        </p:cxnSp>
        <p:sp>
          <p:nvSpPr>
            <p:cNvPr id="107" name="TextBox 106"/>
            <p:cNvSpPr txBox="1"/>
            <p:nvPr/>
          </p:nvSpPr>
          <p:spPr>
            <a:xfrm>
              <a:off x="5237848" y="4224526"/>
              <a:ext cx="1925931" cy="313070"/>
            </a:xfrm>
            <a:prstGeom prst="rect">
              <a:avLst/>
            </a:prstGeom>
            <a:noFill/>
          </p:spPr>
          <p:txBody>
            <a:bodyPr>
              <a:spAutoFit/>
            </a:bodyPr>
            <a:lstStyle/>
            <a:p>
              <a:pPr eaLnBrk="1" hangingPunct="1"/>
              <a:r>
                <a:rPr lang="zh-CN" altLang="en-US" sz="1600" b="1" dirty="0">
                  <a:latin typeface="宋体" pitchFamily="2" charset="-122"/>
                </a:rPr>
                <a:t>深交</a:t>
              </a:r>
              <a:r>
                <a:rPr lang="zh-CN" altLang="en-US" sz="1600" b="1" dirty="0" smtClean="0">
                  <a:latin typeface="宋体" pitchFamily="2" charset="-122"/>
                </a:rPr>
                <a:t>所第一只</a:t>
              </a:r>
              <a:endParaRPr lang="en-US" altLang="zh-CN" sz="1600" b="1" dirty="0" smtClean="0">
                <a:latin typeface="宋体" pitchFamily="2" charset="-122"/>
              </a:endParaRPr>
            </a:p>
            <a:p>
              <a:pPr eaLnBrk="1" hangingPunct="1"/>
              <a:r>
                <a:rPr lang="en-US" altLang="zh-CN" sz="1600" b="1" dirty="0" smtClean="0">
                  <a:latin typeface="宋体" pitchFamily="2" charset="-122"/>
                </a:rPr>
                <a:t>B</a:t>
              </a:r>
              <a:r>
                <a:rPr lang="zh-CN" altLang="en-US" sz="1600" b="1" dirty="0" smtClean="0">
                  <a:latin typeface="宋体" pitchFamily="2" charset="-122"/>
                </a:rPr>
                <a:t>转</a:t>
              </a:r>
              <a:r>
                <a:rPr lang="en-US" altLang="zh-CN" sz="1600" b="1" dirty="0" smtClean="0">
                  <a:latin typeface="宋体" pitchFamily="2" charset="-122"/>
                </a:rPr>
                <a:t>H</a:t>
              </a:r>
              <a:r>
                <a:rPr lang="zh-CN" altLang="en-US" sz="1600" b="1" dirty="0" smtClean="0">
                  <a:latin typeface="宋体" pitchFamily="2" charset="-122"/>
                </a:rPr>
                <a:t>股在香港</a:t>
              </a:r>
              <a:endParaRPr lang="en-US" altLang="zh-CN" sz="1600" b="1" dirty="0" smtClean="0">
                <a:latin typeface="宋体" pitchFamily="2" charset="-122"/>
              </a:endParaRPr>
            </a:p>
            <a:p>
              <a:pPr eaLnBrk="1" hangingPunct="1"/>
              <a:r>
                <a:rPr lang="zh-CN" altLang="en-US" sz="1600" b="1" dirty="0" smtClean="0">
                  <a:latin typeface="宋体" pitchFamily="2" charset="-122"/>
                </a:rPr>
                <a:t>上市（中集集团）</a:t>
              </a:r>
              <a:endParaRPr lang="en-US" altLang="zh-CN" sz="1600" b="1" dirty="0" smtClean="0">
                <a:latin typeface="宋体" pitchFamily="2" charset="-122"/>
              </a:endParaRPr>
            </a:p>
          </p:txBody>
        </p:sp>
      </p:grpSp>
      <p:sp>
        <p:nvSpPr>
          <p:cNvPr id="108" name="TextBox 107"/>
          <p:cNvSpPr txBox="1"/>
          <p:nvPr/>
        </p:nvSpPr>
        <p:spPr bwMode="auto">
          <a:xfrm>
            <a:off x="1490855" y="3213779"/>
            <a:ext cx="1198982" cy="369332"/>
          </a:xfrm>
          <a:prstGeom prst="rect">
            <a:avLst/>
          </a:prstGeom>
          <a:noFill/>
        </p:spPr>
        <p:txBody>
          <a:bodyPr wrap="square">
            <a:spAutoFit/>
          </a:bodyPr>
          <a:lstStyle/>
          <a:p>
            <a:pPr fontAlgn="auto">
              <a:spcBef>
                <a:spcPts val="0"/>
              </a:spcBef>
              <a:spcAft>
                <a:spcPts val="0"/>
              </a:spcAft>
              <a:defRPr/>
            </a:pPr>
            <a:r>
              <a:rPr lang="en-US" altLang="zh-CN" i="1" kern="0" dirty="0" smtClean="0">
                <a:solidFill>
                  <a:srgbClr val="646464"/>
                </a:solidFill>
                <a:latin typeface="Impact" pitchFamily="34" charset="0"/>
                <a:ea typeface="微软雅黑" pitchFamily="34" charset="-122"/>
              </a:rPr>
              <a:t>2012.12</a:t>
            </a:r>
            <a:endParaRPr lang="zh-CN" altLang="en-US" i="1" kern="0" dirty="0">
              <a:solidFill>
                <a:srgbClr val="646464"/>
              </a:solidFill>
              <a:latin typeface="Impact" pitchFamily="34" charset="0"/>
              <a:ea typeface="微软雅黑" pitchFamily="34" charset="-122"/>
            </a:endParaRPr>
          </a:p>
        </p:txBody>
      </p:sp>
    </p:spTree>
    <p:extLst>
      <p:ext uri="{BB962C8B-B14F-4D97-AF65-F5344CB8AC3E}">
        <p14:creationId xmlns:p14="http://schemas.microsoft.com/office/powerpoint/2010/main" val="1827838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4" y="172227"/>
            <a:ext cx="4754804"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一</a:t>
            </a:r>
            <a:r>
              <a:rPr lang="zh-CN" altLang="en-US" sz="2800" b="1" dirty="0" smtClean="0">
                <a:solidFill>
                  <a:srgbClr val="002060"/>
                </a:solidFill>
                <a:latin typeface="微软雅黑" panose="020B0503020204020204" pitchFamily="34" charset="-122"/>
                <a:ea typeface="微软雅黑" panose="020B0503020204020204" pitchFamily="34" charset="-122"/>
              </a:rPr>
              <a:t>、概述</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3" y="707942"/>
            <a:ext cx="4853698"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（二）深港通筹备</a:t>
            </a:r>
            <a:r>
              <a:rPr lang="zh-CN" altLang="en-US" sz="2400" b="1" dirty="0">
                <a:solidFill>
                  <a:srgbClr val="FF6600"/>
                </a:solidFill>
                <a:latin typeface="微软雅黑" panose="020B0503020204020204" pitchFamily="34" charset="-122"/>
                <a:ea typeface="微软雅黑" panose="020B0503020204020204" pitchFamily="34" charset="-122"/>
              </a:rPr>
              <a:t>历程</a:t>
            </a:r>
          </a:p>
        </p:txBody>
      </p:sp>
      <p:sp>
        <p:nvSpPr>
          <p:cNvPr id="4" name="TextBox 3"/>
          <p:cNvSpPr txBox="1"/>
          <p:nvPr/>
        </p:nvSpPr>
        <p:spPr>
          <a:xfrm>
            <a:off x="1403279" y="3357789"/>
            <a:ext cx="2247726" cy="584775"/>
          </a:xfrm>
          <a:prstGeom prst="rect">
            <a:avLst/>
          </a:prstGeom>
          <a:noFill/>
          <a:ln w="19050">
            <a:solidFill>
              <a:schemeClr val="accent2"/>
            </a:solidFill>
          </a:ln>
        </p:spPr>
        <p:txBody>
          <a:bodyPr wrap="square" rtlCol="0">
            <a:spAutoFit/>
          </a:bodyPr>
          <a:lstStyle/>
          <a:p>
            <a:pPr lvl="0"/>
            <a:r>
              <a:rPr lang="en-US" altLang="zh-CN" sz="1600" b="1" dirty="0">
                <a:solidFill>
                  <a:schemeClr val="accent2"/>
                </a:solidFill>
                <a:latin typeface="宋体" pitchFamily="2" charset="-122"/>
              </a:rPr>
              <a:t>2014</a:t>
            </a:r>
            <a:r>
              <a:rPr lang="zh-CN" altLang="en-US" sz="1600" b="1" dirty="0">
                <a:solidFill>
                  <a:schemeClr val="accent2"/>
                </a:solidFill>
                <a:latin typeface="宋体" pitchFamily="2" charset="-122"/>
              </a:rPr>
              <a:t>年</a:t>
            </a:r>
            <a:r>
              <a:rPr lang="en-US" altLang="zh-CN" sz="1600" b="1" dirty="0">
                <a:solidFill>
                  <a:schemeClr val="accent2"/>
                </a:solidFill>
                <a:latin typeface="宋体" pitchFamily="2" charset="-122"/>
              </a:rPr>
              <a:t>12</a:t>
            </a:r>
            <a:r>
              <a:rPr lang="zh-CN" altLang="en-US" sz="1600" b="1" dirty="0">
                <a:solidFill>
                  <a:schemeClr val="accent2"/>
                </a:solidFill>
                <a:latin typeface="宋体" pitchFamily="2" charset="-122"/>
              </a:rPr>
              <a:t>月</a:t>
            </a:r>
            <a:r>
              <a:rPr lang="en-US" altLang="zh-CN" sz="1600" b="1" dirty="0">
                <a:solidFill>
                  <a:schemeClr val="accent2"/>
                </a:solidFill>
                <a:latin typeface="宋体" pitchFamily="2" charset="-122"/>
              </a:rPr>
              <a:t>31</a:t>
            </a:r>
            <a:r>
              <a:rPr lang="zh-CN" altLang="en-US" sz="1600" b="1" dirty="0">
                <a:solidFill>
                  <a:schemeClr val="accent2"/>
                </a:solidFill>
                <a:latin typeface="宋体" pitchFamily="2" charset="-122"/>
              </a:rPr>
              <a:t>日</a:t>
            </a:r>
            <a:endParaRPr lang="en-US" altLang="zh-CN" sz="1600" b="1" dirty="0">
              <a:solidFill>
                <a:schemeClr val="accent2"/>
              </a:solidFill>
              <a:latin typeface="宋体" pitchFamily="2" charset="-122"/>
            </a:endParaRPr>
          </a:p>
          <a:p>
            <a:pPr lvl="0"/>
            <a:r>
              <a:rPr lang="zh-CN" altLang="zh-CN" sz="1600" b="1" dirty="0">
                <a:latin typeface="宋体" pitchFamily="2" charset="-122"/>
              </a:rPr>
              <a:t>深港通工作小组</a:t>
            </a:r>
            <a:r>
              <a:rPr lang="zh-CN" altLang="zh-CN" sz="1600" b="1" dirty="0" smtClean="0">
                <a:latin typeface="宋体" pitchFamily="2" charset="-122"/>
              </a:rPr>
              <a:t>成立</a:t>
            </a:r>
            <a:endParaRPr lang="zh-CN" altLang="en-US" sz="1600" dirty="0">
              <a:latin typeface="宋体" pitchFamily="2" charset="-122"/>
            </a:endParaRPr>
          </a:p>
        </p:txBody>
      </p:sp>
      <p:sp>
        <p:nvSpPr>
          <p:cNvPr id="19" name="形状 18"/>
          <p:cNvSpPr/>
          <p:nvPr/>
        </p:nvSpPr>
        <p:spPr>
          <a:xfrm>
            <a:off x="1430821" y="1550420"/>
            <a:ext cx="10201220" cy="4860450"/>
          </a:xfrm>
          <a:prstGeom prst="swooshArrow">
            <a:avLst>
              <a:gd name="adj1" fmla="val 20957"/>
              <a:gd name="adj2" fmla="val 25758"/>
            </a:avLst>
          </a:prstGeom>
          <a:solidFill>
            <a:schemeClr val="accent2">
              <a:lumMod val="20000"/>
              <a:lumOff val="80000"/>
            </a:schemeClr>
          </a:solidFill>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20" name="椭圆 19"/>
          <p:cNvSpPr/>
          <p:nvPr/>
        </p:nvSpPr>
        <p:spPr>
          <a:xfrm>
            <a:off x="2835649" y="4704953"/>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椭圆 20"/>
          <p:cNvSpPr/>
          <p:nvPr/>
        </p:nvSpPr>
        <p:spPr>
          <a:xfrm>
            <a:off x="3852461" y="4149844"/>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2" name="椭圆 21"/>
          <p:cNvSpPr/>
          <p:nvPr/>
        </p:nvSpPr>
        <p:spPr>
          <a:xfrm>
            <a:off x="4587070" y="3717814"/>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椭圆 23"/>
          <p:cNvSpPr/>
          <p:nvPr/>
        </p:nvSpPr>
        <p:spPr>
          <a:xfrm>
            <a:off x="6243185" y="3131038"/>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6" name="椭圆 25"/>
          <p:cNvSpPr/>
          <p:nvPr/>
        </p:nvSpPr>
        <p:spPr>
          <a:xfrm>
            <a:off x="7035240" y="2918212"/>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7" name="Line 58"/>
          <p:cNvSpPr>
            <a:spLocks noChangeShapeType="1"/>
          </p:cNvSpPr>
          <p:nvPr/>
        </p:nvSpPr>
        <p:spPr bwMode="auto">
          <a:xfrm flipV="1">
            <a:off x="3002960" y="3980645"/>
            <a:ext cx="0" cy="669076"/>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28" name="TextBox 27"/>
          <p:cNvSpPr txBox="1"/>
          <p:nvPr/>
        </p:nvSpPr>
        <p:spPr>
          <a:xfrm>
            <a:off x="2426019" y="1917689"/>
            <a:ext cx="2852884" cy="1323439"/>
          </a:xfrm>
          <a:prstGeom prst="rect">
            <a:avLst/>
          </a:prstGeom>
          <a:noFill/>
          <a:ln w="19050">
            <a:solidFill>
              <a:schemeClr val="accent2"/>
            </a:solidFill>
          </a:ln>
        </p:spPr>
        <p:txBody>
          <a:bodyPr wrap="square" rtlCol="0">
            <a:spAutoFit/>
          </a:bodyPr>
          <a:lstStyle/>
          <a:p>
            <a:pPr lvl="0">
              <a:spcAft>
                <a:spcPts val="0"/>
              </a:spcAft>
            </a:pPr>
            <a:r>
              <a:rPr lang="en-US" altLang="zh-CN" sz="1600" b="1" dirty="0">
                <a:solidFill>
                  <a:schemeClr val="accent2"/>
                </a:solidFill>
                <a:latin typeface="宋体" pitchFamily="2" charset="-122"/>
              </a:rPr>
              <a:t>2015</a:t>
            </a:r>
            <a:r>
              <a:rPr lang="zh-CN" altLang="en-US" sz="1600" b="1" dirty="0">
                <a:solidFill>
                  <a:schemeClr val="accent2"/>
                </a:solidFill>
                <a:latin typeface="宋体" pitchFamily="2" charset="-122"/>
              </a:rPr>
              <a:t>年</a:t>
            </a:r>
            <a:r>
              <a:rPr lang="en-US" altLang="zh-CN" sz="1600" b="1" dirty="0">
                <a:solidFill>
                  <a:schemeClr val="accent2"/>
                </a:solidFill>
                <a:latin typeface="宋体" pitchFamily="2" charset="-122"/>
              </a:rPr>
              <a:t>2</a:t>
            </a:r>
            <a:r>
              <a:rPr lang="zh-CN" altLang="en-US" sz="1600" b="1" dirty="0">
                <a:solidFill>
                  <a:schemeClr val="accent2"/>
                </a:solidFill>
                <a:latin typeface="宋体" pitchFamily="2" charset="-122"/>
              </a:rPr>
              <a:t>月</a:t>
            </a:r>
            <a:r>
              <a:rPr lang="en-US" altLang="zh-CN" sz="1600" b="1" dirty="0">
                <a:solidFill>
                  <a:schemeClr val="accent2"/>
                </a:solidFill>
                <a:latin typeface="宋体" pitchFamily="2" charset="-122"/>
              </a:rPr>
              <a:t>3</a:t>
            </a:r>
            <a:r>
              <a:rPr lang="zh-CN" altLang="en-US" sz="1600" b="1" dirty="0">
                <a:solidFill>
                  <a:schemeClr val="accent2"/>
                </a:solidFill>
                <a:latin typeface="宋体" pitchFamily="2" charset="-122"/>
              </a:rPr>
              <a:t>日</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b="1" dirty="0">
                <a:latin typeface="宋体" pitchFamily="2" charset="-122"/>
              </a:rPr>
              <a:t>上报</a:t>
            </a:r>
            <a:r>
              <a:rPr lang="en-US" altLang="zh-CN" sz="1600" b="1" dirty="0">
                <a:latin typeface="宋体" pitchFamily="2" charset="-122"/>
              </a:rPr>
              <a:t>《</a:t>
            </a:r>
            <a:r>
              <a:rPr lang="zh-CN" altLang="en-US" sz="1600" b="1" dirty="0">
                <a:latin typeface="宋体" pitchFamily="2" charset="-122"/>
              </a:rPr>
              <a:t>关于开通“深港通”业务的请示</a:t>
            </a:r>
            <a:r>
              <a:rPr lang="en-US" altLang="zh-CN" sz="1600" b="1" dirty="0">
                <a:latin typeface="宋体" pitchFamily="2" charset="-122"/>
              </a:rPr>
              <a:t>》</a:t>
            </a:r>
            <a:r>
              <a:rPr lang="zh-CN" altLang="en-US" sz="1600" b="1" dirty="0">
                <a:latin typeface="宋体" pitchFamily="2" charset="-122"/>
              </a:rPr>
              <a:t>：</a:t>
            </a:r>
            <a:r>
              <a:rPr lang="zh-CN" altLang="en-US" sz="1600" dirty="0" smtClean="0">
                <a:latin typeface="宋体" pitchFamily="2" charset="-122"/>
              </a:rPr>
              <a:t>确定原则，拟定</a:t>
            </a:r>
            <a:r>
              <a:rPr lang="zh-CN" altLang="en-US" sz="1600" dirty="0">
                <a:latin typeface="宋体" pitchFamily="2" charset="-122"/>
              </a:rPr>
              <a:t>业务与技术方案，启动规则</a:t>
            </a:r>
            <a:r>
              <a:rPr lang="zh-CN" altLang="en-US" sz="1600" dirty="0" smtClean="0">
                <a:latin typeface="宋体" pitchFamily="2" charset="-122"/>
              </a:rPr>
              <a:t>制定与技术开发</a:t>
            </a:r>
            <a:endParaRPr lang="en-US" altLang="zh-CN" sz="1600" dirty="0">
              <a:latin typeface="宋体" pitchFamily="2" charset="-122"/>
            </a:endParaRPr>
          </a:p>
        </p:txBody>
      </p:sp>
      <p:sp>
        <p:nvSpPr>
          <p:cNvPr id="29" name="Line 58"/>
          <p:cNvSpPr>
            <a:spLocks noChangeShapeType="1"/>
          </p:cNvSpPr>
          <p:nvPr/>
        </p:nvSpPr>
        <p:spPr bwMode="auto">
          <a:xfrm flipH="1" flipV="1">
            <a:off x="4011030" y="3285783"/>
            <a:ext cx="0" cy="851637"/>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36" name="TextBox 35"/>
          <p:cNvSpPr txBox="1"/>
          <p:nvPr/>
        </p:nvSpPr>
        <p:spPr>
          <a:xfrm>
            <a:off x="3651005" y="5423056"/>
            <a:ext cx="2247726" cy="1323439"/>
          </a:xfrm>
          <a:prstGeom prst="rect">
            <a:avLst/>
          </a:prstGeom>
          <a:noFill/>
          <a:ln w="19050">
            <a:solidFill>
              <a:schemeClr val="accent2"/>
            </a:solidFill>
          </a:ln>
        </p:spPr>
        <p:txBody>
          <a:bodyPr wrap="square" rtlCol="0">
            <a:spAutoFit/>
          </a:bodyPr>
          <a:lstStyle/>
          <a:p>
            <a:pPr marL="0" lvl="0" indent="0">
              <a:lnSpc>
                <a:spcPct val="100000"/>
              </a:lnSpc>
              <a:spcAft>
                <a:spcPts val="0"/>
              </a:spcAft>
            </a:pPr>
            <a:r>
              <a:rPr lang="en-US" altLang="zh-CN" sz="1600" b="1" dirty="0">
                <a:solidFill>
                  <a:schemeClr val="accent2"/>
                </a:solidFill>
                <a:latin typeface="宋体" pitchFamily="2" charset="-122"/>
              </a:rPr>
              <a:t>2015</a:t>
            </a:r>
            <a:r>
              <a:rPr lang="zh-CN" altLang="en-US" sz="1600" b="1" dirty="0">
                <a:solidFill>
                  <a:schemeClr val="accent2"/>
                </a:solidFill>
                <a:latin typeface="宋体" pitchFamily="2" charset="-122"/>
              </a:rPr>
              <a:t>年</a:t>
            </a:r>
            <a:r>
              <a:rPr lang="en-US" altLang="zh-CN" sz="1600" b="1" dirty="0">
                <a:solidFill>
                  <a:schemeClr val="accent2"/>
                </a:solidFill>
                <a:latin typeface="宋体" pitchFamily="2" charset="-122"/>
              </a:rPr>
              <a:t>2</a:t>
            </a:r>
            <a:r>
              <a:rPr lang="zh-CN" altLang="en-US" sz="1600" b="1" dirty="0">
                <a:solidFill>
                  <a:schemeClr val="accent2"/>
                </a:solidFill>
                <a:latin typeface="宋体" pitchFamily="2" charset="-122"/>
              </a:rPr>
              <a:t>月</a:t>
            </a:r>
            <a:r>
              <a:rPr lang="en-US" altLang="zh-CN" sz="1600" b="1" dirty="0">
                <a:solidFill>
                  <a:schemeClr val="accent2"/>
                </a:solidFill>
                <a:latin typeface="宋体" pitchFamily="2" charset="-122"/>
              </a:rPr>
              <a:t>10</a:t>
            </a:r>
            <a:r>
              <a:rPr lang="zh-CN" altLang="en-US" sz="1600" b="1" dirty="0">
                <a:solidFill>
                  <a:schemeClr val="accent2"/>
                </a:solidFill>
                <a:latin typeface="宋体" pitchFamily="2" charset="-122"/>
              </a:rPr>
              <a:t>日</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dirty="0">
                <a:latin typeface="宋体" pitchFamily="2" charset="-122"/>
              </a:rPr>
              <a:t>证监会在深圳召开</a:t>
            </a:r>
            <a:r>
              <a:rPr lang="zh-CN" altLang="en-US" sz="1600" b="1" dirty="0">
                <a:latin typeface="宋体" pitchFamily="2" charset="-122"/>
              </a:rPr>
              <a:t>内地、香港两地监管工作会议</a:t>
            </a:r>
            <a:r>
              <a:rPr lang="zh-CN" altLang="en-US" sz="1600" dirty="0">
                <a:latin typeface="宋体" pitchFamily="2" charset="-122"/>
              </a:rPr>
              <a:t>，会议初步确定标的和额度</a:t>
            </a:r>
          </a:p>
        </p:txBody>
      </p:sp>
      <p:sp>
        <p:nvSpPr>
          <p:cNvPr id="37" name="Line 58"/>
          <p:cNvSpPr>
            <a:spLocks noChangeShapeType="1"/>
          </p:cNvSpPr>
          <p:nvPr/>
        </p:nvSpPr>
        <p:spPr bwMode="auto">
          <a:xfrm flipV="1">
            <a:off x="4731080" y="3944563"/>
            <a:ext cx="0" cy="1478492"/>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38" name="TextBox 37"/>
          <p:cNvSpPr txBox="1"/>
          <p:nvPr/>
        </p:nvSpPr>
        <p:spPr>
          <a:xfrm>
            <a:off x="5019100" y="4293854"/>
            <a:ext cx="3458041" cy="1077218"/>
          </a:xfrm>
          <a:prstGeom prst="rect">
            <a:avLst/>
          </a:prstGeom>
          <a:noFill/>
          <a:ln w="19050">
            <a:solidFill>
              <a:schemeClr val="accent2"/>
            </a:solidFill>
          </a:ln>
        </p:spPr>
        <p:txBody>
          <a:bodyPr wrap="square" rtlCol="0">
            <a:spAutoFit/>
          </a:bodyPr>
          <a:lstStyle/>
          <a:p>
            <a:pPr lvl="0"/>
            <a:r>
              <a:rPr lang="en-US" altLang="zh-CN" sz="1600" b="1" dirty="0">
                <a:solidFill>
                  <a:schemeClr val="accent2"/>
                </a:solidFill>
                <a:latin typeface="宋体" pitchFamily="2" charset="-122"/>
              </a:rPr>
              <a:t>2015</a:t>
            </a:r>
            <a:r>
              <a:rPr lang="zh-CN" altLang="en-US" sz="1600" b="1" dirty="0">
                <a:solidFill>
                  <a:schemeClr val="accent2"/>
                </a:solidFill>
                <a:latin typeface="宋体" pitchFamily="2" charset="-122"/>
              </a:rPr>
              <a:t>年</a:t>
            </a:r>
            <a:r>
              <a:rPr lang="en-US" altLang="zh-CN" sz="1600" b="1" dirty="0">
                <a:solidFill>
                  <a:schemeClr val="accent2"/>
                </a:solidFill>
                <a:latin typeface="宋体" pitchFamily="2" charset="-122"/>
              </a:rPr>
              <a:t>7</a:t>
            </a:r>
            <a:r>
              <a:rPr lang="zh-CN" altLang="en-US" sz="1600" b="1" dirty="0">
                <a:solidFill>
                  <a:schemeClr val="accent2"/>
                </a:solidFill>
                <a:latin typeface="宋体" pitchFamily="2" charset="-122"/>
              </a:rPr>
              <a:t>月</a:t>
            </a:r>
            <a:endParaRPr lang="en-US" altLang="zh-CN" sz="1600" b="1" dirty="0">
              <a:solidFill>
                <a:schemeClr val="accent2"/>
              </a:solidFill>
              <a:latin typeface="宋体" pitchFamily="2" charset="-122"/>
            </a:endParaRPr>
          </a:p>
          <a:p>
            <a:pPr lvl="0"/>
            <a:r>
              <a:rPr lang="en-US" altLang="zh-CN" sz="1600" dirty="0">
                <a:latin typeface="宋体" pitchFamily="2" charset="-122"/>
              </a:rPr>
              <a:t>10</a:t>
            </a:r>
            <a:r>
              <a:rPr lang="zh-CN" altLang="en-US" sz="1600" dirty="0">
                <a:latin typeface="宋体" pitchFamily="2" charset="-122"/>
              </a:rPr>
              <a:t>家会员和</a:t>
            </a:r>
            <a:r>
              <a:rPr lang="en-US" altLang="zh-CN" sz="1600" dirty="0">
                <a:latin typeface="宋体" pitchFamily="2" charset="-122"/>
              </a:rPr>
              <a:t>5</a:t>
            </a:r>
            <a:r>
              <a:rPr lang="zh-CN" altLang="en-US" sz="1600" dirty="0">
                <a:latin typeface="宋体" pitchFamily="2" charset="-122"/>
              </a:rPr>
              <a:t>家开发商启动</a:t>
            </a:r>
            <a:r>
              <a:rPr lang="zh-CN" altLang="en-US" sz="1600" b="1" dirty="0">
                <a:latin typeface="宋体" pitchFamily="2" charset="-122"/>
              </a:rPr>
              <a:t>技术开发</a:t>
            </a:r>
            <a:r>
              <a:rPr lang="zh-CN" altLang="en-US" sz="1600" dirty="0">
                <a:latin typeface="宋体" pitchFamily="2" charset="-122"/>
              </a:rPr>
              <a:t>，</a:t>
            </a:r>
            <a:r>
              <a:rPr lang="en-US" altLang="zh-CN" sz="1600" dirty="0">
                <a:latin typeface="宋体" pitchFamily="2" charset="-122"/>
              </a:rPr>
              <a:t>10</a:t>
            </a:r>
            <a:r>
              <a:rPr lang="zh-CN" altLang="en-US" sz="1600" dirty="0">
                <a:latin typeface="宋体" pitchFamily="2" charset="-122"/>
              </a:rPr>
              <a:t>月完成并启动第</a:t>
            </a:r>
            <a:r>
              <a:rPr lang="en-US" altLang="zh-CN" sz="1600" dirty="0">
                <a:latin typeface="宋体" pitchFamily="2" charset="-122"/>
              </a:rPr>
              <a:t>1</a:t>
            </a:r>
            <a:r>
              <a:rPr lang="zh-CN" altLang="en-US" sz="1600" dirty="0">
                <a:latin typeface="宋体" pitchFamily="2" charset="-122"/>
              </a:rPr>
              <a:t>轮仿真测试。</a:t>
            </a:r>
            <a:r>
              <a:rPr lang="en-US" altLang="zh-CN" sz="1600" dirty="0">
                <a:latin typeface="宋体" pitchFamily="2" charset="-122"/>
              </a:rPr>
              <a:t>2016</a:t>
            </a:r>
            <a:r>
              <a:rPr lang="zh-CN" altLang="en-US" sz="1600" dirty="0">
                <a:latin typeface="宋体" pitchFamily="2" charset="-122"/>
              </a:rPr>
              <a:t>年</a:t>
            </a:r>
            <a:r>
              <a:rPr lang="en-US" altLang="zh-CN" sz="1600" dirty="0">
                <a:latin typeface="宋体" pitchFamily="2" charset="-122"/>
              </a:rPr>
              <a:t>4</a:t>
            </a:r>
            <a:r>
              <a:rPr lang="zh-CN" altLang="en-US" sz="1600" dirty="0">
                <a:latin typeface="宋体" pitchFamily="2" charset="-122"/>
              </a:rPr>
              <a:t>月启动第二轮仿真</a:t>
            </a:r>
            <a:r>
              <a:rPr lang="zh-CN" altLang="en-US" sz="1600" dirty="0" smtClean="0">
                <a:latin typeface="宋体" pitchFamily="2" charset="-122"/>
              </a:rPr>
              <a:t>测试</a:t>
            </a:r>
            <a:endParaRPr lang="zh-CN" altLang="en-US" sz="1600" dirty="0">
              <a:latin typeface="宋体" pitchFamily="2" charset="-122"/>
            </a:endParaRPr>
          </a:p>
        </p:txBody>
      </p:sp>
      <p:sp>
        <p:nvSpPr>
          <p:cNvPr id="39" name="Line 58"/>
          <p:cNvSpPr>
            <a:spLocks noChangeShapeType="1"/>
          </p:cNvSpPr>
          <p:nvPr/>
        </p:nvSpPr>
        <p:spPr bwMode="auto">
          <a:xfrm flipV="1">
            <a:off x="5739150" y="3519732"/>
            <a:ext cx="0" cy="754926"/>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40" name="Line 58"/>
          <p:cNvSpPr>
            <a:spLocks noChangeShapeType="1"/>
          </p:cNvSpPr>
          <p:nvPr/>
        </p:nvSpPr>
        <p:spPr bwMode="auto">
          <a:xfrm flipV="1">
            <a:off x="6387195" y="2460666"/>
            <a:ext cx="0" cy="722478"/>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41" name="TextBox 40"/>
          <p:cNvSpPr txBox="1"/>
          <p:nvPr/>
        </p:nvSpPr>
        <p:spPr>
          <a:xfrm>
            <a:off x="5494018" y="1629669"/>
            <a:ext cx="1692511" cy="830997"/>
          </a:xfrm>
          <a:prstGeom prst="rect">
            <a:avLst/>
          </a:prstGeom>
          <a:noFill/>
          <a:ln w="19050">
            <a:solidFill>
              <a:schemeClr val="accent2"/>
            </a:solidFill>
          </a:ln>
        </p:spPr>
        <p:txBody>
          <a:bodyPr wrap="square" rtlCol="0">
            <a:spAutoFit/>
          </a:bodyPr>
          <a:lstStyle/>
          <a:p>
            <a:pPr lvl="0"/>
            <a:r>
              <a:rPr lang="en-US" altLang="zh-CN" sz="1600" b="1" dirty="0">
                <a:solidFill>
                  <a:schemeClr val="accent2"/>
                </a:solidFill>
                <a:latin typeface="宋体" pitchFamily="2" charset="-122"/>
              </a:rPr>
              <a:t>2016</a:t>
            </a:r>
            <a:r>
              <a:rPr lang="zh-CN" altLang="en-US" sz="1600" b="1" dirty="0">
                <a:solidFill>
                  <a:schemeClr val="accent2"/>
                </a:solidFill>
                <a:latin typeface="宋体" pitchFamily="2" charset="-122"/>
              </a:rPr>
              <a:t>年</a:t>
            </a:r>
            <a:r>
              <a:rPr lang="en-US" altLang="zh-CN" sz="1600" b="1" dirty="0">
                <a:solidFill>
                  <a:schemeClr val="accent2"/>
                </a:solidFill>
                <a:latin typeface="宋体" pitchFamily="2" charset="-122"/>
              </a:rPr>
              <a:t>5</a:t>
            </a:r>
            <a:r>
              <a:rPr lang="zh-CN" altLang="en-US" sz="1600" b="1" dirty="0">
                <a:solidFill>
                  <a:schemeClr val="accent2"/>
                </a:solidFill>
                <a:latin typeface="宋体" pitchFamily="2" charset="-122"/>
              </a:rPr>
              <a:t>月</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b="1" dirty="0">
                <a:latin typeface="宋体" pitchFamily="2" charset="-122"/>
              </a:rPr>
              <a:t>深港</a:t>
            </a:r>
            <a:r>
              <a:rPr lang="zh-CN" altLang="en-US" sz="1600" b="1" dirty="0" smtClean="0">
                <a:latin typeface="宋体" pitchFamily="2" charset="-122"/>
              </a:rPr>
              <a:t>通所司领导</a:t>
            </a:r>
            <a:r>
              <a:rPr lang="zh-CN" altLang="en-US" sz="1600" b="1" dirty="0">
                <a:latin typeface="宋体" pitchFamily="2" charset="-122"/>
              </a:rPr>
              <a:t>小组</a:t>
            </a:r>
            <a:r>
              <a:rPr lang="zh-CN" altLang="en-US" sz="1600" b="1" dirty="0" smtClean="0">
                <a:latin typeface="宋体" pitchFamily="2" charset="-122"/>
              </a:rPr>
              <a:t>成立</a:t>
            </a:r>
            <a:endParaRPr lang="zh-CN" altLang="en-US" sz="1600" dirty="0">
              <a:latin typeface="宋体" pitchFamily="2" charset="-122"/>
            </a:endParaRPr>
          </a:p>
        </p:txBody>
      </p:sp>
      <p:sp>
        <p:nvSpPr>
          <p:cNvPr id="44" name="TextBox 43"/>
          <p:cNvSpPr txBox="1"/>
          <p:nvPr/>
        </p:nvSpPr>
        <p:spPr>
          <a:xfrm>
            <a:off x="6601597" y="3415690"/>
            <a:ext cx="1988373" cy="830997"/>
          </a:xfrm>
          <a:prstGeom prst="rect">
            <a:avLst/>
          </a:prstGeom>
          <a:noFill/>
          <a:ln w="19050">
            <a:solidFill>
              <a:schemeClr val="accent2"/>
            </a:solidFill>
          </a:ln>
        </p:spPr>
        <p:txBody>
          <a:bodyPr wrap="square" rtlCol="0">
            <a:spAutoFit/>
          </a:bodyPr>
          <a:lstStyle/>
          <a:p>
            <a:pPr lvl="0"/>
            <a:r>
              <a:rPr lang="en-US" altLang="zh-CN" sz="1600" b="1" dirty="0" smtClean="0">
                <a:solidFill>
                  <a:schemeClr val="accent2"/>
                </a:solidFill>
                <a:latin typeface="宋体" pitchFamily="2" charset="-122"/>
              </a:rPr>
              <a:t>2016</a:t>
            </a:r>
            <a:r>
              <a:rPr lang="zh-CN" altLang="en-US" sz="1600" b="1" dirty="0" smtClean="0">
                <a:solidFill>
                  <a:schemeClr val="accent2"/>
                </a:solidFill>
                <a:latin typeface="宋体" pitchFamily="2" charset="-122"/>
              </a:rPr>
              <a:t>年</a:t>
            </a:r>
            <a:r>
              <a:rPr lang="en-US" altLang="zh-CN" sz="1600" b="1" dirty="0">
                <a:solidFill>
                  <a:schemeClr val="accent2"/>
                </a:solidFill>
                <a:latin typeface="宋体" pitchFamily="2" charset="-122"/>
              </a:rPr>
              <a:t>8</a:t>
            </a:r>
            <a:r>
              <a:rPr lang="zh-CN" altLang="en-US" sz="1600" b="1" dirty="0" smtClean="0">
                <a:solidFill>
                  <a:schemeClr val="accent2"/>
                </a:solidFill>
                <a:latin typeface="宋体" pitchFamily="2" charset="-122"/>
              </a:rPr>
              <a:t>月</a:t>
            </a:r>
            <a:r>
              <a:rPr lang="en-US" altLang="zh-CN" sz="1600" b="1" dirty="0" smtClean="0">
                <a:solidFill>
                  <a:schemeClr val="accent2"/>
                </a:solidFill>
                <a:latin typeface="宋体" pitchFamily="2" charset="-122"/>
              </a:rPr>
              <a:t>16</a:t>
            </a:r>
            <a:r>
              <a:rPr lang="zh-CN" altLang="en-US" sz="1600" b="1" dirty="0" smtClean="0">
                <a:solidFill>
                  <a:schemeClr val="accent2"/>
                </a:solidFill>
                <a:latin typeface="宋体" pitchFamily="2" charset="-122"/>
              </a:rPr>
              <a:t>日</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b="1" dirty="0" smtClean="0">
                <a:latin typeface="宋体" pitchFamily="2" charset="-122"/>
              </a:rPr>
              <a:t>国务院正式批准，</a:t>
            </a:r>
            <a:r>
              <a:rPr lang="en-US" altLang="zh-CN" sz="1600" b="1" dirty="0" smtClean="0">
                <a:latin typeface="宋体" pitchFamily="2" charset="-122"/>
              </a:rPr>
              <a:t>《</a:t>
            </a:r>
            <a:r>
              <a:rPr lang="zh-CN" altLang="en-US" sz="1600" b="1" dirty="0">
                <a:latin typeface="宋体" pitchFamily="2" charset="-122"/>
              </a:rPr>
              <a:t>联合公告</a:t>
            </a:r>
            <a:r>
              <a:rPr lang="en-US" altLang="zh-CN" sz="1600" b="1" dirty="0">
                <a:latin typeface="宋体" pitchFamily="2" charset="-122"/>
              </a:rPr>
              <a:t>》</a:t>
            </a:r>
            <a:r>
              <a:rPr lang="zh-CN" altLang="en-US" sz="1600" b="1" dirty="0">
                <a:latin typeface="宋体" pitchFamily="2" charset="-122"/>
              </a:rPr>
              <a:t>发布</a:t>
            </a:r>
            <a:endParaRPr lang="zh-CN" altLang="en-US" sz="1600" dirty="0">
              <a:latin typeface="宋体" pitchFamily="2" charset="-122"/>
            </a:endParaRPr>
          </a:p>
        </p:txBody>
      </p:sp>
      <p:sp>
        <p:nvSpPr>
          <p:cNvPr id="45" name="Line 58"/>
          <p:cNvSpPr>
            <a:spLocks noChangeShapeType="1"/>
          </p:cNvSpPr>
          <p:nvPr/>
        </p:nvSpPr>
        <p:spPr bwMode="auto">
          <a:xfrm flipV="1">
            <a:off x="7186530" y="3152177"/>
            <a:ext cx="0" cy="277617"/>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23" name="椭圆 22"/>
          <p:cNvSpPr/>
          <p:nvPr/>
        </p:nvSpPr>
        <p:spPr>
          <a:xfrm>
            <a:off x="5595140" y="3347053"/>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5" name="TextBox 24"/>
          <p:cNvSpPr txBox="1"/>
          <p:nvPr/>
        </p:nvSpPr>
        <p:spPr>
          <a:xfrm>
            <a:off x="338775" y="4077839"/>
            <a:ext cx="2247726" cy="1077218"/>
          </a:xfrm>
          <a:prstGeom prst="rect">
            <a:avLst/>
          </a:prstGeom>
          <a:noFill/>
          <a:ln w="19050">
            <a:solidFill>
              <a:schemeClr val="accent2"/>
            </a:solidFill>
          </a:ln>
        </p:spPr>
        <p:txBody>
          <a:bodyPr wrap="square" rtlCol="0">
            <a:spAutoFit/>
          </a:bodyPr>
          <a:lstStyle/>
          <a:p>
            <a:pPr lvl="0"/>
            <a:r>
              <a:rPr lang="en-US" altLang="zh-CN" sz="1600" b="1" dirty="0" smtClean="0">
                <a:solidFill>
                  <a:schemeClr val="accent2"/>
                </a:solidFill>
                <a:latin typeface="宋体" pitchFamily="2" charset="-122"/>
              </a:rPr>
              <a:t>2013-2014</a:t>
            </a:r>
            <a:r>
              <a:rPr lang="zh-CN" altLang="en-US" sz="1600" b="1" dirty="0" smtClean="0">
                <a:solidFill>
                  <a:schemeClr val="accent2"/>
                </a:solidFill>
                <a:latin typeface="宋体" pitchFamily="2" charset="-122"/>
              </a:rPr>
              <a:t>年</a:t>
            </a:r>
            <a:endParaRPr lang="en-US" altLang="zh-CN" sz="1600" b="1" dirty="0" smtClean="0">
              <a:solidFill>
                <a:schemeClr val="accent2"/>
              </a:solidFill>
              <a:latin typeface="宋体" pitchFamily="2" charset="-122"/>
            </a:endParaRPr>
          </a:p>
          <a:p>
            <a:pPr lvl="0"/>
            <a:r>
              <a:rPr lang="zh-CN" altLang="en-US" sz="1600" b="1" dirty="0" smtClean="0">
                <a:latin typeface="宋体" pitchFamily="2" charset="-122"/>
              </a:rPr>
              <a:t>跟踪沪港通进展，制定优化方案：</a:t>
            </a:r>
            <a:r>
              <a:rPr lang="zh-CN" altLang="en-US" sz="1600" dirty="0" smtClean="0">
                <a:latin typeface="宋体" pitchFamily="2" charset="-122"/>
              </a:rPr>
              <a:t>研究交易日方案、</a:t>
            </a:r>
            <a:r>
              <a:rPr lang="en-US" altLang="zh-CN" sz="1600" dirty="0" smtClean="0">
                <a:latin typeface="宋体" pitchFamily="2" charset="-122"/>
              </a:rPr>
              <a:t>ETF</a:t>
            </a:r>
            <a:r>
              <a:rPr lang="zh-CN" altLang="en-US" sz="1600" dirty="0" smtClean="0">
                <a:latin typeface="宋体" pitchFamily="2" charset="-122"/>
              </a:rPr>
              <a:t>纳入标的等</a:t>
            </a:r>
            <a:endParaRPr lang="zh-CN" altLang="en-US" sz="1600" dirty="0">
              <a:latin typeface="宋体" pitchFamily="2" charset="-122"/>
            </a:endParaRPr>
          </a:p>
        </p:txBody>
      </p:sp>
      <p:sp>
        <p:nvSpPr>
          <p:cNvPr id="30" name="椭圆 29"/>
          <p:cNvSpPr/>
          <p:nvPr/>
        </p:nvSpPr>
        <p:spPr>
          <a:xfrm>
            <a:off x="1771145" y="5651213"/>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1" name="Line 58"/>
          <p:cNvSpPr>
            <a:spLocks noChangeShapeType="1"/>
          </p:cNvSpPr>
          <p:nvPr/>
        </p:nvSpPr>
        <p:spPr bwMode="auto">
          <a:xfrm flipV="1">
            <a:off x="1922885" y="5155057"/>
            <a:ext cx="0" cy="506892"/>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32" name="椭圆 31"/>
          <p:cNvSpPr/>
          <p:nvPr/>
        </p:nvSpPr>
        <p:spPr>
          <a:xfrm>
            <a:off x="8331330" y="2709744"/>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3" name="TextBox 32"/>
          <p:cNvSpPr txBox="1"/>
          <p:nvPr/>
        </p:nvSpPr>
        <p:spPr>
          <a:xfrm>
            <a:off x="7539275" y="1323035"/>
            <a:ext cx="1988373" cy="830997"/>
          </a:xfrm>
          <a:prstGeom prst="rect">
            <a:avLst/>
          </a:prstGeom>
          <a:noFill/>
          <a:ln w="19050">
            <a:solidFill>
              <a:schemeClr val="accent2"/>
            </a:solidFill>
          </a:ln>
        </p:spPr>
        <p:txBody>
          <a:bodyPr wrap="square" rtlCol="0">
            <a:spAutoFit/>
          </a:bodyPr>
          <a:lstStyle/>
          <a:p>
            <a:pPr lvl="0"/>
            <a:r>
              <a:rPr lang="en-US" altLang="zh-CN" sz="1600" b="1" dirty="0" smtClean="0">
                <a:solidFill>
                  <a:schemeClr val="accent2"/>
                </a:solidFill>
                <a:latin typeface="宋体" pitchFamily="2" charset="-122"/>
              </a:rPr>
              <a:t>2016</a:t>
            </a:r>
            <a:r>
              <a:rPr lang="zh-CN" altLang="en-US" sz="1600" b="1" dirty="0" smtClean="0">
                <a:solidFill>
                  <a:schemeClr val="accent2"/>
                </a:solidFill>
                <a:latin typeface="宋体" pitchFamily="2" charset="-122"/>
              </a:rPr>
              <a:t>年</a:t>
            </a:r>
            <a:r>
              <a:rPr lang="en-US" altLang="zh-CN" sz="1600" b="1" dirty="0">
                <a:solidFill>
                  <a:schemeClr val="accent2"/>
                </a:solidFill>
                <a:latin typeface="宋体" pitchFamily="2" charset="-122"/>
              </a:rPr>
              <a:t>8</a:t>
            </a:r>
            <a:r>
              <a:rPr lang="zh-CN" altLang="en-US" sz="1600" b="1" dirty="0" smtClean="0">
                <a:solidFill>
                  <a:schemeClr val="accent2"/>
                </a:solidFill>
                <a:latin typeface="宋体" pitchFamily="2" charset="-122"/>
              </a:rPr>
              <a:t>月</a:t>
            </a:r>
            <a:r>
              <a:rPr lang="en-US" altLang="zh-CN" sz="1600" b="1" dirty="0" smtClean="0">
                <a:solidFill>
                  <a:schemeClr val="accent2"/>
                </a:solidFill>
                <a:latin typeface="宋体" pitchFamily="2" charset="-122"/>
              </a:rPr>
              <a:t>22</a:t>
            </a:r>
            <a:r>
              <a:rPr lang="zh-CN" altLang="en-US" sz="1600" b="1" dirty="0" smtClean="0">
                <a:solidFill>
                  <a:schemeClr val="accent2"/>
                </a:solidFill>
                <a:latin typeface="宋体" pitchFamily="2" charset="-122"/>
              </a:rPr>
              <a:t>日</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dirty="0">
                <a:latin typeface="宋体" pitchFamily="2" charset="-122"/>
              </a:rPr>
              <a:t>发布港股通业务和技术启动通知</a:t>
            </a:r>
          </a:p>
        </p:txBody>
      </p:sp>
      <p:sp>
        <p:nvSpPr>
          <p:cNvPr id="34" name="Line 58"/>
          <p:cNvSpPr>
            <a:spLocks noChangeShapeType="1"/>
          </p:cNvSpPr>
          <p:nvPr/>
        </p:nvSpPr>
        <p:spPr bwMode="auto">
          <a:xfrm flipV="1">
            <a:off x="8475340" y="2168277"/>
            <a:ext cx="0" cy="541467"/>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35" name="椭圆 34"/>
          <p:cNvSpPr/>
          <p:nvPr/>
        </p:nvSpPr>
        <p:spPr>
          <a:xfrm>
            <a:off x="9627420" y="2565734"/>
            <a:ext cx="302579" cy="226751"/>
          </a:xfrm>
          <a:prstGeom prst="ellipse">
            <a:avLst/>
          </a:pr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2" name="TextBox 41"/>
          <p:cNvSpPr txBox="1"/>
          <p:nvPr/>
        </p:nvSpPr>
        <p:spPr>
          <a:xfrm>
            <a:off x="8835365" y="3627194"/>
            <a:ext cx="2232155" cy="1323439"/>
          </a:xfrm>
          <a:prstGeom prst="rect">
            <a:avLst/>
          </a:prstGeom>
          <a:noFill/>
          <a:ln w="19050">
            <a:solidFill>
              <a:schemeClr val="accent2"/>
            </a:solidFill>
          </a:ln>
        </p:spPr>
        <p:txBody>
          <a:bodyPr wrap="square" rtlCol="0">
            <a:spAutoFit/>
          </a:bodyPr>
          <a:lstStyle/>
          <a:p>
            <a:pPr lvl="0"/>
            <a:r>
              <a:rPr lang="en-US" altLang="zh-CN" sz="1600" b="1" dirty="0" smtClean="0">
                <a:solidFill>
                  <a:schemeClr val="accent2"/>
                </a:solidFill>
                <a:latin typeface="宋体" pitchFamily="2" charset="-122"/>
              </a:rPr>
              <a:t>2016</a:t>
            </a:r>
            <a:r>
              <a:rPr lang="zh-CN" altLang="en-US" sz="1600" b="1" dirty="0" smtClean="0">
                <a:solidFill>
                  <a:schemeClr val="accent2"/>
                </a:solidFill>
                <a:latin typeface="宋体" pitchFamily="2" charset="-122"/>
              </a:rPr>
              <a:t>年</a:t>
            </a:r>
            <a:r>
              <a:rPr lang="en-US" altLang="zh-CN" sz="1600" b="1" dirty="0">
                <a:solidFill>
                  <a:schemeClr val="accent2"/>
                </a:solidFill>
                <a:latin typeface="宋体" pitchFamily="2" charset="-122"/>
              </a:rPr>
              <a:t>8</a:t>
            </a:r>
            <a:r>
              <a:rPr lang="zh-CN" altLang="en-US" sz="1600" b="1" dirty="0" smtClean="0">
                <a:solidFill>
                  <a:schemeClr val="accent2"/>
                </a:solidFill>
                <a:latin typeface="宋体" pitchFamily="2" charset="-122"/>
              </a:rPr>
              <a:t>月</a:t>
            </a:r>
            <a:r>
              <a:rPr lang="en-US" altLang="zh-CN" sz="1600" b="1" dirty="0" smtClean="0">
                <a:solidFill>
                  <a:schemeClr val="accent2"/>
                </a:solidFill>
                <a:latin typeface="宋体" pitchFamily="2" charset="-122"/>
              </a:rPr>
              <a:t>26</a:t>
            </a:r>
            <a:r>
              <a:rPr lang="zh-CN" altLang="en-US" sz="1600" b="1" dirty="0" smtClean="0">
                <a:solidFill>
                  <a:schemeClr val="accent2"/>
                </a:solidFill>
                <a:latin typeface="宋体" pitchFamily="2" charset="-122"/>
              </a:rPr>
              <a:t>日</a:t>
            </a:r>
            <a:r>
              <a:rPr lang="en-US" altLang="zh-CN" sz="1600" b="1" dirty="0">
                <a:solidFill>
                  <a:schemeClr val="accent2"/>
                </a:solidFill>
                <a:latin typeface="宋体" pitchFamily="2" charset="-122"/>
              </a:rPr>
              <a:t/>
            </a:r>
            <a:br>
              <a:rPr lang="en-US" altLang="zh-CN" sz="1600" b="1" dirty="0">
                <a:solidFill>
                  <a:schemeClr val="accent2"/>
                </a:solidFill>
                <a:latin typeface="宋体" pitchFamily="2" charset="-122"/>
              </a:rPr>
            </a:br>
            <a:r>
              <a:rPr lang="zh-CN" altLang="en-US" sz="1600" dirty="0">
                <a:latin typeface="宋体" pitchFamily="2" charset="-122"/>
              </a:rPr>
              <a:t>业务实施办法、适当性管理指引、风险揭示书必备条款向市场征求意见</a:t>
            </a:r>
          </a:p>
        </p:txBody>
      </p:sp>
      <p:sp>
        <p:nvSpPr>
          <p:cNvPr id="43" name="Line 58"/>
          <p:cNvSpPr>
            <a:spLocks noChangeShapeType="1"/>
          </p:cNvSpPr>
          <p:nvPr/>
        </p:nvSpPr>
        <p:spPr bwMode="auto">
          <a:xfrm flipV="1">
            <a:off x="9771430" y="2792485"/>
            <a:ext cx="7280" cy="78132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宋体" pitchFamily="2" charset="-122"/>
            </a:endParaRPr>
          </a:p>
        </p:txBody>
      </p:sp>
      <p:sp>
        <p:nvSpPr>
          <p:cNvPr id="47"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1105696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4" y="172227"/>
            <a:ext cx="4754804"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一</a:t>
            </a:r>
            <a:r>
              <a:rPr lang="zh-CN" altLang="en-US" sz="2800" b="1" dirty="0" smtClean="0">
                <a:solidFill>
                  <a:srgbClr val="002060"/>
                </a:solidFill>
                <a:latin typeface="微软雅黑" panose="020B0503020204020204" pitchFamily="34" charset="-122"/>
                <a:ea typeface="微软雅黑" panose="020B0503020204020204" pitchFamily="34" charset="-122"/>
              </a:rPr>
              <a:t>、概述</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3" y="707942"/>
            <a:ext cx="7964284"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（三）设计原则</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grpSp>
        <p:nvGrpSpPr>
          <p:cNvPr id="137" name="组合 136"/>
          <p:cNvGrpSpPr>
            <a:grpSpLocks/>
          </p:cNvGrpSpPr>
          <p:nvPr/>
        </p:nvGrpSpPr>
        <p:grpSpPr bwMode="auto">
          <a:xfrm>
            <a:off x="-2397415" y="1694211"/>
            <a:ext cx="14473004" cy="3809374"/>
            <a:chOff x="948119" y="926064"/>
            <a:chExt cx="11139903" cy="4291203"/>
          </a:xfrm>
        </p:grpSpPr>
        <p:sp>
          <p:nvSpPr>
            <p:cNvPr id="138" name="椭圆 10"/>
            <p:cNvSpPr>
              <a:spLocks noChangeArrowheads="1"/>
            </p:cNvSpPr>
            <p:nvPr/>
          </p:nvSpPr>
          <p:spPr bwMode="auto">
            <a:xfrm>
              <a:off x="1743812" y="4230350"/>
              <a:ext cx="5222980" cy="986917"/>
            </a:xfrm>
            <a:prstGeom prst="ellipse">
              <a:avLst/>
            </a:prstGeom>
            <a:gradFill rotWithShape="1">
              <a:gsLst>
                <a:gs pos="0">
                  <a:sysClr val="windowText" lastClr="000000">
                    <a:lumMod val="93000"/>
                    <a:lumOff val="7000"/>
                  </a:sysClr>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a:extLst/>
          </p:spPr>
          <p:txBody>
            <a:bodyPr wrap="none" lIns="122767" tIns="61384" rIns="122767" bIns="6138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a:ln>
                  <a:noFill/>
                </a:ln>
                <a:solidFill>
                  <a:sysClr val="windowText" lastClr="000000"/>
                </a:solidFill>
                <a:effectLst/>
                <a:uLnTx/>
                <a:uFillTx/>
                <a:latin typeface="+mj-ea"/>
                <a:ea typeface="+mj-ea"/>
              </a:endParaRPr>
            </a:p>
          </p:txBody>
        </p:sp>
        <p:sp>
          <p:nvSpPr>
            <p:cNvPr id="139" name="任意多边形 138"/>
            <p:cNvSpPr/>
            <p:nvPr/>
          </p:nvSpPr>
          <p:spPr>
            <a:xfrm>
              <a:off x="3261288" y="2204700"/>
              <a:ext cx="1094251" cy="2495639"/>
            </a:xfrm>
            <a:custGeom>
              <a:avLst/>
              <a:gdLst>
                <a:gd name="connsiteX0" fmla="*/ 1198605 w 1198605"/>
                <a:gd name="connsiteY0" fmla="*/ 0 h 2496065"/>
                <a:gd name="connsiteX1" fmla="*/ 1198605 w 1198605"/>
                <a:gd name="connsiteY1" fmla="*/ 2496065 h 2496065"/>
                <a:gd name="connsiteX2" fmla="*/ 0 w 1198605"/>
                <a:gd name="connsiteY2" fmla="*/ 1853514 h 2496065"/>
                <a:gd name="connsiteX3" fmla="*/ 1198605 w 1198605"/>
                <a:gd name="connsiteY3" fmla="*/ 0 h 2496065"/>
              </a:gdLst>
              <a:ahLst/>
              <a:cxnLst>
                <a:cxn ang="0">
                  <a:pos x="connsiteX0" y="connsiteY0"/>
                </a:cxn>
                <a:cxn ang="0">
                  <a:pos x="connsiteX1" y="connsiteY1"/>
                </a:cxn>
                <a:cxn ang="0">
                  <a:pos x="connsiteX2" y="connsiteY2"/>
                </a:cxn>
                <a:cxn ang="0">
                  <a:pos x="connsiteX3" y="connsiteY3"/>
                </a:cxn>
              </a:cxnLst>
              <a:rect l="l" t="t" r="r" b="b"/>
              <a:pathLst>
                <a:path w="1198605" h="2496065">
                  <a:moveTo>
                    <a:pt x="1198605" y="0"/>
                  </a:moveTo>
                  <a:lnTo>
                    <a:pt x="1198605" y="2496065"/>
                  </a:lnTo>
                  <a:lnTo>
                    <a:pt x="0" y="1853514"/>
                  </a:lnTo>
                  <a:lnTo>
                    <a:pt x="1198605" y="0"/>
                  </a:lnTo>
                  <a:close/>
                </a:path>
              </a:pathLst>
            </a:custGeom>
            <a:gradFill flip="none" rotWithShape="1">
              <a:gsLst>
                <a:gs pos="15000">
                  <a:sysClr val="windowText" lastClr="000000">
                    <a:lumMod val="85000"/>
                    <a:lumOff val="15000"/>
                  </a:sysClr>
                </a:gs>
                <a:gs pos="100000">
                  <a:sysClr val="window" lastClr="FFFFFF">
                    <a:lumMod val="65000"/>
                  </a:sysClr>
                </a:gs>
                <a:gs pos="67000">
                  <a:sysClr val="windowText" lastClr="000000">
                    <a:lumMod val="50000"/>
                    <a:lumOff val="50000"/>
                  </a:sysClr>
                </a:gs>
              </a:gsLst>
              <a:lin ang="10800000" scaled="1"/>
              <a:tileRect/>
            </a:grad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40" name="任意多边形 139"/>
            <p:cNvSpPr/>
            <p:nvPr/>
          </p:nvSpPr>
          <p:spPr>
            <a:xfrm flipH="1">
              <a:off x="4355301" y="2205262"/>
              <a:ext cx="1126095" cy="2496066"/>
            </a:xfrm>
            <a:custGeom>
              <a:avLst/>
              <a:gdLst>
                <a:gd name="connsiteX0" fmla="*/ 1198605 w 1198605"/>
                <a:gd name="connsiteY0" fmla="*/ 0 h 2496065"/>
                <a:gd name="connsiteX1" fmla="*/ 1198605 w 1198605"/>
                <a:gd name="connsiteY1" fmla="*/ 2496065 h 2496065"/>
                <a:gd name="connsiteX2" fmla="*/ 0 w 1198605"/>
                <a:gd name="connsiteY2" fmla="*/ 1853514 h 2496065"/>
                <a:gd name="connsiteX3" fmla="*/ 1198605 w 1198605"/>
                <a:gd name="connsiteY3" fmla="*/ 0 h 2496065"/>
              </a:gdLst>
              <a:ahLst/>
              <a:cxnLst>
                <a:cxn ang="0">
                  <a:pos x="connsiteX0" y="connsiteY0"/>
                </a:cxn>
                <a:cxn ang="0">
                  <a:pos x="connsiteX1" y="connsiteY1"/>
                </a:cxn>
                <a:cxn ang="0">
                  <a:pos x="connsiteX2" y="connsiteY2"/>
                </a:cxn>
                <a:cxn ang="0">
                  <a:pos x="connsiteX3" y="connsiteY3"/>
                </a:cxn>
              </a:cxnLst>
              <a:rect l="l" t="t" r="r" b="b"/>
              <a:pathLst>
                <a:path w="1198605" h="2496065">
                  <a:moveTo>
                    <a:pt x="1198605" y="0"/>
                  </a:moveTo>
                  <a:lnTo>
                    <a:pt x="1198605" y="2496065"/>
                  </a:lnTo>
                  <a:lnTo>
                    <a:pt x="0" y="1853514"/>
                  </a:lnTo>
                  <a:lnTo>
                    <a:pt x="1198605" y="0"/>
                  </a:lnTo>
                  <a:close/>
                </a:path>
              </a:pathLst>
            </a:custGeom>
            <a:gradFill>
              <a:gsLst>
                <a:gs pos="0">
                  <a:srgbClr val="FF6600">
                    <a:lumMod val="36000"/>
                  </a:srgbClr>
                </a:gs>
                <a:gs pos="25000">
                  <a:srgbClr val="FF6600">
                    <a:lumMod val="75000"/>
                  </a:srgbClr>
                </a:gs>
                <a:gs pos="100000">
                  <a:srgbClr val="FF6600"/>
                </a:gs>
              </a:gsLst>
              <a:lin ang="0" scaled="1"/>
            </a:gradFill>
            <a:ln w="3175" cap="flat" cmpd="sng" algn="ctr">
              <a:noFill/>
              <a:prstDash val="solid"/>
            </a:ln>
            <a:effectLst/>
            <a:scene3d>
              <a:camera prst="orthographicFront"/>
              <a:lightRig rig="balanced" dir="t"/>
            </a:scene3d>
            <a:sp3d extrusionH="247650">
              <a:extrusionClr>
                <a:srgbClr val="770B2C"/>
              </a:extrusion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7" b="1" i="0" u="none" strike="noStrike" kern="0" cap="none" spc="0" normalizeH="0" baseline="0" noProof="0">
                <a:ln>
                  <a:noFill/>
                </a:ln>
                <a:solidFill>
                  <a:prstClr val="white"/>
                </a:solidFill>
                <a:effectLst/>
                <a:uLnTx/>
                <a:uFillTx/>
                <a:latin typeface="+mj-ea"/>
                <a:ea typeface="+mj-ea"/>
              </a:endParaRPr>
            </a:p>
          </p:txBody>
        </p:sp>
        <p:sp>
          <p:nvSpPr>
            <p:cNvPr id="141" name="任意多边形 140"/>
            <p:cNvSpPr/>
            <p:nvPr/>
          </p:nvSpPr>
          <p:spPr>
            <a:xfrm flipH="1">
              <a:off x="4425324" y="2396557"/>
              <a:ext cx="811032" cy="2132357"/>
            </a:xfrm>
            <a:custGeom>
              <a:avLst/>
              <a:gdLst>
                <a:gd name="connsiteX0" fmla="*/ 1198605 w 1198605"/>
                <a:gd name="connsiteY0" fmla="*/ 0 h 2496065"/>
                <a:gd name="connsiteX1" fmla="*/ 1198605 w 1198605"/>
                <a:gd name="connsiteY1" fmla="*/ 2496065 h 2496065"/>
                <a:gd name="connsiteX2" fmla="*/ 0 w 1198605"/>
                <a:gd name="connsiteY2" fmla="*/ 1853514 h 2496065"/>
                <a:gd name="connsiteX3" fmla="*/ 1198605 w 1198605"/>
                <a:gd name="connsiteY3" fmla="*/ 0 h 2496065"/>
              </a:gdLst>
              <a:ahLst/>
              <a:cxnLst>
                <a:cxn ang="0">
                  <a:pos x="connsiteX0" y="connsiteY0"/>
                </a:cxn>
                <a:cxn ang="0">
                  <a:pos x="connsiteX1" y="connsiteY1"/>
                </a:cxn>
                <a:cxn ang="0">
                  <a:pos x="connsiteX2" y="connsiteY2"/>
                </a:cxn>
                <a:cxn ang="0">
                  <a:pos x="connsiteX3" y="connsiteY3"/>
                </a:cxn>
              </a:cxnLst>
              <a:rect l="l" t="t" r="r" b="b"/>
              <a:pathLst>
                <a:path w="1198605" h="2496065">
                  <a:moveTo>
                    <a:pt x="1198605" y="0"/>
                  </a:moveTo>
                  <a:lnTo>
                    <a:pt x="1198605" y="2496065"/>
                  </a:lnTo>
                  <a:lnTo>
                    <a:pt x="0" y="1853514"/>
                  </a:lnTo>
                  <a:lnTo>
                    <a:pt x="1198605" y="0"/>
                  </a:lnTo>
                  <a:close/>
                </a:path>
              </a:pathLst>
            </a:custGeom>
            <a:gradFill>
              <a:gsLst>
                <a:gs pos="0">
                  <a:sysClr val="window" lastClr="FFFFFF">
                    <a:alpha val="30000"/>
                  </a:sysClr>
                </a:gs>
                <a:gs pos="36000">
                  <a:sysClr val="window" lastClr="FFFFFF">
                    <a:alpha val="0"/>
                  </a:sysClr>
                </a:gs>
              </a:gsLst>
              <a:lin ang="8100000" scaled="1"/>
            </a:gradFill>
            <a:ln w="3175" cap="flat" cmpd="sng" algn="ctr">
              <a:gradFill flip="none" rotWithShape="1">
                <a:gsLst>
                  <a:gs pos="0">
                    <a:sysClr val="window" lastClr="FFFFFF"/>
                  </a:gs>
                  <a:gs pos="36000">
                    <a:sysClr val="window" lastClr="FFFFFF">
                      <a:alpha val="0"/>
                    </a:sysClr>
                  </a:gs>
                </a:gsLst>
                <a:lin ang="10800000" scaled="1"/>
                <a:tileRect/>
              </a:gra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42" name="圆角矩形 141"/>
            <p:cNvSpPr/>
            <p:nvPr/>
          </p:nvSpPr>
          <p:spPr bwMode="auto">
            <a:xfrm rot="6662865">
              <a:off x="2404942" y="1248005"/>
              <a:ext cx="45632" cy="2959278"/>
            </a:xfrm>
            <a:prstGeom prst="roundRect">
              <a:avLst>
                <a:gd name="adj" fmla="val 50000"/>
              </a:avLst>
            </a:prstGeom>
            <a:gradFill flip="none" rotWithShape="1">
              <a:gsLst>
                <a:gs pos="37000">
                  <a:sysClr val="window" lastClr="FFFFFF">
                    <a:alpha val="50000"/>
                  </a:sysClr>
                </a:gs>
                <a:gs pos="96000">
                  <a:sysClr val="window" lastClr="FFFFFF">
                    <a:alpha val="0"/>
                  </a:sysClr>
                </a:gs>
              </a:gsLst>
              <a:path path="shap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43" name="矩形 142"/>
            <p:cNvSpPr/>
            <p:nvPr/>
          </p:nvSpPr>
          <p:spPr>
            <a:xfrm rot="18905682">
              <a:off x="4915042" y="3809423"/>
              <a:ext cx="198773" cy="596453"/>
            </a:xfrm>
            <a:prstGeom prst="rect">
              <a:avLst/>
            </a:prstGeom>
            <a:gradFill>
              <a:gsLst>
                <a:gs pos="0">
                  <a:sysClr val="windowText" lastClr="000000">
                    <a:alpha val="50000"/>
                  </a:sysClr>
                </a:gs>
                <a:gs pos="87000">
                  <a:sysClr val="window" lastClr="FFFFFF">
                    <a:alpha val="0"/>
                  </a:sysClr>
                </a:gs>
              </a:gsLst>
              <a:lin ang="5400000" scaled="0"/>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44" name="矩形 143"/>
            <p:cNvSpPr/>
            <p:nvPr/>
          </p:nvSpPr>
          <p:spPr>
            <a:xfrm rot="18905682">
              <a:off x="4853418" y="2821983"/>
              <a:ext cx="109798" cy="596455"/>
            </a:xfrm>
            <a:prstGeom prst="rect">
              <a:avLst/>
            </a:prstGeom>
            <a:gradFill>
              <a:gsLst>
                <a:gs pos="0">
                  <a:sysClr val="windowText" lastClr="000000">
                    <a:alpha val="50000"/>
                  </a:sysClr>
                </a:gs>
                <a:gs pos="87000">
                  <a:sysClr val="window" lastClr="FFFFFF">
                    <a:alpha val="0"/>
                  </a:sysClr>
                </a:gs>
              </a:gsLst>
              <a:lin ang="5400000" scaled="0"/>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45" name="矩形 144"/>
            <p:cNvSpPr/>
            <p:nvPr/>
          </p:nvSpPr>
          <p:spPr>
            <a:xfrm rot="18905682">
              <a:off x="4834487" y="3302933"/>
              <a:ext cx="155232" cy="596455"/>
            </a:xfrm>
            <a:prstGeom prst="rect">
              <a:avLst/>
            </a:prstGeom>
            <a:gradFill>
              <a:gsLst>
                <a:gs pos="0">
                  <a:sysClr val="windowText" lastClr="000000">
                    <a:alpha val="50000"/>
                  </a:sysClr>
                </a:gs>
                <a:gs pos="87000">
                  <a:sysClr val="window" lastClr="FFFFFF">
                    <a:alpha val="0"/>
                  </a:sysClr>
                </a:gs>
              </a:gsLst>
              <a:lin ang="5400000" scaled="0"/>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grpSp>
          <p:nvGrpSpPr>
            <p:cNvPr id="146" name="组合 26"/>
            <p:cNvGrpSpPr>
              <a:grpSpLocks/>
            </p:cNvGrpSpPr>
            <p:nvPr/>
          </p:nvGrpSpPr>
          <p:grpSpPr bwMode="auto">
            <a:xfrm>
              <a:off x="5080992" y="1306730"/>
              <a:ext cx="396238" cy="1877118"/>
              <a:chOff x="5272975" y="1325683"/>
              <a:chExt cx="396238" cy="1877118"/>
            </a:xfrm>
          </p:grpSpPr>
          <p:sp>
            <p:nvSpPr>
              <p:cNvPr id="157" name="矩形 8"/>
              <p:cNvSpPr/>
              <p:nvPr/>
            </p:nvSpPr>
            <p:spPr>
              <a:xfrm rot="2301298">
                <a:off x="5272570" y="1326131"/>
                <a:ext cx="397546" cy="1876464"/>
              </a:xfrm>
              <a:custGeom>
                <a:avLst/>
                <a:gdLst/>
                <a:ahLst/>
                <a:cxnLst/>
                <a:rect l="l" t="t" r="r" b="b"/>
                <a:pathLst>
                  <a:path w="396238" h="1877118">
                    <a:moveTo>
                      <a:pt x="196096" y="0"/>
                    </a:moveTo>
                    <a:lnTo>
                      <a:pt x="396238" y="441514"/>
                    </a:lnTo>
                    <a:lnTo>
                      <a:pt x="279988" y="442046"/>
                    </a:lnTo>
                    <a:lnTo>
                      <a:pt x="279988" y="1849253"/>
                    </a:lnTo>
                    <a:lnTo>
                      <a:pt x="279948" y="1849253"/>
                    </a:lnTo>
                    <a:cubicBezTo>
                      <a:pt x="279987" y="1849273"/>
                      <a:pt x="279987" y="1849294"/>
                      <a:pt x="279987" y="1849314"/>
                    </a:cubicBezTo>
                    <a:cubicBezTo>
                      <a:pt x="279988" y="1864669"/>
                      <a:pt x="239971" y="1877117"/>
                      <a:pt x="190607" y="1877118"/>
                    </a:cubicBezTo>
                    <a:cubicBezTo>
                      <a:pt x="141243" y="1877117"/>
                      <a:pt x="101226" y="1864669"/>
                      <a:pt x="101226" y="1849314"/>
                    </a:cubicBezTo>
                    <a:lnTo>
                      <a:pt x="101265" y="1849253"/>
                    </a:lnTo>
                    <a:lnTo>
                      <a:pt x="101226" y="1849253"/>
                    </a:lnTo>
                    <a:lnTo>
                      <a:pt x="101226" y="442863"/>
                    </a:lnTo>
                    <a:lnTo>
                      <a:pt x="0" y="443326"/>
                    </a:lnTo>
                    <a:close/>
                  </a:path>
                </a:pathLst>
              </a:custGeom>
              <a:gradFill flip="none" rotWithShape="1">
                <a:gsLst>
                  <a:gs pos="15000">
                    <a:sysClr val="windowText" lastClr="000000">
                      <a:lumMod val="85000"/>
                      <a:lumOff val="15000"/>
                    </a:sysClr>
                  </a:gs>
                  <a:gs pos="100000">
                    <a:sysClr val="window" lastClr="FFFFFF">
                      <a:lumMod val="65000"/>
                    </a:sysClr>
                  </a:gs>
                  <a:gs pos="67000">
                    <a:sysClr val="windowText" lastClr="000000">
                      <a:lumMod val="50000"/>
                      <a:lumOff val="50000"/>
                    </a:sysClr>
                  </a:gs>
                </a:gsLst>
                <a:lin ang="10800000" scaled="1"/>
                <a:tileRect/>
              </a:grad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58" name="圆角矩形 157"/>
              <p:cNvSpPr/>
              <p:nvPr/>
            </p:nvSpPr>
            <p:spPr>
              <a:xfrm rot="2301298">
                <a:off x="5325105" y="1660261"/>
                <a:ext cx="38974" cy="1403824"/>
              </a:xfrm>
              <a:prstGeom prst="roundRect">
                <a:avLst>
                  <a:gd name="adj" fmla="val 50000"/>
                </a:avLst>
              </a:prstGeom>
              <a:gradFill flip="none" rotWithShape="1">
                <a:gsLst>
                  <a:gs pos="37000">
                    <a:sysClr val="window" lastClr="FFFFFF">
                      <a:alpha val="50000"/>
                    </a:sysClr>
                  </a:gs>
                  <a:gs pos="96000">
                    <a:sysClr val="window" lastClr="FFFFFF">
                      <a:alpha val="0"/>
                    </a:sysClr>
                  </a:gs>
                </a:gsLst>
                <a:path path="shap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grpSp>
        <p:grpSp>
          <p:nvGrpSpPr>
            <p:cNvPr id="147" name="组合 2050"/>
            <p:cNvGrpSpPr>
              <a:grpSpLocks/>
            </p:cNvGrpSpPr>
            <p:nvPr/>
          </p:nvGrpSpPr>
          <p:grpSpPr bwMode="auto">
            <a:xfrm>
              <a:off x="4624097" y="2900574"/>
              <a:ext cx="3061346" cy="545868"/>
              <a:chOff x="5048626" y="2774424"/>
              <a:chExt cx="3061346" cy="431118"/>
            </a:xfrm>
          </p:grpSpPr>
          <p:sp>
            <p:nvSpPr>
              <p:cNvPr id="155" name="椭圆 34"/>
              <p:cNvSpPr/>
              <p:nvPr/>
            </p:nvSpPr>
            <p:spPr>
              <a:xfrm rot="15824032" flipV="1">
                <a:off x="6029587" y="1976136"/>
                <a:ext cx="369378" cy="2089434"/>
              </a:xfrm>
              <a:custGeom>
                <a:avLst/>
                <a:gdLst/>
                <a:ahLst/>
                <a:cxnLst/>
                <a:rect l="l" t="t" r="r" b="b"/>
                <a:pathLst>
                  <a:path w="368899" h="3658871">
                    <a:moveTo>
                      <a:pt x="368899" y="514796"/>
                    </a:moveTo>
                    <a:lnTo>
                      <a:pt x="174594" y="0"/>
                    </a:lnTo>
                    <a:lnTo>
                      <a:pt x="0" y="521810"/>
                    </a:lnTo>
                    <a:lnTo>
                      <a:pt x="110242" y="519714"/>
                    </a:lnTo>
                    <a:lnTo>
                      <a:pt x="110242" y="3600132"/>
                    </a:lnTo>
                    <a:lnTo>
                      <a:pt x="110277" y="3600132"/>
                    </a:lnTo>
                    <a:lnTo>
                      <a:pt x="110242" y="3600262"/>
                    </a:lnTo>
                    <a:cubicBezTo>
                      <a:pt x="110242" y="3608354"/>
                      <a:pt x="112403" y="3616063"/>
                      <a:pt x="116312" y="3623075"/>
                    </a:cubicBezTo>
                    <a:cubicBezTo>
                      <a:pt x="128037" y="3644111"/>
                      <a:pt x="155487" y="3658871"/>
                      <a:pt x="187481" y="3658871"/>
                    </a:cubicBezTo>
                    <a:cubicBezTo>
                      <a:pt x="230138" y="3658871"/>
                      <a:pt x="264719" y="3632631"/>
                      <a:pt x="264719" y="3600262"/>
                    </a:cubicBezTo>
                    <a:cubicBezTo>
                      <a:pt x="264719" y="3600218"/>
                      <a:pt x="264719" y="3600175"/>
                      <a:pt x="264684" y="3600132"/>
                    </a:cubicBezTo>
                    <a:lnTo>
                      <a:pt x="264718" y="3600132"/>
                    </a:lnTo>
                    <a:lnTo>
                      <a:pt x="264718" y="516777"/>
                    </a:lnTo>
                    <a:close/>
                  </a:path>
                </a:pathLst>
              </a:custGeom>
              <a:solidFill>
                <a:srgbClr val="FF6600"/>
              </a:solid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56" name="圆角矩形 155"/>
              <p:cNvSpPr/>
              <p:nvPr/>
            </p:nvSpPr>
            <p:spPr>
              <a:xfrm rot="15223275" flipV="1">
                <a:off x="6562427" y="1260623"/>
                <a:ext cx="33743" cy="3061346"/>
              </a:xfrm>
              <a:prstGeom prst="roundRect">
                <a:avLst>
                  <a:gd name="adj" fmla="val 50000"/>
                </a:avLst>
              </a:prstGeom>
              <a:gradFill flip="none" rotWithShape="1">
                <a:gsLst>
                  <a:gs pos="37000">
                    <a:sysClr val="window" lastClr="FFFFFF">
                      <a:alpha val="50000"/>
                    </a:sysClr>
                  </a:gs>
                  <a:gs pos="96000">
                    <a:sysClr val="window" lastClr="FFFFFF">
                      <a:alpha val="0"/>
                    </a:sysClr>
                  </a:gs>
                </a:gsLst>
                <a:path path="shap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grpSp>
        <p:grpSp>
          <p:nvGrpSpPr>
            <p:cNvPr id="148" name="组合 2052"/>
            <p:cNvGrpSpPr>
              <a:grpSpLocks/>
            </p:cNvGrpSpPr>
            <p:nvPr/>
          </p:nvGrpSpPr>
          <p:grpSpPr bwMode="auto">
            <a:xfrm>
              <a:off x="4733305" y="3605007"/>
              <a:ext cx="2818789" cy="811783"/>
              <a:chOff x="4925289" y="3623968"/>
              <a:chExt cx="2818789" cy="811782"/>
            </a:xfrm>
          </p:grpSpPr>
          <p:sp>
            <p:nvSpPr>
              <p:cNvPr id="153" name="矩形 8"/>
              <p:cNvSpPr/>
              <p:nvPr/>
            </p:nvSpPr>
            <p:spPr>
              <a:xfrm rot="6456129">
                <a:off x="6154802" y="2846473"/>
                <a:ext cx="359764" cy="2818789"/>
              </a:xfrm>
              <a:custGeom>
                <a:avLst/>
                <a:gdLst/>
                <a:ahLst/>
                <a:cxnLst/>
                <a:rect l="l" t="t" r="r" b="b"/>
                <a:pathLst>
                  <a:path w="360043" h="2819135">
                    <a:moveTo>
                      <a:pt x="0" y="557318"/>
                    </a:moveTo>
                    <a:lnTo>
                      <a:pt x="180022" y="0"/>
                    </a:lnTo>
                    <a:lnTo>
                      <a:pt x="360043" y="557318"/>
                    </a:lnTo>
                    <a:lnTo>
                      <a:pt x="284670" y="557318"/>
                    </a:lnTo>
                    <a:lnTo>
                      <a:pt x="284670" y="2776747"/>
                    </a:lnTo>
                    <a:lnTo>
                      <a:pt x="284625" y="2776747"/>
                    </a:lnTo>
                    <a:cubicBezTo>
                      <a:pt x="284671" y="2776778"/>
                      <a:pt x="284671" y="2776809"/>
                      <a:pt x="284671" y="2776840"/>
                    </a:cubicBezTo>
                    <a:cubicBezTo>
                      <a:pt x="284671" y="2800199"/>
                      <a:pt x="237817" y="2819135"/>
                      <a:pt x="180020" y="2819135"/>
                    </a:cubicBezTo>
                    <a:cubicBezTo>
                      <a:pt x="122223" y="2819135"/>
                      <a:pt x="75369" y="2800199"/>
                      <a:pt x="75369" y="2776840"/>
                    </a:cubicBezTo>
                    <a:lnTo>
                      <a:pt x="75416" y="2776747"/>
                    </a:lnTo>
                    <a:lnTo>
                      <a:pt x="75369" y="2776747"/>
                    </a:lnTo>
                    <a:lnTo>
                      <a:pt x="75369" y="557318"/>
                    </a:lnTo>
                    <a:close/>
                  </a:path>
                </a:pathLst>
              </a:custGeom>
              <a:gradFill flip="none" rotWithShape="1">
                <a:gsLst>
                  <a:gs pos="15000">
                    <a:sysClr val="windowText" lastClr="000000">
                      <a:lumMod val="85000"/>
                      <a:lumOff val="15000"/>
                    </a:sysClr>
                  </a:gs>
                  <a:gs pos="100000">
                    <a:sysClr val="window" lastClr="FFFFFF">
                      <a:lumMod val="65000"/>
                    </a:sysClr>
                  </a:gs>
                  <a:gs pos="67000">
                    <a:sysClr val="windowText" lastClr="000000">
                      <a:lumMod val="50000"/>
                      <a:lumOff val="50000"/>
                    </a:sysClr>
                  </a:gs>
                </a:gsLst>
                <a:lin ang="10800000" scaled="1"/>
                <a:tileRect/>
              </a:grad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sp>
            <p:nvSpPr>
              <p:cNvPr id="154" name="圆角矩形 153"/>
              <p:cNvSpPr/>
              <p:nvPr/>
            </p:nvSpPr>
            <p:spPr>
              <a:xfrm rot="5400000">
                <a:off x="6364465" y="2579057"/>
                <a:ext cx="45719" cy="2135542"/>
              </a:xfrm>
              <a:prstGeom prst="roundRect">
                <a:avLst>
                  <a:gd name="adj" fmla="val 50000"/>
                </a:avLst>
              </a:prstGeom>
              <a:gradFill flip="none" rotWithShape="1">
                <a:gsLst>
                  <a:gs pos="34000">
                    <a:sysClr val="window" lastClr="FFFFFF">
                      <a:alpha val="50000"/>
                    </a:sysClr>
                  </a:gs>
                  <a:gs pos="96000">
                    <a:sysClr val="window" lastClr="FFFFFF">
                      <a:alpha val="0"/>
                    </a:sysClr>
                  </a:gs>
                </a:gsLst>
                <a:path path="shap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prstClr val="white"/>
                  </a:solidFill>
                  <a:effectLst/>
                  <a:uLnTx/>
                  <a:uFillTx/>
                  <a:latin typeface="+mj-ea"/>
                  <a:ea typeface="+mj-ea"/>
                </a:endParaRPr>
              </a:p>
            </p:txBody>
          </p:sp>
        </p:grpSp>
        <p:sp>
          <p:nvSpPr>
            <p:cNvPr id="149" name="TextBox 11"/>
            <p:cNvSpPr txBox="1">
              <a:spLocks noChangeArrowheads="1"/>
            </p:cNvSpPr>
            <p:nvPr/>
          </p:nvSpPr>
          <p:spPr bwMode="auto">
            <a:xfrm flipH="1">
              <a:off x="5880713" y="926064"/>
              <a:ext cx="6207309" cy="106287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buClr>
                  <a:srgbClr val="C00000"/>
                </a:buClr>
              </a:pPr>
              <a:r>
                <a:rPr lang="zh-CN" altLang="en-US" sz="2000" b="1" dirty="0" smtClean="0">
                  <a:latin typeface="+mj-ea"/>
                  <a:ea typeface="+mj-ea"/>
                </a:rPr>
                <a:t>与沪港</a:t>
              </a:r>
              <a:r>
                <a:rPr lang="zh-CN" altLang="en-US" sz="2000" b="1" dirty="0">
                  <a:latin typeface="+mj-ea"/>
                  <a:ea typeface="+mj-ea"/>
                </a:rPr>
                <a:t>通保持基本框架和模式不变</a:t>
              </a:r>
              <a:r>
                <a:rPr lang="zh-CN" altLang="en-US" sz="2000" b="1" dirty="0" smtClean="0">
                  <a:latin typeface="+mj-ea"/>
                  <a:ea typeface="+mj-ea"/>
                </a:rPr>
                <a:t>，</a:t>
              </a:r>
              <a:endParaRPr lang="en-US" altLang="zh-CN" sz="2000" b="1" dirty="0" smtClean="0">
                <a:latin typeface="+mj-ea"/>
                <a:ea typeface="+mj-ea"/>
              </a:endParaRPr>
            </a:p>
            <a:p>
              <a:pPr>
                <a:lnSpc>
                  <a:spcPct val="150000"/>
                </a:lnSpc>
                <a:buClr>
                  <a:srgbClr val="C00000"/>
                </a:buClr>
              </a:pPr>
              <a:r>
                <a:rPr lang="zh-CN" altLang="en-US" sz="2000" b="1" dirty="0" smtClean="0">
                  <a:latin typeface="+mj-ea"/>
                  <a:ea typeface="+mj-ea"/>
                </a:rPr>
                <a:t>不</a:t>
              </a:r>
              <a:r>
                <a:rPr lang="zh-CN" altLang="en-US" sz="2000" b="1" dirty="0">
                  <a:latin typeface="+mj-ea"/>
                  <a:ea typeface="+mj-ea"/>
                </a:rPr>
                <a:t>改变市场主体业务和技术系统架构</a:t>
              </a:r>
            </a:p>
          </p:txBody>
        </p:sp>
        <p:sp>
          <p:nvSpPr>
            <p:cNvPr id="150" name="TextBox 11"/>
            <p:cNvSpPr txBox="1">
              <a:spLocks noChangeArrowheads="1"/>
            </p:cNvSpPr>
            <p:nvPr/>
          </p:nvSpPr>
          <p:spPr bwMode="auto">
            <a:xfrm flipH="1">
              <a:off x="6871385" y="2662664"/>
              <a:ext cx="3553966" cy="62407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2000" b="1" kern="0" dirty="0">
                  <a:latin typeface="+mj-ea"/>
                  <a:ea typeface="+mj-ea"/>
                </a:rPr>
                <a:t>标的证券突出深圳多层次、多品种特色</a:t>
              </a:r>
            </a:p>
          </p:txBody>
        </p:sp>
        <p:sp>
          <p:nvSpPr>
            <p:cNvPr id="151" name="TextBox 11"/>
            <p:cNvSpPr txBox="1">
              <a:spLocks noChangeArrowheads="1"/>
            </p:cNvSpPr>
            <p:nvPr/>
          </p:nvSpPr>
          <p:spPr bwMode="auto">
            <a:xfrm flipH="1">
              <a:off x="7432541" y="4097860"/>
              <a:ext cx="4433792" cy="106287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buClr>
                  <a:srgbClr val="C00000"/>
                </a:buClr>
              </a:pPr>
              <a:r>
                <a:rPr lang="zh-CN" altLang="en-US" sz="2000" b="1" dirty="0">
                  <a:latin typeface="+mj-ea"/>
                  <a:ea typeface="+mj-ea"/>
                </a:rPr>
                <a:t>根据市场需求进行方案设计，优化市场服务</a:t>
              </a:r>
              <a:r>
                <a:rPr lang="zh-CN" altLang="en-US" sz="2000" b="1" dirty="0" smtClean="0">
                  <a:latin typeface="+mj-ea"/>
                  <a:ea typeface="+mj-ea"/>
                </a:rPr>
                <a:t>，</a:t>
              </a:r>
              <a:endParaRPr lang="en-US" altLang="zh-CN" sz="2000" b="1" dirty="0" smtClean="0">
                <a:latin typeface="+mj-ea"/>
                <a:ea typeface="+mj-ea"/>
              </a:endParaRPr>
            </a:p>
            <a:p>
              <a:pPr>
                <a:lnSpc>
                  <a:spcPct val="150000"/>
                </a:lnSpc>
                <a:buClr>
                  <a:srgbClr val="C00000"/>
                </a:buClr>
              </a:pPr>
              <a:r>
                <a:rPr lang="zh-CN" altLang="en-US" sz="2000" b="1" dirty="0" smtClean="0">
                  <a:latin typeface="+mj-ea"/>
                  <a:ea typeface="+mj-ea"/>
                </a:rPr>
                <a:t>稳妥</a:t>
              </a:r>
              <a:r>
                <a:rPr lang="zh-CN" altLang="en-US" sz="2000" b="1" dirty="0">
                  <a:latin typeface="+mj-ea"/>
                  <a:ea typeface="+mj-ea"/>
                </a:rPr>
                <a:t>有序实施</a:t>
              </a:r>
            </a:p>
          </p:txBody>
        </p:sp>
        <p:sp>
          <p:nvSpPr>
            <p:cNvPr id="152" name="TextBox 11"/>
            <p:cNvSpPr txBox="1">
              <a:spLocks noChangeArrowheads="1"/>
            </p:cNvSpPr>
            <p:nvPr/>
          </p:nvSpPr>
          <p:spPr bwMode="auto">
            <a:xfrm flipH="1">
              <a:off x="3437898" y="3231963"/>
              <a:ext cx="1051440" cy="52005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1" dirty="0" smtClean="0">
                  <a:solidFill>
                    <a:srgbClr val="FFFF00"/>
                  </a:solidFill>
                  <a:latin typeface="+mj-ea"/>
                  <a:ea typeface="+mj-ea"/>
                </a:rPr>
                <a:t>原则</a:t>
              </a:r>
              <a:endParaRPr lang="en-US" altLang="zh-CN" sz="2400" b="1" dirty="0">
                <a:solidFill>
                  <a:srgbClr val="FFFF00"/>
                </a:solidFill>
                <a:latin typeface="+mj-ea"/>
                <a:ea typeface="+mj-ea"/>
              </a:endParaRPr>
            </a:p>
          </p:txBody>
        </p:sp>
      </p:grpSp>
      <p:sp>
        <p:nvSpPr>
          <p:cNvPr id="28"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706299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4" y="172227"/>
            <a:ext cx="4754804"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一</a:t>
            </a:r>
            <a:r>
              <a:rPr lang="zh-CN" altLang="en-US" sz="2800" b="1" dirty="0" smtClean="0">
                <a:solidFill>
                  <a:srgbClr val="002060"/>
                </a:solidFill>
                <a:latin typeface="微软雅黑" panose="020B0503020204020204" pitchFamily="34" charset="-122"/>
                <a:ea typeface="微软雅黑" panose="020B0503020204020204" pitchFamily="34" charset="-122"/>
              </a:rPr>
              <a:t>、概述</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3" y="707942"/>
            <a:ext cx="7964284"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（四）意义</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2" name="矩形 1"/>
          <p:cNvSpPr/>
          <p:nvPr/>
        </p:nvSpPr>
        <p:spPr>
          <a:xfrm>
            <a:off x="3905822" y="2205709"/>
            <a:ext cx="7387358" cy="3785652"/>
          </a:xfrm>
          <a:prstGeom prst="rect">
            <a:avLst/>
          </a:prstGeom>
        </p:spPr>
        <p:txBody>
          <a:bodyPr wrap="square">
            <a:spAutoFit/>
          </a:bodyPr>
          <a:lstStyle/>
          <a:p>
            <a:r>
              <a:rPr lang="zh-CN" altLang="en-US" sz="2000" b="1" dirty="0" smtClean="0">
                <a:latin typeface="+mj-ea"/>
                <a:ea typeface="+mj-ea"/>
              </a:rPr>
              <a:t>对两地资本市场：</a:t>
            </a:r>
            <a:r>
              <a:rPr lang="zh-CN" altLang="en-US" sz="2000" dirty="0" smtClean="0">
                <a:latin typeface="+mj-ea"/>
                <a:ea typeface="+mj-ea"/>
              </a:rPr>
              <a:t>进一步</a:t>
            </a:r>
            <a:r>
              <a:rPr lang="zh-CN" altLang="en-US" sz="2000" dirty="0">
                <a:latin typeface="+mj-ea"/>
                <a:ea typeface="+mj-ea"/>
              </a:rPr>
              <a:t>扩大内地与香港股票市场互联互通的规模，有利于在更大范围、更高层次、更深程度上加强内地与香港合作</a:t>
            </a:r>
            <a:r>
              <a:rPr lang="zh-CN" altLang="en-US" sz="2000" dirty="0" smtClean="0">
                <a:latin typeface="+mj-ea"/>
                <a:ea typeface="+mj-ea"/>
              </a:rPr>
              <a:t>，推动</a:t>
            </a:r>
            <a:r>
              <a:rPr lang="zh-CN" altLang="en-US" sz="2000" dirty="0">
                <a:latin typeface="+mj-ea"/>
                <a:ea typeface="+mj-ea"/>
              </a:rPr>
              <a:t>人民币国际化，提升我国金融业的国际竞争力和服务实体经济</a:t>
            </a:r>
            <a:r>
              <a:rPr lang="zh-CN" altLang="en-US" sz="2000" dirty="0" smtClean="0">
                <a:latin typeface="+mj-ea"/>
                <a:ea typeface="+mj-ea"/>
              </a:rPr>
              <a:t>能力</a:t>
            </a:r>
            <a:endParaRPr lang="zh-CN" altLang="en-US" sz="2000" b="1" dirty="0">
              <a:latin typeface="+mj-ea"/>
              <a:ea typeface="+mj-ea"/>
            </a:endParaRPr>
          </a:p>
          <a:p>
            <a:endParaRPr lang="en-US" altLang="zh-CN" sz="2000" b="1" dirty="0" smtClean="0">
              <a:latin typeface="+mj-ea"/>
              <a:ea typeface="+mj-ea"/>
            </a:endParaRPr>
          </a:p>
          <a:p>
            <a:r>
              <a:rPr lang="zh-CN" altLang="en-US" sz="2000" b="1" dirty="0" smtClean="0">
                <a:latin typeface="+mj-ea"/>
                <a:ea typeface="+mj-ea"/>
              </a:rPr>
              <a:t>对交易所：</a:t>
            </a:r>
            <a:r>
              <a:rPr lang="zh-CN" altLang="en-US" sz="2000" dirty="0" smtClean="0">
                <a:latin typeface="+mj-ea"/>
                <a:ea typeface="+mj-ea"/>
              </a:rPr>
              <a:t>有利于</a:t>
            </a:r>
            <a:r>
              <a:rPr lang="zh-CN" altLang="en-US" sz="2000" dirty="0">
                <a:latin typeface="+mj-ea"/>
                <a:ea typeface="+mj-ea"/>
              </a:rPr>
              <a:t>进一步提升深交</a:t>
            </a:r>
            <a:r>
              <a:rPr lang="zh-CN" altLang="en-US" sz="2000" dirty="0" smtClean="0">
                <a:latin typeface="+mj-ea"/>
                <a:ea typeface="+mj-ea"/>
              </a:rPr>
              <a:t>所国际化</a:t>
            </a:r>
            <a:r>
              <a:rPr lang="zh-CN" altLang="en-US" sz="2000" dirty="0">
                <a:latin typeface="+mj-ea"/>
                <a:ea typeface="+mj-ea"/>
              </a:rPr>
              <a:t>水平和全球影响力，加快深港资本市场制度对接，改善投资者结构，提升深交所多层次资本市场的深度、广度和质量，更好地发挥深交所多层次资本市场的投融资功能</a:t>
            </a:r>
            <a:endParaRPr lang="en-US" altLang="zh-CN" sz="2000" dirty="0">
              <a:latin typeface="+mj-ea"/>
              <a:ea typeface="+mj-ea"/>
            </a:endParaRPr>
          </a:p>
          <a:p>
            <a:endParaRPr lang="en-US" altLang="zh-CN" sz="2000" b="1" dirty="0">
              <a:latin typeface="+mj-ea"/>
              <a:ea typeface="+mj-ea"/>
            </a:endParaRPr>
          </a:p>
          <a:p>
            <a:r>
              <a:rPr lang="zh-CN" altLang="en-US" sz="2000" b="1" dirty="0" smtClean="0">
                <a:latin typeface="+mj-ea"/>
                <a:ea typeface="+mj-ea"/>
              </a:rPr>
              <a:t>对投资者：</a:t>
            </a:r>
            <a:r>
              <a:rPr lang="zh-CN" altLang="en-US" sz="2000" dirty="0" smtClean="0">
                <a:latin typeface="+mj-ea"/>
                <a:ea typeface="+mj-ea"/>
              </a:rPr>
              <a:t>使</a:t>
            </a:r>
            <a:r>
              <a:rPr lang="zh-CN" altLang="en-US" sz="2000" dirty="0">
                <a:latin typeface="+mj-ea"/>
                <a:ea typeface="+mj-ea"/>
              </a:rPr>
              <a:t>投资者更好共享内地与香港经济发展成果，满足投资者多样化的跨境投资以及风险管理需求</a:t>
            </a:r>
          </a:p>
        </p:txBody>
      </p:sp>
      <p:pic>
        <p:nvPicPr>
          <p:cNvPr id="29" name="Picture 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533" y="2463116"/>
            <a:ext cx="1095375" cy="313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9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805" y="3237045"/>
            <a:ext cx="1933731" cy="203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组合 140"/>
          <p:cNvGrpSpPr>
            <a:grpSpLocks/>
          </p:cNvGrpSpPr>
          <p:nvPr/>
        </p:nvGrpSpPr>
        <p:grpSpPr bwMode="auto">
          <a:xfrm>
            <a:off x="3052901" y="2356168"/>
            <a:ext cx="4546600" cy="887412"/>
            <a:chOff x="4346575" y="2908130"/>
            <a:chExt cx="4546600" cy="887576"/>
          </a:xfrm>
        </p:grpSpPr>
        <p:grpSp>
          <p:nvGrpSpPr>
            <p:cNvPr id="39" name="组合 128"/>
            <p:cNvGrpSpPr>
              <a:grpSpLocks/>
            </p:cNvGrpSpPr>
            <p:nvPr/>
          </p:nvGrpSpPr>
          <p:grpSpPr bwMode="auto">
            <a:xfrm>
              <a:off x="4346575" y="2908130"/>
              <a:ext cx="887577" cy="887576"/>
              <a:chOff x="4346575" y="3421063"/>
              <a:chExt cx="646113" cy="646112"/>
            </a:xfrm>
          </p:grpSpPr>
          <p:grpSp>
            <p:nvGrpSpPr>
              <p:cNvPr id="41" name="Group 77"/>
              <p:cNvGrpSpPr>
                <a:grpSpLocks/>
              </p:cNvGrpSpPr>
              <p:nvPr/>
            </p:nvGrpSpPr>
            <p:grpSpPr bwMode="auto">
              <a:xfrm>
                <a:off x="4346575" y="3421063"/>
                <a:ext cx="646113" cy="646112"/>
                <a:chOff x="1601" y="6377"/>
                <a:chExt cx="1701" cy="1701"/>
              </a:xfrm>
            </p:grpSpPr>
            <p:sp>
              <p:nvSpPr>
                <p:cNvPr id="43" name="Oval 78"/>
                <p:cNvSpPr>
                  <a:spLocks noChangeArrowheads="1"/>
                </p:cNvSpPr>
                <p:nvPr/>
              </p:nvSpPr>
              <p:spPr bwMode="auto">
                <a:xfrm>
                  <a:off x="1601" y="6377"/>
                  <a:ext cx="1701" cy="1701"/>
                </a:xfrm>
                <a:prstGeom prst="ellipse">
                  <a:avLst/>
                </a:pr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latin typeface="Calibri" pitchFamily="34" charset="0"/>
                  </a:endParaRPr>
                </a:p>
              </p:txBody>
            </p:sp>
            <p:sp>
              <p:nvSpPr>
                <p:cNvPr id="44" name="Oval 79"/>
                <p:cNvSpPr>
                  <a:spLocks noChangeArrowheads="1"/>
                </p:cNvSpPr>
                <p:nvPr/>
              </p:nvSpPr>
              <p:spPr bwMode="auto">
                <a:xfrm>
                  <a:off x="1806" y="6581"/>
                  <a:ext cx="1292" cy="1292"/>
                </a:xfrm>
                <a:prstGeom prst="ellipse">
                  <a:avLst/>
                </a:prstGeom>
                <a:solidFill>
                  <a:srgbClr val="943634"/>
                </a:solidFill>
                <a:ln w="38100">
                  <a:solidFill>
                    <a:srgbClr val="FFFFFF"/>
                  </a:solidFill>
                  <a:round/>
                  <a:headEnd/>
                  <a:tailEnd/>
                </a:ln>
              </p:spPr>
              <p:txBody>
                <a:bodyPr/>
                <a:lstStyle/>
                <a:p>
                  <a:endParaRPr lang="zh-CN" altLang="zh-CN">
                    <a:latin typeface="Calibri" pitchFamily="34" charset="0"/>
                  </a:endParaRPr>
                </a:p>
              </p:txBody>
            </p:sp>
          </p:grpSp>
          <p:pic>
            <p:nvPicPr>
              <p:cNvPr id="42" name="Picture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2150" y="3584575"/>
                <a:ext cx="346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 name="TextBox 10"/>
            <p:cNvSpPr txBox="1">
              <a:spLocks noChangeArrowheads="1"/>
            </p:cNvSpPr>
            <p:nvPr/>
          </p:nvSpPr>
          <p:spPr bwMode="auto">
            <a:xfrm>
              <a:off x="5357813" y="3105016"/>
              <a:ext cx="3535362" cy="489040"/>
            </a:xfrm>
            <a:prstGeom prst="rect">
              <a:avLst/>
            </a:prstGeom>
            <a:noFill/>
            <a:ln w="9525">
              <a:noFill/>
              <a:miter lim="800000"/>
              <a:headEnd/>
              <a:tailEnd/>
            </a:ln>
          </p:spPr>
          <p:txBody>
            <a:bodyPr>
              <a:spAutoFit/>
            </a:bodyPr>
            <a:lstStyle/>
            <a:p>
              <a:pPr fontAlgn="auto">
                <a:spcBef>
                  <a:spcPts val="0"/>
                </a:spcBef>
                <a:spcAft>
                  <a:spcPts val="0"/>
                </a:spcAft>
                <a:defRPr/>
              </a:pPr>
              <a:endParaRPr lang="zh-CN" altLang="en-US" sz="2600" dirty="0">
                <a:solidFill>
                  <a:schemeClr val="accent2">
                    <a:lumMod val="75000"/>
                  </a:schemeClr>
                </a:solidFill>
                <a:latin typeface="+mn-lt"/>
                <a:ea typeface="微软雅黑" pitchFamily="34" charset="-122"/>
              </a:endParaRPr>
            </a:p>
          </p:txBody>
        </p:sp>
      </p:grpSp>
      <p:grpSp>
        <p:nvGrpSpPr>
          <p:cNvPr id="45" name="组合 141"/>
          <p:cNvGrpSpPr>
            <a:grpSpLocks/>
          </p:cNvGrpSpPr>
          <p:nvPr/>
        </p:nvGrpSpPr>
        <p:grpSpPr bwMode="auto">
          <a:xfrm>
            <a:off x="3064680" y="3759206"/>
            <a:ext cx="4546600" cy="887412"/>
            <a:chOff x="4346575" y="3867144"/>
            <a:chExt cx="4546600" cy="887576"/>
          </a:xfrm>
        </p:grpSpPr>
        <p:grpSp>
          <p:nvGrpSpPr>
            <p:cNvPr id="46" name="组合 129"/>
            <p:cNvGrpSpPr>
              <a:grpSpLocks/>
            </p:cNvGrpSpPr>
            <p:nvPr/>
          </p:nvGrpSpPr>
          <p:grpSpPr bwMode="auto">
            <a:xfrm>
              <a:off x="4346575" y="3867144"/>
              <a:ext cx="887577" cy="887576"/>
              <a:chOff x="4346575" y="4132263"/>
              <a:chExt cx="646113" cy="646112"/>
            </a:xfrm>
          </p:grpSpPr>
          <p:grpSp>
            <p:nvGrpSpPr>
              <p:cNvPr id="48" name="Group 80"/>
              <p:cNvGrpSpPr>
                <a:grpSpLocks/>
              </p:cNvGrpSpPr>
              <p:nvPr/>
            </p:nvGrpSpPr>
            <p:grpSpPr bwMode="auto">
              <a:xfrm>
                <a:off x="4346575" y="4132263"/>
                <a:ext cx="646113" cy="646112"/>
                <a:chOff x="1601" y="6377"/>
                <a:chExt cx="1701" cy="1701"/>
              </a:xfrm>
            </p:grpSpPr>
            <p:sp>
              <p:nvSpPr>
                <p:cNvPr id="50" name="Oval 81"/>
                <p:cNvSpPr>
                  <a:spLocks noChangeArrowheads="1"/>
                </p:cNvSpPr>
                <p:nvPr/>
              </p:nvSpPr>
              <p:spPr bwMode="auto">
                <a:xfrm>
                  <a:off x="1601" y="6377"/>
                  <a:ext cx="1701" cy="1701"/>
                </a:xfrm>
                <a:prstGeom prst="ellipse">
                  <a:avLst/>
                </a:pr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latin typeface="Calibri" pitchFamily="34" charset="0"/>
                  </a:endParaRPr>
                </a:p>
              </p:txBody>
            </p:sp>
            <p:sp>
              <p:nvSpPr>
                <p:cNvPr id="51" name="Oval 82"/>
                <p:cNvSpPr>
                  <a:spLocks noChangeArrowheads="1"/>
                </p:cNvSpPr>
                <p:nvPr/>
              </p:nvSpPr>
              <p:spPr bwMode="auto">
                <a:xfrm>
                  <a:off x="1806" y="6581"/>
                  <a:ext cx="1292" cy="1292"/>
                </a:xfrm>
                <a:prstGeom prst="ellipse">
                  <a:avLst/>
                </a:prstGeom>
                <a:solidFill>
                  <a:srgbClr val="5F497A"/>
                </a:solidFill>
                <a:ln w="38100">
                  <a:solidFill>
                    <a:srgbClr val="FFFFFF"/>
                  </a:solidFill>
                  <a:round/>
                  <a:headEnd/>
                  <a:tailEnd/>
                </a:ln>
              </p:spPr>
              <p:txBody>
                <a:bodyPr/>
                <a:lstStyle/>
                <a:p>
                  <a:endParaRPr lang="zh-CN" altLang="zh-CN">
                    <a:latin typeface="Calibri" pitchFamily="34" charset="0"/>
                  </a:endParaRPr>
                </a:p>
              </p:txBody>
            </p:sp>
          </p:grpSp>
          <p:pic>
            <p:nvPicPr>
              <p:cNvPr id="49" name="Picture 9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3100" y="4291013"/>
                <a:ext cx="377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7" name="TextBox 10"/>
            <p:cNvSpPr txBox="1">
              <a:spLocks noChangeArrowheads="1"/>
            </p:cNvSpPr>
            <p:nvPr/>
          </p:nvSpPr>
          <p:spPr bwMode="auto">
            <a:xfrm>
              <a:off x="5357813" y="4071969"/>
              <a:ext cx="3535362" cy="489040"/>
            </a:xfrm>
            <a:prstGeom prst="rect">
              <a:avLst/>
            </a:prstGeom>
            <a:noFill/>
            <a:ln w="9525">
              <a:noFill/>
              <a:miter lim="800000"/>
              <a:headEnd/>
              <a:tailEnd/>
            </a:ln>
          </p:spPr>
          <p:txBody>
            <a:bodyPr>
              <a:spAutoFit/>
            </a:bodyPr>
            <a:lstStyle/>
            <a:p>
              <a:pPr fontAlgn="auto">
                <a:spcBef>
                  <a:spcPts val="0"/>
                </a:spcBef>
                <a:spcAft>
                  <a:spcPts val="0"/>
                </a:spcAft>
                <a:defRPr/>
              </a:pPr>
              <a:endParaRPr lang="zh-CN" altLang="en-US" sz="2600" dirty="0">
                <a:solidFill>
                  <a:schemeClr val="accent4">
                    <a:lumMod val="75000"/>
                  </a:schemeClr>
                </a:solidFill>
                <a:latin typeface="+mn-lt"/>
                <a:ea typeface="微软雅黑" pitchFamily="34" charset="-122"/>
              </a:endParaRPr>
            </a:p>
          </p:txBody>
        </p:sp>
      </p:grpSp>
      <p:grpSp>
        <p:nvGrpSpPr>
          <p:cNvPr id="52" name="组合 142"/>
          <p:cNvGrpSpPr>
            <a:grpSpLocks/>
          </p:cNvGrpSpPr>
          <p:nvPr/>
        </p:nvGrpSpPr>
        <p:grpSpPr bwMode="auto">
          <a:xfrm>
            <a:off x="3064680" y="5236009"/>
            <a:ext cx="7073892" cy="1299649"/>
            <a:chOff x="4346575" y="4834775"/>
            <a:chExt cx="7073892" cy="1300756"/>
          </a:xfrm>
        </p:grpSpPr>
        <p:grpSp>
          <p:nvGrpSpPr>
            <p:cNvPr id="53" name="组合 130"/>
            <p:cNvGrpSpPr>
              <a:grpSpLocks/>
            </p:cNvGrpSpPr>
            <p:nvPr/>
          </p:nvGrpSpPr>
          <p:grpSpPr bwMode="auto">
            <a:xfrm>
              <a:off x="4346575" y="4834775"/>
              <a:ext cx="887577" cy="889757"/>
              <a:chOff x="4346575" y="4851400"/>
              <a:chExt cx="646113" cy="647700"/>
            </a:xfrm>
          </p:grpSpPr>
          <p:grpSp>
            <p:nvGrpSpPr>
              <p:cNvPr id="55" name="Group 83"/>
              <p:cNvGrpSpPr>
                <a:grpSpLocks/>
              </p:cNvGrpSpPr>
              <p:nvPr/>
            </p:nvGrpSpPr>
            <p:grpSpPr bwMode="auto">
              <a:xfrm>
                <a:off x="4346575" y="4851400"/>
                <a:ext cx="646113" cy="647700"/>
                <a:chOff x="1601" y="6377"/>
                <a:chExt cx="1701" cy="1701"/>
              </a:xfrm>
            </p:grpSpPr>
            <p:sp>
              <p:nvSpPr>
                <p:cNvPr id="58" name="Oval 84"/>
                <p:cNvSpPr>
                  <a:spLocks noChangeArrowheads="1"/>
                </p:cNvSpPr>
                <p:nvPr/>
              </p:nvSpPr>
              <p:spPr bwMode="auto">
                <a:xfrm>
                  <a:off x="1601" y="6377"/>
                  <a:ext cx="1701" cy="1701"/>
                </a:xfrm>
                <a:prstGeom prst="ellipse">
                  <a:avLst/>
                </a:pr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latin typeface="Calibri" pitchFamily="34" charset="0"/>
                  </a:endParaRPr>
                </a:p>
              </p:txBody>
            </p:sp>
            <p:sp>
              <p:nvSpPr>
                <p:cNvPr id="60" name="Oval 85"/>
                <p:cNvSpPr>
                  <a:spLocks noChangeArrowheads="1"/>
                </p:cNvSpPr>
                <p:nvPr/>
              </p:nvSpPr>
              <p:spPr bwMode="auto">
                <a:xfrm>
                  <a:off x="1806" y="6581"/>
                  <a:ext cx="1292" cy="1292"/>
                </a:xfrm>
                <a:prstGeom prst="ellipse">
                  <a:avLst/>
                </a:prstGeom>
                <a:solidFill>
                  <a:srgbClr val="E36C0A"/>
                </a:solidFill>
                <a:ln w="38100">
                  <a:solidFill>
                    <a:srgbClr val="FFFFFF"/>
                  </a:solidFill>
                  <a:round/>
                  <a:headEnd/>
                  <a:tailEnd/>
                </a:ln>
              </p:spPr>
              <p:txBody>
                <a:bodyPr/>
                <a:lstStyle/>
                <a:p>
                  <a:endParaRPr lang="zh-CN" altLang="zh-CN">
                    <a:latin typeface="Calibri" pitchFamily="34" charset="0"/>
                  </a:endParaRPr>
                </a:p>
              </p:txBody>
            </p:sp>
          </p:grpSp>
          <p:pic>
            <p:nvPicPr>
              <p:cNvPr id="56" name="Picture 9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8338" y="5030788"/>
                <a:ext cx="376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4" name="TextBox 10"/>
            <p:cNvSpPr txBox="1">
              <a:spLocks noChangeArrowheads="1"/>
            </p:cNvSpPr>
            <p:nvPr/>
          </p:nvSpPr>
          <p:spPr bwMode="auto">
            <a:xfrm>
              <a:off x="7885105" y="5646165"/>
              <a:ext cx="3535362" cy="489366"/>
            </a:xfrm>
            <a:prstGeom prst="rect">
              <a:avLst/>
            </a:prstGeom>
            <a:noFill/>
            <a:ln w="9525">
              <a:noFill/>
              <a:miter lim="800000"/>
              <a:headEnd/>
              <a:tailEnd/>
            </a:ln>
          </p:spPr>
          <p:txBody>
            <a:bodyPr>
              <a:spAutoFit/>
            </a:bodyPr>
            <a:lstStyle/>
            <a:p>
              <a:pPr fontAlgn="auto">
                <a:spcBef>
                  <a:spcPts val="0"/>
                </a:spcBef>
                <a:spcAft>
                  <a:spcPts val="0"/>
                </a:spcAft>
                <a:defRPr/>
              </a:pPr>
              <a:endParaRPr lang="zh-CN" altLang="en-US" sz="2600" dirty="0">
                <a:solidFill>
                  <a:schemeClr val="accent6">
                    <a:lumMod val="75000"/>
                  </a:schemeClr>
                </a:solidFill>
                <a:latin typeface="+mn-lt"/>
                <a:ea typeface="微软雅黑" pitchFamily="34" charset="-122"/>
              </a:endParaRPr>
            </a:p>
          </p:txBody>
        </p:sp>
      </p:grpSp>
      <p:sp>
        <p:nvSpPr>
          <p:cNvPr id="3" name="矩形 2"/>
          <p:cNvSpPr/>
          <p:nvPr/>
        </p:nvSpPr>
        <p:spPr>
          <a:xfrm>
            <a:off x="867228" y="1271358"/>
            <a:ext cx="10610658" cy="707886"/>
          </a:xfrm>
          <a:prstGeom prst="rect">
            <a:avLst/>
          </a:prstGeom>
        </p:spPr>
        <p:txBody>
          <a:bodyPr wrap="square">
            <a:spAutoFit/>
          </a:bodyPr>
          <a:lstStyle/>
          <a:p>
            <a:r>
              <a:rPr lang="zh-CN" altLang="en-US" sz="2000" b="1" dirty="0">
                <a:latin typeface="+mj-ea"/>
              </a:rPr>
              <a:t>深港通是党中央、国务院对资本市场改革开放的又一重大部署，标志着我国资本市场在国际化和市场化方向上又迈出了坚实一步</a:t>
            </a:r>
            <a:endParaRPr lang="en-US" altLang="zh-CN" sz="2000" b="1" dirty="0">
              <a:latin typeface="+mj-ea"/>
            </a:endParaRPr>
          </a:p>
        </p:txBody>
      </p:sp>
      <p:sp>
        <p:nvSpPr>
          <p:cNvPr id="31"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225575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noChangeArrowheads="1"/>
          </p:cNvSpPr>
          <p:nvPr>
            <p:ph type="title" idx="4294967295"/>
          </p:nvPr>
        </p:nvSpPr>
        <p:spPr bwMode="auto">
          <a:xfrm>
            <a:off x="393409" y="902360"/>
            <a:ext cx="2296720" cy="80061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598" tIns="50801" rIns="101598" bIns="50801"/>
          <a:lstStyle/>
          <a:p>
            <a:r>
              <a:rPr lang="zh-CN" altLang="en-US" sz="4000" b="1" dirty="0" smtClean="0">
                <a:solidFill>
                  <a:schemeClr val="accent2"/>
                </a:solidFill>
                <a:latin typeface="微软雅黑" pitchFamily="34" charset="-122"/>
                <a:ea typeface="微软雅黑" pitchFamily="34" charset="-122"/>
                <a:sym typeface="微软雅黑" pitchFamily="34" charset="-122"/>
              </a:rPr>
              <a:t>目 录</a:t>
            </a:r>
            <a:endParaRPr lang="zh-CN" altLang="en-US" dirty="0" smtClean="0">
              <a:solidFill>
                <a:schemeClr val="accent2"/>
              </a:solidFill>
            </a:endParaRPr>
          </a:p>
        </p:txBody>
      </p:sp>
      <p:sp>
        <p:nvSpPr>
          <p:cNvPr id="5123" name="直接连接符 6"/>
          <p:cNvSpPr>
            <a:spLocks noChangeShapeType="1"/>
          </p:cNvSpPr>
          <p:nvPr/>
        </p:nvSpPr>
        <p:spPr bwMode="auto">
          <a:xfrm>
            <a:off x="2449202" y="1413865"/>
            <a:ext cx="9749149"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4" name="直接连接符 27"/>
          <p:cNvSpPr>
            <a:spLocks noChangeShapeType="1"/>
          </p:cNvSpPr>
          <p:nvPr/>
        </p:nvSpPr>
        <p:spPr bwMode="auto">
          <a:xfrm flipV="1">
            <a:off x="-1" y="1443755"/>
            <a:ext cx="661380" cy="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lIns="91431" tIns="45716" rIns="91431" bIns="45716"/>
          <a:lstStyle/>
          <a:p>
            <a:endParaRPr lang="zh-CN" altLang="en-US"/>
          </a:p>
        </p:txBody>
      </p:sp>
      <p:sp>
        <p:nvSpPr>
          <p:cNvPr id="5126" name="矩形 20"/>
          <p:cNvSpPr>
            <a:spLocks noChangeArrowheads="1"/>
          </p:cNvSpPr>
          <p:nvPr/>
        </p:nvSpPr>
        <p:spPr bwMode="auto">
          <a:xfrm>
            <a:off x="1004459" y="201966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7" name="矩形 26"/>
          <p:cNvSpPr>
            <a:spLocks noChangeArrowheads="1"/>
          </p:cNvSpPr>
          <p:nvPr/>
        </p:nvSpPr>
        <p:spPr bwMode="auto">
          <a:xfrm>
            <a:off x="661380" y="201966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5129" name="TextBox 28"/>
          <p:cNvSpPr>
            <a:spLocks noChangeArrowheads="1"/>
          </p:cNvSpPr>
          <p:nvPr/>
        </p:nvSpPr>
        <p:spPr bwMode="auto">
          <a:xfrm>
            <a:off x="1328478" y="2143972"/>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一</a:t>
            </a:r>
          </a:p>
        </p:txBody>
      </p:sp>
      <p:sp>
        <p:nvSpPr>
          <p:cNvPr id="17" name="矩形 18"/>
          <p:cNvSpPr>
            <a:spLocks noChangeArrowheads="1"/>
          </p:cNvSpPr>
          <p:nvPr/>
        </p:nvSpPr>
        <p:spPr bwMode="auto">
          <a:xfrm>
            <a:off x="2295229" y="3357789"/>
            <a:ext cx="8385849" cy="618664"/>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业务方案要点介绍</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矩形 20"/>
          <p:cNvSpPr>
            <a:spLocks noChangeArrowheads="1"/>
          </p:cNvSpPr>
          <p:nvPr/>
        </p:nvSpPr>
        <p:spPr bwMode="auto">
          <a:xfrm>
            <a:off x="1004459" y="3357789"/>
            <a:ext cx="1200775"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19" name="矩形 26"/>
          <p:cNvSpPr>
            <a:spLocks noChangeArrowheads="1"/>
          </p:cNvSpPr>
          <p:nvPr/>
        </p:nvSpPr>
        <p:spPr bwMode="auto">
          <a:xfrm>
            <a:off x="661380" y="3357789"/>
            <a:ext cx="282087" cy="618664"/>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1" name="TextBox 28"/>
          <p:cNvSpPr>
            <a:spLocks noChangeArrowheads="1"/>
          </p:cNvSpPr>
          <p:nvPr/>
        </p:nvSpPr>
        <p:spPr bwMode="auto">
          <a:xfrm>
            <a:off x="1328478" y="3482093"/>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a:solidFill>
                  <a:schemeClr val="bg1"/>
                </a:solidFill>
                <a:latin typeface="微软雅黑" pitchFamily="34" charset="-122"/>
                <a:ea typeface="微软雅黑" pitchFamily="34" charset="-122"/>
                <a:sym typeface="微软雅黑" pitchFamily="34" charset="-122"/>
              </a:rPr>
              <a:t>二</a:t>
            </a:r>
          </a:p>
        </p:txBody>
      </p:sp>
      <p:sp>
        <p:nvSpPr>
          <p:cNvPr id="20" name="矩形 18"/>
          <p:cNvSpPr>
            <a:spLocks noChangeArrowheads="1"/>
          </p:cNvSpPr>
          <p:nvPr/>
        </p:nvSpPr>
        <p:spPr bwMode="auto">
          <a:xfrm>
            <a:off x="2248077" y="4797889"/>
            <a:ext cx="8424485" cy="618663"/>
          </a:xfrm>
          <a:prstGeom prst="rect">
            <a:avLst/>
          </a:prstGeom>
          <a:gradFill flip="none" rotWithShape="1">
            <a:gsLst>
              <a:gs pos="0">
                <a:schemeClr val="accent2"/>
              </a:gs>
              <a:gs pos="48000">
                <a:schemeClr val="accent1">
                  <a:shade val="67500"/>
                  <a:satMod val="115000"/>
                </a:schemeClr>
              </a:gs>
              <a:gs pos="100000">
                <a:schemeClr val="accent1">
                  <a:shade val="100000"/>
                  <a:satMod val="115000"/>
                </a:schemeClr>
              </a:gs>
            </a:gsLst>
            <a:lin ang="0" scaled="1"/>
            <a:tileRect/>
          </a:gradFill>
          <a:ln>
            <a:noFill/>
          </a:ln>
          <a:effectLst/>
        </p:spPr>
        <p:txBody>
          <a:bodyPr lIns="101598" tIns="50801" rIns="101598" bIns="50801" anchor="ctr"/>
          <a:lstStyle/>
          <a:p>
            <a:pPr>
              <a:defRPr/>
            </a:pPr>
            <a:r>
              <a:rPr lang="zh-CN" altLang="en-US" sz="2400" b="1" dirty="0" smtClean="0">
                <a:solidFill>
                  <a:schemeClr val="bg1"/>
                </a:solidFill>
                <a:latin typeface="微软雅黑" panose="020B0503020204020204" pitchFamily="34" charset="-122"/>
                <a:ea typeface="微软雅黑" panose="020B0503020204020204" pitchFamily="34" charset="-122"/>
              </a:rPr>
              <a:t>下一步工作安排</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0"/>
          <p:cNvSpPr>
            <a:spLocks noChangeArrowheads="1"/>
          </p:cNvSpPr>
          <p:nvPr/>
        </p:nvSpPr>
        <p:spPr bwMode="auto">
          <a:xfrm>
            <a:off x="995841" y="4797889"/>
            <a:ext cx="1200775"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7" name="矩形 26"/>
          <p:cNvSpPr>
            <a:spLocks noChangeArrowheads="1"/>
          </p:cNvSpPr>
          <p:nvPr/>
        </p:nvSpPr>
        <p:spPr bwMode="auto">
          <a:xfrm>
            <a:off x="652762" y="4797889"/>
            <a:ext cx="282087" cy="618663"/>
          </a:xfrm>
          <a:prstGeom prst="rect">
            <a:avLst/>
          </a:prstGeom>
          <a:solidFill>
            <a:schemeClr val="accent2"/>
          </a:solidFill>
          <a:ln>
            <a:noFill/>
          </a:ln>
          <a:extLst/>
        </p:spPr>
        <p:txBody>
          <a:bodyPr lIns="101598" tIns="50801" rIns="101598" bIns="50801" anchor="ctr"/>
          <a:lstStyle/>
          <a:p>
            <a:pPr algn="ctr"/>
            <a:endParaRPr lang="zh-CN" altLang="en-US" b="1">
              <a:solidFill>
                <a:schemeClr val="bg1"/>
              </a:solidFill>
            </a:endParaRPr>
          </a:p>
        </p:txBody>
      </p:sp>
      <p:sp>
        <p:nvSpPr>
          <p:cNvPr id="28" name="TextBox 28"/>
          <p:cNvSpPr>
            <a:spLocks noChangeArrowheads="1"/>
          </p:cNvSpPr>
          <p:nvPr/>
        </p:nvSpPr>
        <p:spPr bwMode="auto">
          <a:xfrm>
            <a:off x="1319860" y="4937910"/>
            <a:ext cx="512957" cy="471926"/>
          </a:xfrm>
          <a:prstGeom prst="rect">
            <a:avLst/>
          </a:prstGeom>
          <a:solidFill>
            <a:schemeClr val="accent2"/>
          </a:solidFill>
          <a:ln>
            <a:noFill/>
          </a:ln>
          <a:extLst/>
        </p:spPr>
        <p:txBody>
          <a:bodyPr wrap="none" lIns="101598" tIns="50801" rIns="101598" bIns="50801">
            <a:spAutoFit/>
          </a:bodyPr>
          <a:lstStyle/>
          <a:p>
            <a:r>
              <a:rPr lang="zh-CN" altLang="en-US" sz="2400" b="1" dirty="0" smtClean="0">
                <a:solidFill>
                  <a:schemeClr val="bg1"/>
                </a:solidFill>
                <a:latin typeface="微软雅黑" pitchFamily="34" charset="-122"/>
                <a:ea typeface="微软雅黑" pitchFamily="34" charset="-122"/>
                <a:sym typeface="微软雅黑" pitchFamily="34" charset="-122"/>
              </a:rPr>
              <a:t>三</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29" name="矩形 18"/>
          <p:cNvSpPr>
            <a:spLocks noChangeArrowheads="1"/>
          </p:cNvSpPr>
          <p:nvPr/>
        </p:nvSpPr>
        <p:spPr bwMode="auto">
          <a:xfrm>
            <a:off x="2295331" y="2019668"/>
            <a:ext cx="8385849" cy="618663"/>
          </a:xfrm>
          <a:prstGeom prst="rect">
            <a:avLst/>
          </a:prstGeom>
          <a:gradFill flip="none" rotWithShape="1">
            <a:gsLst>
              <a:gs pos="0">
                <a:schemeClr val="accent2"/>
              </a:gs>
              <a:gs pos="50000">
                <a:schemeClr val="accent1">
                  <a:shade val="100000"/>
                  <a:satMod val="115000"/>
                </a:schemeClr>
              </a:gs>
            </a:gsLst>
            <a:lin ang="0" scaled="1"/>
            <a:tileRect/>
          </a:gradFill>
          <a:ln>
            <a:noFill/>
          </a:ln>
          <a:effectLst/>
        </p:spPr>
        <p:txBody>
          <a:bodyPr lIns="101598" tIns="50801" rIns="101598" bIns="50801" anchor="ctr"/>
          <a:lstStyle/>
          <a:p>
            <a:pPr>
              <a:buFont typeface="Arial" charset="0"/>
              <a:buNone/>
              <a:defRPr/>
            </a:pPr>
            <a:r>
              <a:rPr lang="zh-CN" altLang="en-US" sz="2400" b="1" dirty="0" smtClean="0">
                <a:solidFill>
                  <a:schemeClr val="bg1"/>
                </a:solidFill>
                <a:latin typeface="微软雅黑" panose="020B0503020204020204" pitchFamily="34" charset="-122"/>
                <a:ea typeface="微软雅黑" panose="020B0503020204020204" pitchFamily="34" charset="-122"/>
              </a:rPr>
              <a:t>概述</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bwMode="auto">
          <a:xfrm>
            <a:off x="-4318" y="1704777"/>
            <a:ext cx="12064294" cy="1076957"/>
          </a:xfrm>
          <a:prstGeom prst="rect">
            <a:avLst/>
          </a:prstGeom>
          <a:solidFill>
            <a:schemeClr val="bg1">
              <a:alpha val="70000"/>
            </a:schemeClr>
          </a:solidFill>
          <a:ln w="19050">
            <a:noFill/>
            <a:round/>
            <a:headEnd/>
            <a:tailEnd/>
          </a:ln>
          <a:extLst/>
        </p:spPr>
        <p:txBody>
          <a:bodyPr rtlCol="0" anchor="ctr"/>
          <a:lstStyle/>
          <a:p>
            <a:pPr algn="ctr"/>
            <a:endParaRPr lang="zh-CN" altLang="en-US"/>
          </a:p>
        </p:txBody>
      </p:sp>
      <p:sp>
        <p:nvSpPr>
          <p:cNvPr id="24" name="矩形 23"/>
          <p:cNvSpPr/>
          <p:nvPr/>
        </p:nvSpPr>
        <p:spPr bwMode="auto">
          <a:xfrm>
            <a:off x="50755" y="4584992"/>
            <a:ext cx="12064294" cy="1076957"/>
          </a:xfrm>
          <a:prstGeom prst="rect">
            <a:avLst/>
          </a:prstGeom>
          <a:solidFill>
            <a:schemeClr val="bg1">
              <a:alpha val="70000"/>
            </a:schemeClr>
          </a:solidFill>
          <a:ln w="19050">
            <a:noFill/>
            <a:round/>
            <a:headEnd/>
            <a:tailEnd/>
          </a:ln>
          <a:extLst/>
        </p:spPr>
        <p:txBody>
          <a:bodyPr rtlCol="0" anchor="ctr"/>
          <a:lstStyle/>
          <a:p>
            <a:pPr algn="ctr"/>
            <a:endParaRPr lang="zh-CN" altLang="en-US"/>
          </a:p>
        </p:txBody>
      </p:sp>
    </p:spTree>
    <p:extLst>
      <p:ext uri="{BB962C8B-B14F-4D97-AF65-F5344CB8AC3E}">
        <p14:creationId xmlns:p14="http://schemas.microsoft.com/office/powerpoint/2010/main" val="13247148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739213" y="172227"/>
            <a:ext cx="9392241" cy="523220"/>
          </a:xfrm>
          <a:prstGeom prst="rect">
            <a:avLst/>
          </a:prstGeom>
          <a:noFill/>
        </p:spPr>
        <p:txBody>
          <a:bodyPr wrap="square" rtlCol="0">
            <a:spAutoFit/>
          </a:bodyPr>
          <a:lstStyle/>
          <a:p>
            <a:r>
              <a:rPr lang="zh-CN" altLang="en-US" sz="2800" b="1" dirty="0">
                <a:solidFill>
                  <a:srgbClr val="002060"/>
                </a:solidFill>
                <a:latin typeface="微软雅黑" panose="020B0503020204020204" pitchFamily="34" charset="-122"/>
                <a:ea typeface="微软雅黑" panose="020B0503020204020204" pitchFamily="34" charset="-122"/>
              </a:rPr>
              <a:t>二</a:t>
            </a:r>
            <a:r>
              <a:rPr lang="zh-CN" altLang="en-US" sz="2800" b="1" dirty="0" smtClean="0">
                <a:solidFill>
                  <a:srgbClr val="002060"/>
                </a:solidFill>
                <a:latin typeface="微软雅黑" panose="020B0503020204020204" pitchFamily="34" charset="-122"/>
                <a:ea typeface="微软雅黑" panose="020B0503020204020204" pitchFamily="34" charset="-122"/>
              </a:rPr>
              <a:t>、业务方案要点介绍</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901324" y="707942"/>
            <a:ext cx="7358001" cy="461665"/>
          </a:xfrm>
          <a:prstGeom prst="rect">
            <a:avLst/>
          </a:prstGeom>
          <a:noFill/>
        </p:spPr>
        <p:txBody>
          <a:bodyPr wrap="square" rtlCol="0">
            <a:spAutoFit/>
          </a:bodyPr>
          <a:lstStyle/>
          <a:p>
            <a:pPr defTabSz="911225"/>
            <a:r>
              <a:rPr lang="zh-CN" altLang="en-US" sz="2400" b="1" dirty="0" smtClean="0">
                <a:solidFill>
                  <a:srgbClr val="FF6600"/>
                </a:solidFill>
                <a:latin typeface="微软雅黑" panose="020B0503020204020204" pitchFamily="34" charset="-122"/>
                <a:ea typeface="微软雅黑" panose="020B0503020204020204" pitchFamily="34" charset="-122"/>
              </a:rPr>
              <a:t>（一）标的</a:t>
            </a:r>
            <a:r>
              <a:rPr lang="en-US" altLang="zh-CN" sz="2400" b="1" dirty="0" smtClean="0">
                <a:solidFill>
                  <a:srgbClr val="FF6600"/>
                </a:solidFill>
                <a:latin typeface="微软雅黑" panose="020B0503020204020204" pitchFamily="34" charset="-122"/>
                <a:ea typeface="微软雅黑" panose="020B0503020204020204" pitchFamily="34" charset="-122"/>
              </a:rPr>
              <a:t>——</a:t>
            </a:r>
            <a:r>
              <a:rPr lang="zh-CN" altLang="en-US" sz="2400" b="1" dirty="0" smtClean="0">
                <a:solidFill>
                  <a:srgbClr val="FF6600"/>
                </a:solidFill>
                <a:latin typeface="微软雅黑" panose="020B0503020204020204" pitchFamily="34" charset="-122"/>
                <a:ea typeface="微软雅黑" panose="020B0503020204020204" pitchFamily="34" charset="-122"/>
              </a:rPr>
              <a:t>深市港股通标的及与沪市差异对比</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181411" y="5622738"/>
            <a:ext cx="1872130" cy="276999"/>
          </a:xfrm>
          <a:prstGeom prst="rect">
            <a:avLst/>
          </a:prstGeom>
          <a:noFill/>
        </p:spPr>
        <p:txBody>
          <a:bodyPr wrap="square" rtlCol="0">
            <a:spAutoFit/>
          </a:bodyPr>
          <a:lstStyle/>
          <a:p>
            <a:r>
              <a:rPr lang="zh-CN" altLang="en-US" sz="1200" dirty="0" smtClean="0"/>
              <a:t>数据截止</a:t>
            </a:r>
            <a:r>
              <a:rPr lang="en-US" altLang="zh-CN" sz="1200" dirty="0" smtClean="0"/>
              <a:t>2016</a:t>
            </a:r>
            <a:r>
              <a:rPr lang="zh-CN" altLang="en-US" sz="1200" dirty="0" smtClean="0"/>
              <a:t>年</a:t>
            </a:r>
            <a:r>
              <a:rPr lang="en-US" altLang="zh-CN" sz="1200" dirty="0" smtClean="0"/>
              <a:t>7</a:t>
            </a:r>
            <a:r>
              <a:rPr lang="zh-CN" altLang="en-US" sz="1200" dirty="0" smtClean="0"/>
              <a:t>月</a:t>
            </a:r>
            <a:r>
              <a:rPr lang="en-US" altLang="zh-CN" sz="1200" dirty="0" smtClean="0"/>
              <a:t>29</a:t>
            </a:r>
            <a:r>
              <a:rPr lang="zh-CN" altLang="en-US" sz="1200" dirty="0" smtClean="0"/>
              <a:t>日</a:t>
            </a:r>
            <a:endParaRPr lang="zh-CN" altLang="en-US" sz="1200" dirty="0"/>
          </a:p>
        </p:txBody>
      </p:sp>
      <p:graphicFrame>
        <p:nvGraphicFramePr>
          <p:cNvPr id="20" name="表格 19"/>
          <p:cNvGraphicFramePr>
            <a:graphicFrameLocks noGrp="1"/>
          </p:cNvGraphicFramePr>
          <p:nvPr>
            <p:extLst>
              <p:ext uri="{D42A27DB-BD31-4B8C-83A1-F6EECF244321}">
                <p14:modId xmlns:p14="http://schemas.microsoft.com/office/powerpoint/2010/main" val="3120091720"/>
              </p:ext>
            </p:extLst>
          </p:nvPr>
        </p:nvGraphicFramePr>
        <p:xfrm>
          <a:off x="554790" y="1485659"/>
          <a:ext cx="6008656" cy="3960276"/>
        </p:xfrm>
        <a:graphic>
          <a:graphicData uri="http://schemas.openxmlformats.org/drawingml/2006/table">
            <a:tbl>
              <a:tblPr firstRow="1" bandRow="1">
                <a:tableStyleId>{5C22544A-7EE6-4342-B048-85BDC9FD1C3A}</a:tableStyleId>
              </a:tblPr>
              <a:tblGrid>
                <a:gridCol w="1224084"/>
                <a:gridCol w="3323008"/>
                <a:gridCol w="1461564"/>
              </a:tblGrid>
              <a:tr h="641454">
                <a:tc>
                  <a:txBody>
                    <a:bodyPr/>
                    <a:lstStyle/>
                    <a:p>
                      <a:pPr algn="ctr"/>
                      <a:r>
                        <a:rPr lang="zh-CN" altLang="en-US" sz="1800" dirty="0" smtClean="0"/>
                        <a:t>差异对比要点</a:t>
                      </a:r>
                      <a:endParaRPr lang="zh-CN" altLang="en-US" sz="1800" dirty="0"/>
                    </a:p>
                  </a:txBody>
                  <a:tcPr marL="109785" marR="109785" marT="41149" marB="41149" anchor="ctr">
                    <a:solidFill>
                      <a:schemeClr val="accent2"/>
                    </a:solidFill>
                  </a:tcPr>
                </a:tc>
                <a:tc>
                  <a:txBody>
                    <a:bodyPr/>
                    <a:lstStyle/>
                    <a:p>
                      <a:pPr algn="ctr"/>
                      <a:r>
                        <a:rPr lang="zh-CN" altLang="en-US" sz="1800" b="1" dirty="0" smtClean="0">
                          <a:solidFill>
                            <a:schemeClr val="bg1"/>
                          </a:solidFill>
                        </a:rPr>
                        <a:t>深市港股通</a:t>
                      </a:r>
                      <a:endParaRPr lang="zh-CN" altLang="en-US" sz="1800" b="1" dirty="0">
                        <a:solidFill>
                          <a:schemeClr val="bg1"/>
                        </a:solidFill>
                      </a:endParaRPr>
                    </a:p>
                  </a:txBody>
                  <a:tcPr marL="109785" marR="109785" marT="41149" marB="41149" anchor="ctr">
                    <a:solidFill>
                      <a:schemeClr val="accent2"/>
                    </a:solidFill>
                  </a:tcPr>
                </a:tc>
                <a:tc>
                  <a:txBody>
                    <a:bodyPr/>
                    <a:lstStyle/>
                    <a:p>
                      <a:pPr algn="ctr"/>
                      <a:r>
                        <a:rPr lang="zh-CN" altLang="en-US" sz="1800" b="1" dirty="0" smtClean="0">
                          <a:solidFill>
                            <a:schemeClr val="bg1"/>
                          </a:solidFill>
                        </a:rPr>
                        <a:t>沪市港股通</a:t>
                      </a:r>
                      <a:endParaRPr lang="zh-CN" altLang="en-US" sz="1800" b="1" dirty="0">
                        <a:solidFill>
                          <a:schemeClr val="bg1"/>
                        </a:solidFill>
                      </a:endParaRPr>
                    </a:p>
                  </a:txBody>
                  <a:tcPr marL="109785" marR="109785" marT="41149" marB="41149" anchor="ctr">
                    <a:solidFill>
                      <a:schemeClr val="accent2"/>
                    </a:solidFill>
                  </a:tcPr>
                </a:tc>
              </a:tr>
              <a:tr h="920346">
                <a:tc>
                  <a:txBody>
                    <a:bodyPr/>
                    <a:lstStyle/>
                    <a:p>
                      <a:pPr algn="ctr"/>
                      <a:r>
                        <a:rPr lang="zh-CN" altLang="en-US" sz="1800" b="1" dirty="0" smtClean="0"/>
                        <a:t>参考指数</a:t>
                      </a:r>
                      <a:endParaRPr lang="en-US" altLang="zh-CN" sz="1800" b="1" dirty="0" smtClean="0"/>
                    </a:p>
                  </a:txBody>
                  <a:tcPr marL="109785" marR="109785" marT="41149" marB="41149" anchor="ctr"/>
                </a:tc>
                <a:tc>
                  <a:txBody>
                    <a:bodyPr/>
                    <a:lstStyle/>
                    <a:p>
                      <a:pPr algn="ctr"/>
                      <a:r>
                        <a:rPr lang="zh-CN" altLang="en-US" sz="1800" b="0" dirty="0" smtClean="0">
                          <a:solidFill>
                            <a:schemeClr val="tx1"/>
                          </a:solidFill>
                        </a:rPr>
                        <a:t>恒生大型股指数、中型股指数、</a:t>
                      </a:r>
                      <a:r>
                        <a:rPr lang="zh-CN" altLang="en-US" sz="1800" b="1" dirty="0" smtClean="0"/>
                        <a:t>小型股指数</a:t>
                      </a:r>
                      <a:endParaRPr lang="en-US" altLang="zh-CN" sz="1800" dirty="0" smtClean="0"/>
                    </a:p>
                  </a:txBody>
                  <a:tcPr marL="109785" marR="109785" marT="41149" marB="41149" anchor="ctr"/>
                </a:tc>
                <a:tc>
                  <a:txBody>
                    <a:bodyPr/>
                    <a:lstStyle/>
                    <a:p>
                      <a:pPr algn="ctr"/>
                      <a:r>
                        <a:rPr lang="zh-CN" altLang="en-US" sz="1800" dirty="0" smtClean="0"/>
                        <a:t>恒生大型股指数、</a:t>
                      </a:r>
                      <a:endParaRPr lang="en-US" altLang="zh-CN" sz="1800" dirty="0" smtClean="0"/>
                    </a:p>
                    <a:p>
                      <a:pPr algn="ctr"/>
                      <a:r>
                        <a:rPr lang="zh-CN" altLang="en-US" sz="1800" dirty="0" smtClean="0"/>
                        <a:t>中型股指数</a:t>
                      </a:r>
                      <a:endParaRPr lang="en-US" altLang="zh-CN" sz="1800" dirty="0" smtClean="0"/>
                    </a:p>
                  </a:txBody>
                  <a:tcPr marL="109785" marR="109785" marT="41149" marB="41149" anchor="ctr"/>
                </a:tc>
              </a:tr>
              <a:tr h="1478130">
                <a:tc>
                  <a:txBody>
                    <a:bodyPr/>
                    <a:lstStyle/>
                    <a:p>
                      <a:pPr algn="ctr"/>
                      <a:r>
                        <a:rPr lang="zh-CN" altLang="en-US" sz="1800" b="1" dirty="0" smtClean="0"/>
                        <a:t>市值筛选条件</a:t>
                      </a:r>
                      <a:endParaRPr lang="zh-CN" altLang="en-US" sz="1800" b="1" dirty="0"/>
                    </a:p>
                  </a:txBody>
                  <a:tcPr marL="109785" marR="109785" marT="41149" marB="41149" anchor="ctr"/>
                </a:tc>
                <a:tc>
                  <a:txBody>
                    <a:bodyPr/>
                    <a:lstStyle/>
                    <a:p>
                      <a:pPr algn="ctr"/>
                      <a:r>
                        <a:rPr lang="zh-CN" altLang="en-US" sz="1800" dirty="0" smtClean="0"/>
                        <a:t>恒生综合小型股指数成份股，且成份股定期调整考察截止日前十二个月港股平均月末市值不低于港币</a:t>
                      </a:r>
                      <a:r>
                        <a:rPr lang="en-US" altLang="zh-CN" sz="1800" dirty="0" smtClean="0"/>
                        <a:t>50</a:t>
                      </a:r>
                      <a:r>
                        <a:rPr lang="zh-CN" altLang="en-US" sz="1800" dirty="0" smtClean="0"/>
                        <a:t>亿元</a:t>
                      </a:r>
                      <a:endParaRPr lang="en-US" altLang="zh-CN" sz="1800" dirty="0" smtClean="0"/>
                    </a:p>
                    <a:p>
                      <a:pPr algn="ctr"/>
                      <a:r>
                        <a:rPr lang="zh-CN" altLang="en-US" sz="1800" dirty="0" smtClean="0"/>
                        <a:t>（对</a:t>
                      </a:r>
                      <a:r>
                        <a:rPr lang="en-US" altLang="zh-CN" sz="1800" dirty="0" smtClean="0"/>
                        <a:t>A+H</a:t>
                      </a:r>
                      <a:r>
                        <a:rPr lang="zh-CN" altLang="en-US" sz="1800" dirty="0" smtClean="0"/>
                        <a:t>股不做市值考察）</a:t>
                      </a:r>
                      <a:endParaRPr lang="zh-CN" altLang="en-US" sz="1800" dirty="0"/>
                    </a:p>
                  </a:txBody>
                  <a:tcPr marL="109785" marR="109785" marT="41149" marB="41149" anchor="ctr"/>
                </a:tc>
                <a:tc>
                  <a:txBody>
                    <a:bodyPr/>
                    <a:lstStyle/>
                    <a:p>
                      <a:pPr algn="ctr"/>
                      <a:r>
                        <a:rPr lang="zh-CN" altLang="en-US" sz="1800" dirty="0" smtClean="0"/>
                        <a:t>无</a:t>
                      </a:r>
                      <a:endParaRPr lang="zh-CN" altLang="en-US" sz="1800" dirty="0"/>
                    </a:p>
                  </a:txBody>
                  <a:tcPr marL="109785" marR="109785" marT="41149" marB="41149" anchor="ctr"/>
                </a:tc>
              </a:tr>
              <a:tr h="920346">
                <a:tc>
                  <a:txBody>
                    <a:bodyPr/>
                    <a:lstStyle/>
                    <a:p>
                      <a:pPr algn="ctr"/>
                      <a:r>
                        <a:rPr lang="en-US" altLang="zh-CN" sz="1800" b="1" dirty="0" smtClean="0"/>
                        <a:t>A+H</a:t>
                      </a:r>
                      <a:r>
                        <a:rPr lang="zh-CN" altLang="en-US" sz="1800" b="1" dirty="0" smtClean="0"/>
                        <a:t>股相关标的</a:t>
                      </a:r>
                      <a:endParaRPr lang="zh-CN" altLang="en-US" sz="1800" b="1" dirty="0"/>
                    </a:p>
                  </a:txBody>
                  <a:tcPr marL="109785" marR="109785" marT="41149" marB="41149" anchor="ctr"/>
                </a:tc>
                <a:tc>
                  <a:txBody>
                    <a:bodyPr/>
                    <a:lstStyle/>
                    <a:p>
                      <a:pPr algn="ctr"/>
                      <a:r>
                        <a:rPr lang="zh-CN" altLang="en-US" sz="1800" b="1" dirty="0" smtClean="0">
                          <a:solidFill>
                            <a:schemeClr val="tx1"/>
                          </a:solidFill>
                        </a:rPr>
                        <a:t>沪、深两所</a:t>
                      </a:r>
                      <a:r>
                        <a:rPr lang="zh-CN" altLang="en-US" sz="1800" b="0" dirty="0" smtClean="0">
                          <a:solidFill>
                            <a:schemeClr val="tx1"/>
                          </a:solidFill>
                        </a:rPr>
                        <a:t>上市</a:t>
                      </a:r>
                      <a:r>
                        <a:rPr lang="en-US" altLang="zh-CN" sz="1800" b="0" dirty="0" smtClean="0">
                          <a:solidFill>
                            <a:schemeClr val="tx1"/>
                          </a:solidFill>
                        </a:rPr>
                        <a:t>A+H</a:t>
                      </a:r>
                      <a:r>
                        <a:rPr lang="zh-CN" altLang="en-US" sz="1800" b="0" dirty="0" smtClean="0">
                          <a:solidFill>
                            <a:schemeClr val="tx1"/>
                          </a:solidFill>
                        </a:rPr>
                        <a:t>股公司的相应主板</a:t>
                      </a:r>
                      <a:r>
                        <a:rPr lang="en-US" altLang="zh-CN" sz="1800" b="0" dirty="0" smtClean="0">
                          <a:solidFill>
                            <a:schemeClr val="tx1"/>
                          </a:solidFill>
                        </a:rPr>
                        <a:t>H</a:t>
                      </a:r>
                      <a:r>
                        <a:rPr lang="zh-CN" altLang="en-US" sz="1800" b="0" dirty="0" smtClean="0">
                          <a:solidFill>
                            <a:schemeClr val="tx1"/>
                          </a:solidFill>
                        </a:rPr>
                        <a:t>股</a:t>
                      </a:r>
                      <a:endParaRPr lang="en-US" altLang="zh-CN" sz="1800" b="0" dirty="0" smtClean="0">
                        <a:solidFill>
                          <a:schemeClr val="tx1"/>
                        </a:solidFill>
                      </a:endParaRPr>
                    </a:p>
                  </a:txBody>
                  <a:tcPr marL="109785" marR="109785" marT="41149" marB="41149" anchor="ctr"/>
                </a:tc>
                <a:tc>
                  <a:txBody>
                    <a:bodyPr/>
                    <a:lstStyle/>
                    <a:p>
                      <a:pPr algn="ctr"/>
                      <a:r>
                        <a:rPr lang="zh-CN" altLang="en-US" sz="1800" b="1" dirty="0" smtClean="0">
                          <a:solidFill>
                            <a:schemeClr val="tx1"/>
                          </a:solidFill>
                        </a:rPr>
                        <a:t>上交所</a:t>
                      </a:r>
                      <a:r>
                        <a:rPr lang="zh-CN" altLang="en-US" sz="1800" b="0" dirty="0" smtClean="0">
                          <a:solidFill>
                            <a:schemeClr val="tx1"/>
                          </a:solidFill>
                        </a:rPr>
                        <a:t>上市</a:t>
                      </a:r>
                      <a:r>
                        <a:rPr lang="en-US" altLang="zh-CN" sz="1800" b="0" dirty="0" smtClean="0">
                          <a:solidFill>
                            <a:schemeClr val="tx1"/>
                          </a:solidFill>
                        </a:rPr>
                        <a:t>A+H</a:t>
                      </a:r>
                      <a:r>
                        <a:rPr lang="zh-CN" altLang="en-US" sz="1800" b="0" dirty="0" smtClean="0">
                          <a:solidFill>
                            <a:schemeClr val="tx1"/>
                          </a:solidFill>
                        </a:rPr>
                        <a:t>股公司的相应</a:t>
                      </a:r>
                      <a:r>
                        <a:rPr lang="en-US" altLang="zh-CN" sz="1800" b="0" dirty="0" smtClean="0">
                          <a:solidFill>
                            <a:schemeClr val="tx1"/>
                          </a:solidFill>
                        </a:rPr>
                        <a:t>H</a:t>
                      </a:r>
                      <a:r>
                        <a:rPr lang="zh-CN" altLang="en-US" sz="1800" b="0" dirty="0" smtClean="0">
                          <a:solidFill>
                            <a:schemeClr val="tx1"/>
                          </a:solidFill>
                        </a:rPr>
                        <a:t>股</a:t>
                      </a:r>
                      <a:endParaRPr lang="en-US" altLang="zh-CN" sz="1800" b="0" dirty="0" smtClean="0"/>
                    </a:p>
                  </a:txBody>
                  <a:tcPr marL="109785" marR="109785" marT="41149" marB="41149" anchor="ctr"/>
                </a:tc>
              </a:tr>
            </a:tbl>
          </a:graphicData>
        </a:graphic>
      </p:graphicFrame>
      <p:graphicFrame>
        <p:nvGraphicFramePr>
          <p:cNvPr id="11" name="表格 10"/>
          <p:cNvGraphicFramePr>
            <a:graphicFrameLocks noGrp="1"/>
          </p:cNvGraphicFramePr>
          <p:nvPr>
            <p:extLst>
              <p:ext uri="{D42A27DB-BD31-4B8C-83A1-F6EECF244321}">
                <p14:modId xmlns:p14="http://schemas.microsoft.com/office/powerpoint/2010/main" val="2517223136"/>
              </p:ext>
            </p:extLst>
          </p:nvPr>
        </p:nvGraphicFramePr>
        <p:xfrm>
          <a:off x="6963235" y="1485659"/>
          <a:ext cx="4320300" cy="3956432"/>
        </p:xfrm>
        <a:graphic>
          <a:graphicData uri="http://schemas.openxmlformats.org/drawingml/2006/table">
            <a:tbl>
              <a:tblPr>
                <a:tableStyleId>{5C22544A-7EE6-4342-B048-85BDC9FD1C3A}</a:tableStyleId>
              </a:tblPr>
              <a:tblGrid>
                <a:gridCol w="3650958"/>
                <a:gridCol w="669342"/>
              </a:tblGrid>
              <a:tr h="381504">
                <a:tc gridSpan="2">
                  <a:txBody>
                    <a:bodyPr/>
                    <a:lstStyle/>
                    <a:p>
                      <a:pPr algn="ctr" fontAlgn="ctr"/>
                      <a:r>
                        <a:rPr lang="zh-CN" altLang="en-US" sz="1800" b="1" i="0" u="none" strike="noStrike" dirty="0" smtClean="0">
                          <a:solidFill>
                            <a:schemeClr val="bg1"/>
                          </a:solidFill>
                          <a:effectLst/>
                          <a:latin typeface="SimSun"/>
                        </a:rPr>
                        <a:t>深市港股通标的统计</a:t>
                      </a:r>
                      <a:endParaRPr lang="zh-CN" altLang="en-US" sz="1800" b="1" i="0" u="none" strike="noStrike" dirty="0">
                        <a:solidFill>
                          <a:schemeClr val="bg1"/>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fontAlgn="ctr"/>
                      <a:endParaRPr lang="en-US" altLang="zh-CN" sz="1800" b="0" i="0" u="none" strike="noStrike" dirty="0">
                        <a:solidFill>
                          <a:srgbClr val="1F497D"/>
                        </a:solidFill>
                        <a:effectLst/>
                        <a:latin typeface="Courier New"/>
                      </a:endParaRPr>
                    </a:p>
                  </a:txBody>
                  <a:tcPr marL="9525" marR="9525" marT="9525" marB="0" anchor="ctr"/>
                </a:tc>
              </a:tr>
              <a:tr h="324677">
                <a:tc>
                  <a:txBody>
                    <a:bodyPr/>
                    <a:lstStyle/>
                    <a:p>
                      <a:pPr algn="ctr" fontAlgn="ctr"/>
                      <a:r>
                        <a:rPr lang="zh-CN" altLang="en-US" sz="1600" u="none" strike="noStrike" dirty="0">
                          <a:effectLst/>
                        </a:rPr>
                        <a:t>恒生综合大型股股票</a:t>
                      </a:r>
                      <a:r>
                        <a:rPr lang="zh-CN" altLang="en-US" sz="1600" u="none" strike="noStrike" dirty="0" smtClean="0">
                          <a:effectLst/>
                        </a:rPr>
                        <a:t>数</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600" u="none" strike="noStrike" dirty="0" smtClean="0">
                          <a:effectLst/>
                        </a:rPr>
                        <a:t>99</a:t>
                      </a:r>
                      <a:endParaRPr lang="en-US" altLang="zh-CN" sz="1600" b="0" i="0" u="none" strike="noStrike" dirty="0">
                        <a:solidFill>
                          <a:srgbClr val="1F497D"/>
                        </a:solidFill>
                        <a:effectLst/>
                        <a:latin typeface="Courier New"/>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4677">
                <a:tc>
                  <a:txBody>
                    <a:bodyPr/>
                    <a:lstStyle/>
                    <a:p>
                      <a:pPr algn="ctr" fontAlgn="ctr"/>
                      <a:r>
                        <a:rPr lang="zh-CN" altLang="en-US" sz="1600" u="none" strike="noStrike" dirty="0">
                          <a:effectLst/>
                        </a:rPr>
                        <a:t>恒生综合中型股股票</a:t>
                      </a:r>
                      <a:r>
                        <a:rPr lang="zh-CN" altLang="en-US" sz="1600" u="none" strike="noStrike" dirty="0" smtClean="0">
                          <a:effectLst/>
                        </a:rPr>
                        <a:t>数</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ctr"/>
                      <a:r>
                        <a:rPr lang="en-US" altLang="zh-CN" sz="1600" b="0" i="0" u="none" strike="noStrike" dirty="0" smtClean="0">
                          <a:solidFill>
                            <a:schemeClr val="dk1"/>
                          </a:solidFill>
                          <a:effectLst/>
                          <a:latin typeface="+mn-lt"/>
                        </a:rPr>
                        <a:t>194</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24677">
                <a:tc>
                  <a:txBody>
                    <a:bodyPr/>
                    <a:lstStyle/>
                    <a:p>
                      <a:pPr algn="ctr" fontAlgn="ctr"/>
                      <a:r>
                        <a:rPr lang="zh-CN" altLang="en-US" sz="1600" u="none" strike="noStrike" dirty="0">
                          <a:effectLst/>
                        </a:rPr>
                        <a:t>恒生综合小型股股票</a:t>
                      </a:r>
                      <a:r>
                        <a:rPr lang="zh-CN" altLang="en-US" sz="1600" u="none" strike="noStrike" dirty="0" smtClean="0">
                          <a:effectLst/>
                        </a:rPr>
                        <a:t>数</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600" b="0" i="0" u="none" strike="noStrike" dirty="0" smtClean="0">
                          <a:solidFill>
                            <a:schemeClr val="dk1"/>
                          </a:solidFill>
                          <a:effectLst/>
                          <a:latin typeface="+mn-lt"/>
                        </a:rPr>
                        <a:t>96</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49618">
                <a:tc>
                  <a:txBody>
                    <a:bodyPr/>
                    <a:lstStyle/>
                    <a:p>
                      <a:pPr algn="ctr" fontAlgn="ctr"/>
                      <a:r>
                        <a:rPr lang="zh-CN" altLang="en-US" sz="1600" u="none" strike="noStrike" dirty="0">
                          <a:effectLst/>
                        </a:rPr>
                        <a:t>非指数成份</a:t>
                      </a:r>
                      <a:r>
                        <a:rPr lang="zh-CN" altLang="en-US" sz="1600" u="none" strike="noStrike" dirty="0" smtClean="0">
                          <a:effectLst/>
                        </a:rPr>
                        <a:t>股的</a:t>
                      </a:r>
                      <a:r>
                        <a:rPr lang="en-US" altLang="zh-CN" sz="1600" u="none" strike="noStrike" dirty="0" smtClean="0">
                          <a:effectLst/>
                        </a:rPr>
                        <a:t>A+H</a:t>
                      </a:r>
                      <a:r>
                        <a:rPr lang="zh-CN" altLang="en-US" sz="1600" u="none" strike="noStrike" dirty="0" smtClean="0">
                          <a:effectLst/>
                        </a:rPr>
                        <a:t>股</a:t>
                      </a:r>
                      <a:endParaRPr lang="en-US" altLang="zh-CN" sz="1600" u="none" strike="noStrike" dirty="0" smtClean="0">
                        <a:effectLst/>
                      </a:endParaRPr>
                    </a:p>
                    <a:p>
                      <a:pPr algn="ctr" fontAlgn="ctr"/>
                      <a:r>
                        <a:rPr lang="zh-CN" altLang="en-US" sz="1600" b="0" i="0" u="none" strike="noStrike" dirty="0" smtClean="0">
                          <a:solidFill>
                            <a:srgbClr val="000000"/>
                          </a:solidFill>
                          <a:effectLst/>
                          <a:latin typeface="SimSun"/>
                        </a:rPr>
                        <a:t>（和不足</a:t>
                      </a:r>
                      <a:r>
                        <a:rPr lang="en-US" altLang="zh-CN" sz="1600" b="0" i="0" u="none" strike="noStrike" dirty="0" smtClean="0">
                          <a:solidFill>
                            <a:srgbClr val="000000"/>
                          </a:solidFill>
                          <a:effectLst/>
                          <a:latin typeface="SimSun"/>
                        </a:rPr>
                        <a:t>50</a:t>
                      </a:r>
                      <a:r>
                        <a:rPr lang="zh-CN" altLang="en-US" sz="1600" b="0" i="0" u="none" strike="noStrike" dirty="0" smtClean="0">
                          <a:solidFill>
                            <a:srgbClr val="000000"/>
                          </a:solidFill>
                          <a:effectLst/>
                          <a:latin typeface="SimSun"/>
                        </a:rPr>
                        <a:t>亿港币的恒生综合小型股中的</a:t>
                      </a:r>
                      <a:r>
                        <a:rPr lang="en-US" altLang="zh-CN" sz="1600" b="0" i="0" u="none" strike="noStrike" dirty="0" smtClean="0">
                          <a:solidFill>
                            <a:srgbClr val="000000"/>
                          </a:solidFill>
                          <a:effectLst/>
                          <a:latin typeface="SimSun"/>
                        </a:rPr>
                        <a:t>A+H</a:t>
                      </a:r>
                      <a:r>
                        <a:rPr lang="zh-CN" altLang="en-US" sz="1600" b="0" i="0" u="none" strike="noStrike" dirty="0" smtClean="0">
                          <a:solidFill>
                            <a:srgbClr val="000000"/>
                          </a:solidFill>
                          <a:effectLst/>
                          <a:latin typeface="SimSun"/>
                        </a:rPr>
                        <a:t>股）</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ctr"/>
                      <a:r>
                        <a:rPr lang="en-US" altLang="zh-CN" sz="1600" u="none" strike="noStrike" dirty="0" smtClean="0">
                          <a:effectLst/>
                        </a:rPr>
                        <a:t>27</a:t>
                      </a:r>
                      <a:endParaRPr lang="en-US" altLang="zh-CN" sz="1600" b="0" i="0" u="none" strike="noStrike" dirty="0">
                        <a:solidFill>
                          <a:srgbClr val="000000"/>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24677">
                <a:tc>
                  <a:txBody>
                    <a:bodyPr/>
                    <a:lstStyle/>
                    <a:p>
                      <a:pPr algn="ctr" fontAlgn="ctr"/>
                      <a:r>
                        <a:rPr lang="zh-CN" altLang="en-US" sz="1600" u="none" strike="noStrike" dirty="0">
                          <a:effectLst/>
                        </a:rPr>
                        <a:t>南向标的总数</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600" u="none" strike="noStrike" dirty="0" smtClean="0">
                          <a:effectLst/>
                        </a:rPr>
                        <a:t>416</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4677">
                <a:tc>
                  <a:txBody>
                    <a:bodyPr/>
                    <a:lstStyle/>
                    <a:p>
                      <a:pPr algn="ctr" fontAlgn="ctr"/>
                      <a:r>
                        <a:rPr lang="zh-CN" altLang="en-US" sz="1600" u="none" strike="noStrike" dirty="0">
                          <a:effectLst/>
                        </a:rPr>
                        <a:t>标的总市值</a:t>
                      </a:r>
                      <a:r>
                        <a:rPr lang="zh-CN" altLang="en-US" sz="1600" u="none" strike="noStrike" dirty="0" smtClean="0">
                          <a:effectLst/>
                        </a:rPr>
                        <a:t>（十亿</a:t>
                      </a:r>
                      <a:r>
                        <a:rPr lang="zh-CN" altLang="en-US" sz="1600" u="none" strike="noStrike" dirty="0">
                          <a:effectLst/>
                        </a:rPr>
                        <a:t>港元）</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ctr"/>
                      <a:r>
                        <a:rPr lang="en-US" altLang="zh-CN" sz="1600" b="0" i="0" u="none" strike="noStrike" dirty="0" smtClean="0">
                          <a:solidFill>
                            <a:schemeClr val="dk1"/>
                          </a:solidFill>
                          <a:effectLst/>
                          <a:latin typeface="+mn-lt"/>
                        </a:rPr>
                        <a:t>19,779</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24677">
                <a:tc>
                  <a:txBody>
                    <a:bodyPr/>
                    <a:lstStyle/>
                    <a:p>
                      <a:pPr algn="ctr" fontAlgn="ctr"/>
                      <a:r>
                        <a:rPr lang="zh-CN" altLang="en-US" sz="1600" u="none" strike="noStrike" dirty="0">
                          <a:effectLst/>
                        </a:rPr>
                        <a:t>   占香港主板</a:t>
                      </a:r>
                      <a:r>
                        <a:rPr lang="zh-CN" altLang="en-US" sz="1600" u="none" strike="noStrike" dirty="0" smtClean="0">
                          <a:effectLst/>
                        </a:rPr>
                        <a:t>比例</a:t>
                      </a:r>
                      <a:endParaRPr lang="en-US" altLang="zh-CN"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600" u="none" strike="noStrike" dirty="0">
                          <a:effectLst/>
                        </a:rPr>
                        <a:t>87%</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52571">
                <a:tc>
                  <a:txBody>
                    <a:bodyPr/>
                    <a:lstStyle/>
                    <a:p>
                      <a:pPr algn="ctr" fontAlgn="ctr"/>
                      <a:r>
                        <a:rPr lang="zh-CN" altLang="en-US" sz="1600" u="none" strike="noStrike" dirty="0">
                          <a:effectLst/>
                        </a:rPr>
                        <a:t>标的日均</a:t>
                      </a:r>
                      <a:r>
                        <a:rPr lang="zh-CN" altLang="en-US" sz="1600" u="none" strike="noStrike" dirty="0" smtClean="0">
                          <a:effectLst/>
                        </a:rPr>
                        <a:t>成交额（</a:t>
                      </a:r>
                      <a:r>
                        <a:rPr lang="en-US" altLang="zh-CN" sz="1600" u="none" strike="noStrike" dirty="0">
                          <a:effectLst/>
                        </a:rPr>
                        <a:t>1</a:t>
                      </a:r>
                      <a:r>
                        <a:rPr lang="zh-CN" altLang="en-US" sz="1600" u="none" strike="noStrike" dirty="0">
                          <a:effectLst/>
                        </a:rPr>
                        <a:t>月至</a:t>
                      </a:r>
                      <a:r>
                        <a:rPr lang="en-US" altLang="zh-CN" sz="1600" u="none" strike="noStrike" dirty="0">
                          <a:effectLst/>
                        </a:rPr>
                        <a:t>6</a:t>
                      </a:r>
                      <a:r>
                        <a:rPr lang="zh-CN" altLang="en-US" sz="1600" u="none" strike="noStrike" dirty="0">
                          <a:effectLst/>
                        </a:rPr>
                        <a:t>月，十亿港元）</a:t>
                      </a:r>
                      <a:endParaRPr lang="zh-CN" altLang="en-US"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ctr"/>
                      <a:r>
                        <a:rPr lang="en-US" altLang="zh-CN" sz="1600" u="none" strike="noStrike" dirty="0" smtClean="0">
                          <a:effectLst/>
                        </a:rPr>
                        <a:t>39.5</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324677">
                <a:tc>
                  <a:txBody>
                    <a:bodyPr/>
                    <a:lstStyle/>
                    <a:p>
                      <a:pPr algn="ctr" fontAlgn="ctr"/>
                      <a:r>
                        <a:rPr lang="zh-CN" altLang="en-US" sz="1600" u="none" strike="noStrike" dirty="0">
                          <a:effectLst/>
                        </a:rPr>
                        <a:t>   占香港主板</a:t>
                      </a:r>
                      <a:r>
                        <a:rPr lang="zh-CN" altLang="en-US" sz="1600" u="none" strike="noStrike" dirty="0" smtClean="0">
                          <a:effectLst/>
                        </a:rPr>
                        <a:t>比例</a:t>
                      </a:r>
                      <a:endParaRPr lang="en-US" altLang="zh-CN" sz="1600" b="0" i="0" u="none" strike="noStrike" dirty="0">
                        <a:solidFill>
                          <a:srgbClr val="000000"/>
                        </a:solidFill>
                        <a:effectLst/>
                        <a:latin typeface="SimSu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600" u="none" strike="noStrike" dirty="0" smtClean="0">
                          <a:effectLst/>
                        </a:rPr>
                        <a:t>92%</a:t>
                      </a:r>
                      <a:endParaRPr lang="en-US" altLang="zh-CN" sz="1600" b="0" i="0" u="none" strike="noStrike" dirty="0">
                        <a:solidFill>
                          <a:srgbClr val="1F497D"/>
                        </a:solidFill>
                        <a:effectLst/>
                        <a:latin typeface="Times New Roman"/>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2" name="直接连接符 17"/>
          <p:cNvSpPr>
            <a:spLocks noChangeShapeType="1"/>
          </p:cNvSpPr>
          <p:nvPr/>
        </p:nvSpPr>
        <p:spPr bwMode="auto">
          <a:xfrm>
            <a:off x="867227" y="1226390"/>
            <a:ext cx="10610658"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lIns="91414" tIns="45708" rIns="91414" bIns="45708"/>
          <a:lstStyle/>
          <a:p>
            <a:endParaRPr lang="zh-CN" altLang="en-US"/>
          </a:p>
        </p:txBody>
      </p:sp>
    </p:spTree>
    <p:extLst>
      <p:ext uri="{BB962C8B-B14F-4D97-AF65-F5344CB8AC3E}">
        <p14:creationId xmlns:p14="http://schemas.microsoft.com/office/powerpoint/2010/main" val="3329616579"/>
      </p:ext>
    </p:extLst>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solidFill>
            <a:srgbClr val="3C8C92"/>
          </a:solidFill>
          <a:round/>
          <a:headEnd/>
          <a:tailEnd/>
        </a:ln>
        <a:extLst>
          <a:ext uri="{909E8E84-426E-40DD-AFC4-6F175D3DCCD1}">
            <a14:hiddenFill xmlns:a14="http://schemas.microsoft.com/office/drawing/2010/main">
              <a:noFill/>
            </a14:hiddenFill>
          </a:ext>
        </a:extLst>
      </a:spPr>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默认设计模板">
  <a:themeElements>
    <a:clrScheme name="4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53882" dir="13500000" algn="ctr" rotWithShape="0">
            <a:schemeClr val="tx1">
              <a:gamma/>
              <a:shade val="60000"/>
              <a:invGamma/>
              <a:alpha val="50000"/>
            </a:schemeClr>
          </a:outerShdw>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53882" dir="13500000" algn="ctr" rotWithShape="0">
            <a:schemeClr val="tx1">
              <a:gamma/>
              <a:shade val="60000"/>
              <a:invGamma/>
              <a:alpha val="50000"/>
            </a:schemeClr>
          </a:outerShdw>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18950</TotalTime>
  <Pages>0</Pages>
  <Words>3709</Words>
  <Characters>0</Characters>
  <Application>Microsoft Office PowerPoint</Application>
  <DocSecurity>0</DocSecurity>
  <PresentationFormat>自定义</PresentationFormat>
  <Lines>0</Lines>
  <Paragraphs>389</Paragraphs>
  <Slides>29</Slides>
  <Notes>16</Notes>
  <HiddenSlides>0</HiddenSlides>
  <MMClips>0</MMClips>
  <ScaleCrop>false</ScaleCrop>
  <HeadingPairs>
    <vt:vector size="4" baseType="variant">
      <vt:variant>
        <vt:lpstr>主题</vt:lpstr>
      </vt:variant>
      <vt:variant>
        <vt:i4>5</vt:i4>
      </vt:variant>
      <vt:variant>
        <vt:lpstr>幻灯片标题</vt:lpstr>
      </vt:variant>
      <vt:variant>
        <vt:i4>29</vt:i4>
      </vt:variant>
    </vt:vector>
  </HeadingPairs>
  <TitlesOfParts>
    <vt:vector size="34" baseType="lpstr">
      <vt:lpstr>默认设计模板</vt:lpstr>
      <vt:lpstr>1_默认设计模板</vt:lpstr>
      <vt:lpstr>4_默认设计模板</vt:lpstr>
      <vt:lpstr>3_默认设计模板</vt:lpstr>
      <vt:lpstr>5_默认设计模板</vt:lpstr>
      <vt:lpstr>PowerPoint 演示文稿</vt:lpstr>
      <vt:lpstr>目 录</vt:lpstr>
      <vt:lpstr>目 录</vt:lpstr>
      <vt:lpstr>PowerPoint 演示文稿</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szse</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yyzhao</dc:creator>
  <cp:lastModifiedBy>赵哲宇</cp:lastModifiedBy>
  <cp:revision>1340</cp:revision>
  <cp:lastPrinted>2016-08-31T00:45:23Z</cp:lastPrinted>
  <dcterms:created xsi:type="dcterms:W3CDTF">2010-06-02T03:26:00Z</dcterms:created>
  <dcterms:modified xsi:type="dcterms:W3CDTF">2016-09-01T01:19:52Z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2052-9.1.0.4636</vt:lpwstr>
  </property>
</Properties>
</file>