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ags/tag4.xml" ContentType="application/vnd.openxmlformats-officedocument.presentationml.tags+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tags/tag3.xml" ContentType="application/vnd.openxmlformats-officedocument.presentationml.tags+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tags/tag1.xml" ContentType="application/vnd.openxmlformats-officedocument.presentationml.tags+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notesSlides/notesSlide4.xml" ContentType="application/vnd.openxmlformats-officedocument.presentationml.notesSlid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tags/tag6.xml" ContentType="application/vnd.openxmlformats-officedocument.presentationml.tags+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diagrams/drawing5.xml" ContentType="application/vnd.ms-office.drawingml.diagramDrawing+xml"/>
  <Override PartName="/ppt/diagrams/layout11.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5"/>
  </p:notesMasterIdLst>
  <p:sldIdLst>
    <p:sldId id="257" r:id="rId2"/>
    <p:sldId id="372" r:id="rId3"/>
    <p:sldId id="373" r:id="rId4"/>
    <p:sldId id="398" r:id="rId5"/>
    <p:sldId id="312" r:id="rId6"/>
    <p:sldId id="330" r:id="rId7"/>
    <p:sldId id="375" r:id="rId8"/>
    <p:sldId id="331" r:id="rId9"/>
    <p:sldId id="309" r:id="rId10"/>
    <p:sldId id="353" r:id="rId11"/>
    <p:sldId id="386" r:id="rId12"/>
    <p:sldId id="374" r:id="rId13"/>
    <p:sldId id="387" r:id="rId14"/>
    <p:sldId id="277" r:id="rId15"/>
    <p:sldId id="365" r:id="rId16"/>
    <p:sldId id="354" r:id="rId17"/>
    <p:sldId id="337" r:id="rId18"/>
    <p:sldId id="283" r:id="rId19"/>
    <p:sldId id="284" r:id="rId20"/>
    <p:sldId id="316" r:id="rId21"/>
    <p:sldId id="338" r:id="rId22"/>
    <p:sldId id="388" r:id="rId23"/>
    <p:sldId id="389" r:id="rId24"/>
    <p:sldId id="366" r:id="rId25"/>
    <p:sldId id="290" r:id="rId26"/>
    <p:sldId id="318" r:id="rId27"/>
    <p:sldId id="319" r:id="rId28"/>
    <p:sldId id="376" r:id="rId29"/>
    <p:sldId id="320" r:id="rId30"/>
    <p:sldId id="369" r:id="rId31"/>
    <p:sldId id="370" r:id="rId32"/>
    <p:sldId id="363" r:id="rId33"/>
    <p:sldId id="339" r:id="rId34"/>
    <p:sldId id="340" r:id="rId35"/>
    <p:sldId id="371" r:id="rId36"/>
    <p:sldId id="393" r:id="rId37"/>
    <p:sldId id="394" r:id="rId38"/>
    <p:sldId id="378" r:id="rId39"/>
    <p:sldId id="395" r:id="rId40"/>
    <p:sldId id="396" r:id="rId41"/>
    <p:sldId id="397" r:id="rId42"/>
    <p:sldId id="385" r:id="rId43"/>
    <p:sldId id="305" r:id="rId44"/>
  </p:sldIdLst>
  <p:sldSz cx="9144000" cy="6858000" type="screen4x3"/>
  <p:notesSz cx="6797675" cy="987425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9900"/>
    <a:srgbClr val="20346A"/>
    <a:srgbClr val="FF5050"/>
    <a:srgbClr val="777777"/>
    <a:srgbClr val="CC3300"/>
    <a:srgbClr val="990000"/>
    <a:srgbClr val="FF9933"/>
    <a:srgbClr val="FF66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51" autoAdjust="0"/>
    <p:restoredTop sz="92585" autoAdjust="0"/>
  </p:normalViewPr>
  <p:slideViewPr>
    <p:cSldViewPr>
      <p:cViewPr varScale="1">
        <p:scale>
          <a:sx n="70" d="100"/>
          <a:sy n="70" d="100"/>
        </p:scale>
        <p:origin x="-132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33EDD6-3905-4E6E-A787-7E121CF1149A}" type="doc">
      <dgm:prSet loTypeId="urn:microsoft.com/office/officeart/2005/8/layout/process1" loCatId="process" qsTypeId="urn:microsoft.com/office/officeart/2005/8/quickstyle/simple1" qsCatId="simple" csTypeId="urn:microsoft.com/office/officeart/2005/8/colors/accent1_1" csCatId="accent1" phldr="1"/>
      <dgm:spPr/>
    </dgm:pt>
    <dgm:pt modelId="{D88CA878-C376-4F16-A665-49E1217E0C13}">
      <dgm:prSet phldrT="[文本]" custT="1"/>
      <dgm:spPr/>
      <dgm:t>
        <a:bodyPr/>
        <a:lstStyle/>
        <a:p>
          <a:pPr algn="just"/>
          <a:r>
            <a:rPr lang="zh-CN" altLang="en-US" sz="1200" b="1" dirty="0" smtClean="0">
              <a:solidFill>
                <a:schemeClr val="tx2">
                  <a:lumMod val="60000"/>
                  <a:lumOff val="40000"/>
                </a:schemeClr>
              </a:solidFill>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换汇银行向中国结算提供</a:t>
          </a:r>
          <a:r>
            <a:rPr lang="zh-CN" altLang="en-US" sz="1200" b="0" dirty="0" smtClean="0">
              <a:latin typeface="微软雅黑" pitchFamily="34" charset="-122"/>
              <a:ea typeface="微软雅黑" pitchFamily="34" charset="-122"/>
            </a:rPr>
            <a:t>参考汇率并</a:t>
          </a:r>
          <a:r>
            <a:rPr lang="zh-CN" altLang="en-US" sz="1200" dirty="0" smtClean="0">
              <a:latin typeface="微软雅黑" pitchFamily="34" charset="-122"/>
              <a:ea typeface="微软雅黑" pitchFamily="34" charset="-122"/>
            </a:rPr>
            <a:t>通过深交所网站对外发布</a:t>
          </a:r>
          <a:endParaRPr lang="zh-CN" altLang="en-US" sz="1200" dirty="0">
            <a:latin typeface="微软雅黑" pitchFamily="34" charset="-122"/>
            <a:ea typeface="微软雅黑" pitchFamily="34" charset="-122"/>
          </a:endParaRPr>
        </a:p>
      </dgm:t>
    </dgm:pt>
    <dgm:pt modelId="{25776C9D-1F07-4E7D-84FA-EA0F12E979A8}" type="parTrans" cxnId="{58AC2F8D-EDA1-4BAA-B877-6F40424DA096}">
      <dgm:prSet/>
      <dgm:spPr/>
      <dgm:t>
        <a:bodyPr/>
        <a:lstStyle/>
        <a:p>
          <a:endParaRPr lang="zh-CN" altLang="en-US" sz="1400">
            <a:latin typeface="微软雅黑" pitchFamily="34" charset="-122"/>
            <a:ea typeface="微软雅黑" pitchFamily="34" charset="-122"/>
          </a:endParaRPr>
        </a:p>
      </dgm:t>
    </dgm:pt>
    <dgm:pt modelId="{393B4D65-1B5D-49AB-BF21-38CB24F39AE1}" type="sibTrans" cxnId="{58AC2F8D-EDA1-4BAA-B877-6F40424DA096}">
      <dgm:prSet custT="1"/>
      <dgm:spPr/>
      <dgm:t>
        <a:bodyPr/>
        <a:lstStyle/>
        <a:p>
          <a:endParaRPr lang="zh-CN" altLang="en-US" sz="1400">
            <a:latin typeface="微软雅黑" pitchFamily="34" charset="-122"/>
            <a:ea typeface="微软雅黑" pitchFamily="34" charset="-122"/>
          </a:endParaRPr>
        </a:p>
      </dgm:t>
    </dgm:pt>
    <dgm:pt modelId="{7379F2EF-BDF9-4134-98C8-BA67EEC6E210}">
      <dgm:prSet phldrT="[文本]" custT="1"/>
      <dgm:spPr/>
      <dgm:t>
        <a:bodyPr/>
        <a:lstStyle/>
        <a:p>
          <a:pPr algn="l"/>
          <a:r>
            <a:rPr lang="zh-CN" altLang="en-US" sz="1200" b="1" dirty="0" smtClean="0">
              <a:solidFill>
                <a:schemeClr val="tx2">
                  <a:lumMod val="60000"/>
                  <a:lumOff val="40000"/>
                </a:schemeClr>
              </a:solidFill>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T</a:t>
          </a:r>
          <a:r>
            <a:rPr lang="zh-CN" altLang="en-US" sz="1200" dirty="0" smtClean="0">
              <a:latin typeface="微软雅黑" pitchFamily="34" charset="-122"/>
              <a:ea typeface="微软雅黑" pitchFamily="34" charset="-122"/>
            </a:rPr>
            <a:t>日日终，以</a:t>
          </a:r>
          <a:r>
            <a:rPr lang="zh-CN" altLang="en-US" sz="1200" b="1" dirty="0" smtClean="0">
              <a:latin typeface="微软雅黑" pitchFamily="34" charset="-122"/>
              <a:ea typeface="微软雅黑" pitchFamily="34" charset="-122"/>
            </a:rPr>
            <a:t>备付金账户</a:t>
          </a:r>
          <a:r>
            <a:rPr lang="zh-CN" altLang="en-US" sz="1200" dirty="0" smtClean="0">
              <a:latin typeface="微软雅黑" pitchFamily="34" charset="-122"/>
              <a:ea typeface="微软雅黑" pitchFamily="34" charset="-122"/>
            </a:rPr>
            <a:t>为单位，进行</a:t>
          </a:r>
          <a:r>
            <a:rPr lang="zh-CN" altLang="en-US" sz="1200" b="1" dirty="0" smtClean="0">
              <a:latin typeface="微软雅黑" pitchFamily="34" charset="-122"/>
              <a:ea typeface="微软雅黑" pitchFamily="34" charset="-122"/>
            </a:rPr>
            <a:t>港币清算</a:t>
          </a:r>
          <a:endParaRPr lang="zh-CN" altLang="en-US" sz="1200" dirty="0">
            <a:latin typeface="微软雅黑" pitchFamily="34" charset="-122"/>
            <a:ea typeface="微软雅黑" pitchFamily="34" charset="-122"/>
          </a:endParaRPr>
        </a:p>
      </dgm:t>
    </dgm:pt>
    <dgm:pt modelId="{FB0BE569-4778-41BB-B8BC-B3D7373E59D0}" type="parTrans" cxnId="{7FCDD835-E81F-4340-B573-D0C6CF9F7E4E}">
      <dgm:prSet/>
      <dgm:spPr/>
      <dgm:t>
        <a:bodyPr/>
        <a:lstStyle/>
        <a:p>
          <a:endParaRPr lang="zh-CN" altLang="en-US" sz="1400">
            <a:latin typeface="微软雅黑" pitchFamily="34" charset="-122"/>
            <a:ea typeface="微软雅黑" pitchFamily="34" charset="-122"/>
          </a:endParaRPr>
        </a:p>
      </dgm:t>
    </dgm:pt>
    <dgm:pt modelId="{6C3F6378-E87A-44EA-8D3E-3D3778DB6FFF}" type="sibTrans" cxnId="{7FCDD835-E81F-4340-B573-D0C6CF9F7E4E}">
      <dgm:prSet custT="1"/>
      <dgm:spPr/>
      <dgm:t>
        <a:bodyPr/>
        <a:lstStyle/>
        <a:p>
          <a:endParaRPr lang="zh-CN" altLang="en-US" sz="1400">
            <a:latin typeface="微软雅黑" pitchFamily="34" charset="-122"/>
            <a:ea typeface="微软雅黑" pitchFamily="34" charset="-122"/>
          </a:endParaRPr>
        </a:p>
      </dgm:t>
    </dgm:pt>
    <dgm:pt modelId="{83364E54-0811-4981-9AAC-45771E54F507}">
      <dgm:prSet phldrT="[文本]" custT="1"/>
      <dgm:spPr/>
      <dgm:t>
        <a:bodyPr/>
        <a:lstStyle/>
        <a:p>
          <a:pPr algn="just"/>
          <a:r>
            <a:rPr lang="zh-CN" altLang="en-US" sz="1200" b="1" dirty="0" smtClean="0">
              <a:solidFill>
                <a:schemeClr val="tx2">
                  <a:lumMod val="60000"/>
                  <a:lumOff val="40000"/>
                </a:schemeClr>
              </a:solidFill>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汇总计算</a:t>
          </a:r>
          <a:r>
            <a:rPr lang="en-US" altLang="zh-CN" sz="1200" dirty="0" smtClean="0">
              <a:latin typeface="微软雅黑" pitchFamily="34" charset="-122"/>
              <a:ea typeface="微软雅黑" pitchFamily="34" charset="-122"/>
            </a:rPr>
            <a:t>T+2</a:t>
          </a:r>
          <a:r>
            <a:rPr lang="zh-CN" altLang="en-US" sz="1200" dirty="0" smtClean="0">
              <a:latin typeface="微软雅黑" pitchFamily="34" charset="-122"/>
              <a:ea typeface="微软雅黑" pitchFamily="34" charset="-122"/>
            </a:rPr>
            <a:t>日全部港币应收</a:t>
          </a:r>
          <a:r>
            <a:rPr lang="en-US" altLang="zh-CN" sz="1200" dirty="0" smtClean="0">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应付金额并通知换汇银行</a:t>
          </a:r>
          <a:endParaRPr lang="zh-CN" altLang="en-US" sz="1200" dirty="0">
            <a:latin typeface="微软雅黑" pitchFamily="34" charset="-122"/>
            <a:ea typeface="微软雅黑" pitchFamily="34" charset="-122"/>
          </a:endParaRPr>
        </a:p>
      </dgm:t>
    </dgm:pt>
    <dgm:pt modelId="{1F4808EB-D4C0-46AF-9DEC-D09731A95315}" type="parTrans" cxnId="{D2290058-03BA-446F-878A-310EBA349E15}">
      <dgm:prSet/>
      <dgm:spPr/>
      <dgm:t>
        <a:bodyPr/>
        <a:lstStyle/>
        <a:p>
          <a:endParaRPr lang="zh-CN" altLang="en-US" sz="1400">
            <a:latin typeface="微软雅黑" pitchFamily="34" charset="-122"/>
            <a:ea typeface="微软雅黑" pitchFamily="34" charset="-122"/>
          </a:endParaRPr>
        </a:p>
      </dgm:t>
    </dgm:pt>
    <dgm:pt modelId="{4AC90BD6-74AE-416A-B0C5-C0DC597B3610}" type="sibTrans" cxnId="{D2290058-03BA-446F-878A-310EBA349E15}">
      <dgm:prSet custT="1"/>
      <dgm:spPr/>
      <dgm:t>
        <a:bodyPr/>
        <a:lstStyle/>
        <a:p>
          <a:endParaRPr lang="zh-CN" altLang="en-US" sz="1400">
            <a:latin typeface="微软雅黑" pitchFamily="34" charset="-122"/>
            <a:ea typeface="微软雅黑" pitchFamily="34" charset="-122"/>
          </a:endParaRPr>
        </a:p>
      </dgm:t>
    </dgm:pt>
    <dgm:pt modelId="{18E517A7-F062-4C0F-88EE-060C47059519}">
      <dgm:prSet phldrT="[文本]" custT="1"/>
      <dgm:spPr/>
      <dgm:t>
        <a:bodyPr/>
        <a:lstStyle/>
        <a:p>
          <a:pPr algn="just"/>
          <a:r>
            <a:rPr lang="zh-CN" altLang="en-US" sz="1200" b="1" dirty="0" smtClean="0">
              <a:solidFill>
                <a:schemeClr val="tx2">
                  <a:lumMod val="60000"/>
                  <a:lumOff val="40000"/>
                </a:schemeClr>
              </a:solidFill>
              <a:latin typeface="微软雅黑" pitchFamily="34" charset="-122"/>
              <a:ea typeface="微软雅黑" pitchFamily="34" charset="-122"/>
            </a:rPr>
            <a:t>√</a:t>
          </a:r>
          <a:r>
            <a:rPr lang="en-US" altLang="zh-CN" sz="1200" dirty="0" smtClean="0">
              <a:latin typeface="微软雅黑" pitchFamily="34" charset="-122"/>
              <a:ea typeface="微软雅黑" pitchFamily="34" charset="-122"/>
            </a:rPr>
            <a:t>T</a:t>
          </a:r>
          <a:r>
            <a:rPr lang="zh-CN" altLang="en-US" sz="1200" dirty="0" smtClean="0">
              <a:latin typeface="微软雅黑" pitchFamily="34" charset="-122"/>
              <a:ea typeface="微软雅黑" pitchFamily="34" charset="-122"/>
            </a:rPr>
            <a:t>日日终，换汇银行提供</a:t>
          </a:r>
          <a:r>
            <a:rPr lang="zh-CN" altLang="en-US" sz="1200" b="1" dirty="0" smtClean="0">
              <a:latin typeface="微软雅黑" pitchFamily="34" charset="-122"/>
              <a:ea typeface="微软雅黑" pitchFamily="34" charset="-122"/>
            </a:rPr>
            <a:t>换汇汇率</a:t>
          </a:r>
          <a:r>
            <a:rPr lang="zh-CN" altLang="en-US" sz="1200" dirty="0" smtClean="0">
              <a:latin typeface="微软雅黑" pitchFamily="34" charset="-122"/>
              <a:ea typeface="微软雅黑" pitchFamily="34" charset="-122"/>
            </a:rPr>
            <a:t>，用于</a:t>
          </a:r>
          <a:r>
            <a:rPr lang="en-US" altLang="zh-CN" sz="1200" dirty="0" smtClean="0">
              <a:latin typeface="微软雅黑" pitchFamily="34" charset="-122"/>
              <a:ea typeface="微软雅黑" pitchFamily="34" charset="-122"/>
            </a:rPr>
            <a:t>T+2</a:t>
          </a:r>
          <a:r>
            <a:rPr lang="zh-CN" altLang="en-US" sz="1200" dirty="0" smtClean="0">
              <a:latin typeface="微软雅黑" pitchFamily="34" charset="-122"/>
              <a:ea typeface="微软雅黑" pitchFamily="34" charset="-122"/>
            </a:rPr>
            <a:t>交收</a:t>
          </a:r>
          <a:endParaRPr lang="zh-CN" altLang="en-US" sz="1200" dirty="0">
            <a:latin typeface="微软雅黑" pitchFamily="34" charset="-122"/>
            <a:ea typeface="微软雅黑" pitchFamily="34" charset="-122"/>
          </a:endParaRPr>
        </a:p>
      </dgm:t>
    </dgm:pt>
    <dgm:pt modelId="{BC1CEC5B-6BB3-4795-BB08-588A74989088}" type="parTrans" cxnId="{000C924F-1F78-4C23-BF3A-D623AE917EE1}">
      <dgm:prSet/>
      <dgm:spPr/>
      <dgm:t>
        <a:bodyPr/>
        <a:lstStyle/>
        <a:p>
          <a:endParaRPr lang="zh-CN" altLang="en-US" sz="1400">
            <a:latin typeface="微软雅黑" pitchFamily="34" charset="-122"/>
            <a:ea typeface="微软雅黑" pitchFamily="34" charset="-122"/>
          </a:endParaRPr>
        </a:p>
      </dgm:t>
    </dgm:pt>
    <dgm:pt modelId="{A5CDEF2C-AF80-4A34-9F7F-C18419999F53}" type="sibTrans" cxnId="{000C924F-1F78-4C23-BF3A-D623AE917EE1}">
      <dgm:prSet custT="1"/>
      <dgm:spPr/>
      <dgm:t>
        <a:bodyPr/>
        <a:lstStyle/>
        <a:p>
          <a:endParaRPr lang="zh-CN" altLang="en-US" sz="1400">
            <a:latin typeface="微软雅黑" pitchFamily="34" charset="-122"/>
            <a:ea typeface="微软雅黑" pitchFamily="34" charset="-122"/>
          </a:endParaRPr>
        </a:p>
      </dgm:t>
    </dgm:pt>
    <dgm:pt modelId="{962AF22A-02F1-4B80-9EE0-AF89B8ADB6EE}">
      <dgm:prSet phldrT="[文本]" custT="1"/>
      <dgm:spPr/>
      <dgm:t>
        <a:bodyPr/>
        <a:lstStyle/>
        <a:p>
          <a:pPr algn="just">
            <a:lnSpc>
              <a:spcPct val="70000"/>
            </a:lnSpc>
            <a:spcAft>
              <a:spcPts val="0"/>
            </a:spcAft>
          </a:pPr>
          <a:r>
            <a:rPr lang="zh-CN" altLang="en-US" sz="1200" b="1" dirty="0" smtClean="0">
              <a:solidFill>
                <a:schemeClr val="tx2">
                  <a:lumMod val="60000"/>
                  <a:lumOff val="40000"/>
                </a:schemeClr>
              </a:solidFill>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分摊换汇成本，计算</a:t>
          </a:r>
          <a:r>
            <a:rPr lang="zh-CN" altLang="en-US" sz="1200" b="1" dirty="0" smtClean="0">
              <a:latin typeface="微软雅黑" pitchFamily="34" charset="-122"/>
              <a:ea typeface="微软雅黑" pitchFamily="34" charset="-122"/>
            </a:rPr>
            <a:t>汇兑比率</a:t>
          </a:r>
          <a:endParaRPr lang="en-US" altLang="zh-CN" sz="1200" b="1" dirty="0" smtClean="0">
            <a:latin typeface="微软雅黑" pitchFamily="34" charset="-122"/>
            <a:ea typeface="微软雅黑" pitchFamily="34" charset="-122"/>
          </a:endParaRPr>
        </a:p>
        <a:p>
          <a:pPr algn="just">
            <a:lnSpc>
              <a:spcPct val="70000"/>
            </a:lnSpc>
            <a:spcAft>
              <a:spcPts val="50"/>
            </a:spcAft>
          </a:pPr>
          <a:r>
            <a:rPr lang="zh-CN" altLang="en-US" sz="1200" b="1" dirty="0" smtClean="0">
              <a:solidFill>
                <a:schemeClr val="tx2">
                  <a:lumMod val="60000"/>
                  <a:lumOff val="40000"/>
                </a:schemeClr>
              </a:solidFill>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进行</a:t>
          </a:r>
          <a:r>
            <a:rPr lang="zh-CN" altLang="en-US" sz="1200" b="1" dirty="0" smtClean="0">
              <a:solidFill>
                <a:schemeClr val="tx1"/>
              </a:solidFill>
              <a:latin typeface="微软雅黑" pitchFamily="34" charset="-122"/>
              <a:ea typeface="微软雅黑" pitchFamily="34" charset="-122"/>
            </a:rPr>
            <a:t>人民币清算</a:t>
          </a:r>
          <a:endParaRPr lang="en-US" altLang="zh-CN" sz="1200" b="1" dirty="0" smtClean="0">
            <a:solidFill>
              <a:schemeClr val="tx1"/>
            </a:solidFill>
            <a:latin typeface="微软雅黑" pitchFamily="34" charset="-122"/>
            <a:ea typeface="微软雅黑" pitchFamily="34" charset="-122"/>
          </a:endParaRPr>
        </a:p>
        <a:p>
          <a:pPr algn="just">
            <a:lnSpc>
              <a:spcPct val="70000"/>
            </a:lnSpc>
            <a:spcAft>
              <a:spcPts val="50"/>
            </a:spcAft>
          </a:pPr>
          <a:r>
            <a:rPr lang="zh-CN" altLang="en-US" sz="1200" b="1" dirty="0" smtClean="0">
              <a:solidFill>
                <a:schemeClr val="tx2">
                  <a:lumMod val="60000"/>
                  <a:lumOff val="40000"/>
                </a:schemeClr>
              </a:solidFill>
              <a:latin typeface="微软雅黑" pitchFamily="34" charset="-122"/>
              <a:ea typeface="微软雅黑" pitchFamily="34" charset="-122"/>
            </a:rPr>
            <a:t>√</a:t>
          </a:r>
          <a:r>
            <a:rPr lang="zh-CN" altLang="en-US" sz="1200" dirty="0" smtClean="0">
              <a:latin typeface="微软雅黑" pitchFamily="34" charset="-122"/>
              <a:ea typeface="微软雅黑" pitchFamily="34" charset="-122"/>
            </a:rPr>
            <a:t>清算数据发送参与人</a:t>
          </a:r>
          <a:endParaRPr lang="zh-CN" altLang="en-US" sz="1200" dirty="0">
            <a:latin typeface="微软雅黑" pitchFamily="34" charset="-122"/>
            <a:ea typeface="微软雅黑" pitchFamily="34" charset="-122"/>
          </a:endParaRPr>
        </a:p>
      </dgm:t>
    </dgm:pt>
    <dgm:pt modelId="{1BF857E5-FCE5-4478-8022-212DAA32903C}" type="parTrans" cxnId="{FECE7523-4AE2-4BBC-8A67-8B5929C88860}">
      <dgm:prSet/>
      <dgm:spPr/>
      <dgm:t>
        <a:bodyPr/>
        <a:lstStyle/>
        <a:p>
          <a:endParaRPr lang="zh-CN" altLang="en-US" sz="1400">
            <a:latin typeface="微软雅黑" pitchFamily="34" charset="-122"/>
            <a:ea typeface="微软雅黑" pitchFamily="34" charset="-122"/>
          </a:endParaRPr>
        </a:p>
      </dgm:t>
    </dgm:pt>
    <dgm:pt modelId="{8B51F709-B510-4E8E-80F7-AABC920504BA}" type="sibTrans" cxnId="{FECE7523-4AE2-4BBC-8A67-8B5929C88860}">
      <dgm:prSet/>
      <dgm:spPr/>
      <dgm:t>
        <a:bodyPr/>
        <a:lstStyle/>
        <a:p>
          <a:endParaRPr lang="zh-CN" altLang="en-US" sz="1400">
            <a:latin typeface="微软雅黑" pitchFamily="34" charset="-122"/>
            <a:ea typeface="微软雅黑" pitchFamily="34" charset="-122"/>
          </a:endParaRPr>
        </a:p>
      </dgm:t>
    </dgm:pt>
    <dgm:pt modelId="{DF3AFC4E-2354-449C-9455-9DBEC6AB1A09}" type="pres">
      <dgm:prSet presAssocID="{D233EDD6-3905-4E6E-A787-7E121CF1149A}" presName="Name0" presStyleCnt="0">
        <dgm:presLayoutVars>
          <dgm:dir/>
          <dgm:resizeHandles val="exact"/>
        </dgm:presLayoutVars>
      </dgm:prSet>
      <dgm:spPr/>
    </dgm:pt>
    <dgm:pt modelId="{A7E7E2D6-95F0-48FE-BE73-6FE156078AFD}" type="pres">
      <dgm:prSet presAssocID="{D88CA878-C376-4F16-A665-49E1217E0C13}" presName="node" presStyleLbl="node1" presStyleIdx="0" presStyleCnt="5" custScaleX="196494" custScaleY="160267">
        <dgm:presLayoutVars>
          <dgm:bulletEnabled val="1"/>
        </dgm:presLayoutVars>
      </dgm:prSet>
      <dgm:spPr/>
      <dgm:t>
        <a:bodyPr/>
        <a:lstStyle/>
        <a:p>
          <a:endParaRPr lang="zh-CN" altLang="en-US"/>
        </a:p>
      </dgm:t>
    </dgm:pt>
    <dgm:pt modelId="{D48E4F54-3EBB-464A-97CF-624A3A3AE678}" type="pres">
      <dgm:prSet presAssocID="{393B4D65-1B5D-49AB-BF21-38CB24F39AE1}" presName="sibTrans" presStyleLbl="sibTrans2D1" presStyleIdx="0" presStyleCnt="4"/>
      <dgm:spPr/>
      <dgm:t>
        <a:bodyPr/>
        <a:lstStyle/>
        <a:p>
          <a:endParaRPr lang="zh-CN" altLang="en-US"/>
        </a:p>
      </dgm:t>
    </dgm:pt>
    <dgm:pt modelId="{F40478B0-5606-4562-A299-B15BAA5A3DDF}" type="pres">
      <dgm:prSet presAssocID="{393B4D65-1B5D-49AB-BF21-38CB24F39AE1}" presName="connectorText" presStyleLbl="sibTrans2D1" presStyleIdx="0" presStyleCnt="4"/>
      <dgm:spPr/>
      <dgm:t>
        <a:bodyPr/>
        <a:lstStyle/>
        <a:p>
          <a:endParaRPr lang="zh-CN" altLang="en-US"/>
        </a:p>
      </dgm:t>
    </dgm:pt>
    <dgm:pt modelId="{F231B553-BF67-4602-8C24-E0CAFA2F7A1E}" type="pres">
      <dgm:prSet presAssocID="{7379F2EF-BDF9-4134-98C8-BA67EEC6E210}" presName="node" presStyleLbl="node1" presStyleIdx="1" presStyleCnt="5" custScaleX="196494" custScaleY="160267">
        <dgm:presLayoutVars>
          <dgm:bulletEnabled val="1"/>
        </dgm:presLayoutVars>
      </dgm:prSet>
      <dgm:spPr/>
      <dgm:t>
        <a:bodyPr/>
        <a:lstStyle/>
        <a:p>
          <a:endParaRPr lang="zh-CN" altLang="en-US"/>
        </a:p>
      </dgm:t>
    </dgm:pt>
    <dgm:pt modelId="{D895056E-07B2-4F8F-8E6F-9F00D857887A}" type="pres">
      <dgm:prSet presAssocID="{6C3F6378-E87A-44EA-8D3E-3D3778DB6FFF}" presName="sibTrans" presStyleLbl="sibTrans2D1" presStyleIdx="1" presStyleCnt="4"/>
      <dgm:spPr/>
      <dgm:t>
        <a:bodyPr/>
        <a:lstStyle/>
        <a:p>
          <a:endParaRPr lang="zh-CN" altLang="en-US"/>
        </a:p>
      </dgm:t>
    </dgm:pt>
    <dgm:pt modelId="{B438ED0B-AC23-4654-9FE5-9D493BD01D2B}" type="pres">
      <dgm:prSet presAssocID="{6C3F6378-E87A-44EA-8D3E-3D3778DB6FFF}" presName="connectorText" presStyleLbl="sibTrans2D1" presStyleIdx="1" presStyleCnt="4"/>
      <dgm:spPr/>
      <dgm:t>
        <a:bodyPr/>
        <a:lstStyle/>
        <a:p>
          <a:endParaRPr lang="zh-CN" altLang="en-US"/>
        </a:p>
      </dgm:t>
    </dgm:pt>
    <dgm:pt modelId="{C2392C19-4BB1-4E33-B868-758F0F60EABC}" type="pres">
      <dgm:prSet presAssocID="{83364E54-0811-4981-9AAC-45771E54F507}" presName="node" presStyleLbl="node1" presStyleIdx="2" presStyleCnt="5" custScaleX="196494" custScaleY="160267">
        <dgm:presLayoutVars>
          <dgm:bulletEnabled val="1"/>
        </dgm:presLayoutVars>
      </dgm:prSet>
      <dgm:spPr/>
      <dgm:t>
        <a:bodyPr/>
        <a:lstStyle/>
        <a:p>
          <a:endParaRPr lang="zh-CN" altLang="en-US"/>
        </a:p>
      </dgm:t>
    </dgm:pt>
    <dgm:pt modelId="{A37CEBB9-91C6-457E-8CB9-18F351EB89B6}" type="pres">
      <dgm:prSet presAssocID="{4AC90BD6-74AE-416A-B0C5-C0DC597B3610}" presName="sibTrans" presStyleLbl="sibTrans2D1" presStyleIdx="2" presStyleCnt="4"/>
      <dgm:spPr/>
      <dgm:t>
        <a:bodyPr/>
        <a:lstStyle/>
        <a:p>
          <a:endParaRPr lang="zh-CN" altLang="en-US"/>
        </a:p>
      </dgm:t>
    </dgm:pt>
    <dgm:pt modelId="{D3096A05-A348-4815-80EB-59DDBC8A659E}" type="pres">
      <dgm:prSet presAssocID="{4AC90BD6-74AE-416A-B0C5-C0DC597B3610}" presName="connectorText" presStyleLbl="sibTrans2D1" presStyleIdx="2" presStyleCnt="4"/>
      <dgm:spPr/>
      <dgm:t>
        <a:bodyPr/>
        <a:lstStyle/>
        <a:p>
          <a:endParaRPr lang="zh-CN" altLang="en-US"/>
        </a:p>
      </dgm:t>
    </dgm:pt>
    <dgm:pt modelId="{3908FC08-0A55-4C7B-9AE4-D8E3133E29A7}" type="pres">
      <dgm:prSet presAssocID="{18E517A7-F062-4C0F-88EE-060C47059519}" presName="node" presStyleLbl="node1" presStyleIdx="3" presStyleCnt="5" custScaleX="196494" custScaleY="154955">
        <dgm:presLayoutVars>
          <dgm:bulletEnabled val="1"/>
        </dgm:presLayoutVars>
      </dgm:prSet>
      <dgm:spPr/>
      <dgm:t>
        <a:bodyPr/>
        <a:lstStyle/>
        <a:p>
          <a:endParaRPr lang="zh-CN" altLang="en-US"/>
        </a:p>
      </dgm:t>
    </dgm:pt>
    <dgm:pt modelId="{63EC245A-19E9-4271-9FD8-1BA1B7DAF953}" type="pres">
      <dgm:prSet presAssocID="{A5CDEF2C-AF80-4A34-9F7F-C18419999F53}" presName="sibTrans" presStyleLbl="sibTrans2D1" presStyleIdx="3" presStyleCnt="4"/>
      <dgm:spPr/>
      <dgm:t>
        <a:bodyPr/>
        <a:lstStyle/>
        <a:p>
          <a:endParaRPr lang="zh-CN" altLang="en-US"/>
        </a:p>
      </dgm:t>
    </dgm:pt>
    <dgm:pt modelId="{C88F9CCB-FD50-4A96-AB1C-B5334608C1C7}" type="pres">
      <dgm:prSet presAssocID="{A5CDEF2C-AF80-4A34-9F7F-C18419999F53}" presName="connectorText" presStyleLbl="sibTrans2D1" presStyleIdx="3" presStyleCnt="4"/>
      <dgm:spPr/>
      <dgm:t>
        <a:bodyPr/>
        <a:lstStyle/>
        <a:p>
          <a:endParaRPr lang="zh-CN" altLang="en-US"/>
        </a:p>
      </dgm:t>
    </dgm:pt>
    <dgm:pt modelId="{63E61198-5A1C-4C14-B6DC-21F983A30B35}" type="pres">
      <dgm:prSet presAssocID="{962AF22A-02F1-4B80-9EE0-AF89B8ADB6EE}" presName="node" presStyleLbl="node1" presStyleIdx="4" presStyleCnt="5" custScaleX="196494" custScaleY="154955">
        <dgm:presLayoutVars>
          <dgm:bulletEnabled val="1"/>
        </dgm:presLayoutVars>
      </dgm:prSet>
      <dgm:spPr/>
      <dgm:t>
        <a:bodyPr/>
        <a:lstStyle/>
        <a:p>
          <a:endParaRPr lang="zh-CN" altLang="en-US"/>
        </a:p>
      </dgm:t>
    </dgm:pt>
  </dgm:ptLst>
  <dgm:cxnLst>
    <dgm:cxn modelId="{D2290058-03BA-446F-878A-310EBA349E15}" srcId="{D233EDD6-3905-4E6E-A787-7E121CF1149A}" destId="{83364E54-0811-4981-9AAC-45771E54F507}" srcOrd="2" destOrd="0" parTransId="{1F4808EB-D4C0-46AF-9DEC-D09731A95315}" sibTransId="{4AC90BD6-74AE-416A-B0C5-C0DC597B3610}"/>
    <dgm:cxn modelId="{BFDD4AB9-A08E-408E-AB84-EDA0BCEBC5D4}" type="presOf" srcId="{83364E54-0811-4981-9AAC-45771E54F507}" destId="{C2392C19-4BB1-4E33-B868-758F0F60EABC}" srcOrd="0" destOrd="0" presId="urn:microsoft.com/office/officeart/2005/8/layout/process1"/>
    <dgm:cxn modelId="{0B6748AF-F42E-4814-B72A-1D4DC728F144}" type="presOf" srcId="{D88CA878-C376-4F16-A665-49E1217E0C13}" destId="{A7E7E2D6-95F0-48FE-BE73-6FE156078AFD}" srcOrd="0" destOrd="0" presId="urn:microsoft.com/office/officeart/2005/8/layout/process1"/>
    <dgm:cxn modelId="{998159B0-C4F6-4AB7-9041-1CC282293EB6}" type="presOf" srcId="{6C3F6378-E87A-44EA-8D3E-3D3778DB6FFF}" destId="{B438ED0B-AC23-4654-9FE5-9D493BD01D2B}" srcOrd="1" destOrd="0" presId="urn:microsoft.com/office/officeart/2005/8/layout/process1"/>
    <dgm:cxn modelId="{14F2940B-C260-49A5-A537-EB783601A9F8}" type="presOf" srcId="{D233EDD6-3905-4E6E-A787-7E121CF1149A}" destId="{DF3AFC4E-2354-449C-9455-9DBEC6AB1A09}" srcOrd="0" destOrd="0" presId="urn:microsoft.com/office/officeart/2005/8/layout/process1"/>
    <dgm:cxn modelId="{5B6CC5E1-4076-446A-8D87-824A1EBD8E0C}" type="presOf" srcId="{4AC90BD6-74AE-416A-B0C5-C0DC597B3610}" destId="{A37CEBB9-91C6-457E-8CB9-18F351EB89B6}" srcOrd="0" destOrd="0" presId="urn:microsoft.com/office/officeart/2005/8/layout/process1"/>
    <dgm:cxn modelId="{01F465B2-8F07-478C-A619-88A77C36043E}" type="presOf" srcId="{18E517A7-F062-4C0F-88EE-060C47059519}" destId="{3908FC08-0A55-4C7B-9AE4-D8E3133E29A7}" srcOrd="0" destOrd="0" presId="urn:microsoft.com/office/officeart/2005/8/layout/process1"/>
    <dgm:cxn modelId="{7FCDD835-E81F-4340-B573-D0C6CF9F7E4E}" srcId="{D233EDD6-3905-4E6E-A787-7E121CF1149A}" destId="{7379F2EF-BDF9-4134-98C8-BA67EEC6E210}" srcOrd="1" destOrd="0" parTransId="{FB0BE569-4778-41BB-B8BC-B3D7373E59D0}" sibTransId="{6C3F6378-E87A-44EA-8D3E-3D3778DB6FFF}"/>
    <dgm:cxn modelId="{313E8481-87E9-4A85-A4BF-C5737851872C}" type="presOf" srcId="{962AF22A-02F1-4B80-9EE0-AF89B8ADB6EE}" destId="{63E61198-5A1C-4C14-B6DC-21F983A30B35}" srcOrd="0" destOrd="0" presId="urn:microsoft.com/office/officeart/2005/8/layout/process1"/>
    <dgm:cxn modelId="{0A3EAC43-CE3D-4739-999A-D99DE487BA56}" type="presOf" srcId="{393B4D65-1B5D-49AB-BF21-38CB24F39AE1}" destId="{D48E4F54-3EBB-464A-97CF-624A3A3AE678}" srcOrd="0" destOrd="0" presId="urn:microsoft.com/office/officeart/2005/8/layout/process1"/>
    <dgm:cxn modelId="{5CD2BDB9-3931-40C8-BA7D-420B3098C0A9}" type="presOf" srcId="{A5CDEF2C-AF80-4A34-9F7F-C18419999F53}" destId="{63EC245A-19E9-4271-9FD8-1BA1B7DAF953}" srcOrd="0" destOrd="0" presId="urn:microsoft.com/office/officeart/2005/8/layout/process1"/>
    <dgm:cxn modelId="{5AE0509A-6159-46E1-9713-233D9FC2A86C}" type="presOf" srcId="{A5CDEF2C-AF80-4A34-9F7F-C18419999F53}" destId="{C88F9CCB-FD50-4A96-AB1C-B5334608C1C7}" srcOrd="1" destOrd="0" presId="urn:microsoft.com/office/officeart/2005/8/layout/process1"/>
    <dgm:cxn modelId="{58AC2F8D-EDA1-4BAA-B877-6F40424DA096}" srcId="{D233EDD6-3905-4E6E-A787-7E121CF1149A}" destId="{D88CA878-C376-4F16-A665-49E1217E0C13}" srcOrd="0" destOrd="0" parTransId="{25776C9D-1F07-4E7D-84FA-EA0F12E979A8}" sibTransId="{393B4D65-1B5D-49AB-BF21-38CB24F39AE1}"/>
    <dgm:cxn modelId="{000C924F-1F78-4C23-BF3A-D623AE917EE1}" srcId="{D233EDD6-3905-4E6E-A787-7E121CF1149A}" destId="{18E517A7-F062-4C0F-88EE-060C47059519}" srcOrd="3" destOrd="0" parTransId="{BC1CEC5B-6BB3-4795-BB08-588A74989088}" sibTransId="{A5CDEF2C-AF80-4A34-9F7F-C18419999F53}"/>
    <dgm:cxn modelId="{FF021AA9-C913-4A3B-AA15-1F01D14AA628}" type="presOf" srcId="{6C3F6378-E87A-44EA-8D3E-3D3778DB6FFF}" destId="{D895056E-07B2-4F8F-8E6F-9F00D857887A}" srcOrd="0" destOrd="0" presId="urn:microsoft.com/office/officeart/2005/8/layout/process1"/>
    <dgm:cxn modelId="{848B0AC9-92F6-4C4C-951E-7D3FA872D6A9}" type="presOf" srcId="{393B4D65-1B5D-49AB-BF21-38CB24F39AE1}" destId="{F40478B0-5606-4562-A299-B15BAA5A3DDF}" srcOrd="1" destOrd="0" presId="urn:microsoft.com/office/officeart/2005/8/layout/process1"/>
    <dgm:cxn modelId="{B278E9F3-B288-4A4B-85CD-609DCF16B507}" type="presOf" srcId="{4AC90BD6-74AE-416A-B0C5-C0DC597B3610}" destId="{D3096A05-A348-4815-80EB-59DDBC8A659E}" srcOrd="1" destOrd="0" presId="urn:microsoft.com/office/officeart/2005/8/layout/process1"/>
    <dgm:cxn modelId="{FECE7523-4AE2-4BBC-8A67-8B5929C88860}" srcId="{D233EDD6-3905-4E6E-A787-7E121CF1149A}" destId="{962AF22A-02F1-4B80-9EE0-AF89B8ADB6EE}" srcOrd="4" destOrd="0" parTransId="{1BF857E5-FCE5-4478-8022-212DAA32903C}" sibTransId="{8B51F709-B510-4E8E-80F7-AABC920504BA}"/>
    <dgm:cxn modelId="{314F4C42-46CC-4840-9E9C-63B5CF8F2516}" type="presOf" srcId="{7379F2EF-BDF9-4134-98C8-BA67EEC6E210}" destId="{F231B553-BF67-4602-8C24-E0CAFA2F7A1E}" srcOrd="0" destOrd="0" presId="urn:microsoft.com/office/officeart/2005/8/layout/process1"/>
    <dgm:cxn modelId="{A5E6C821-C8AC-4BC7-91DB-A55888B89272}" type="presParOf" srcId="{DF3AFC4E-2354-449C-9455-9DBEC6AB1A09}" destId="{A7E7E2D6-95F0-48FE-BE73-6FE156078AFD}" srcOrd="0" destOrd="0" presId="urn:microsoft.com/office/officeart/2005/8/layout/process1"/>
    <dgm:cxn modelId="{59042812-B874-4E9D-90E6-4CD51E1B4A6D}" type="presParOf" srcId="{DF3AFC4E-2354-449C-9455-9DBEC6AB1A09}" destId="{D48E4F54-3EBB-464A-97CF-624A3A3AE678}" srcOrd="1" destOrd="0" presId="urn:microsoft.com/office/officeart/2005/8/layout/process1"/>
    <dgm:cxn modelId="{6F6220C9-A752-41A4-9C9B-9D5CCB7D7AC3}" type="presParOf" srcId="{D48E4F54-3EBB-464A-97CF-624A3A3AE678}" destId="{F40478B0-5606-4562-A299-B15BAA5A3DDF}" srcOrd="0" destOrd="0" presId="urn:microsoft.com/office/officeart/2005/8/layout/process1"/>
    <dgm:cxn modelId="{64018659-8AFD-4044-A557-8C6EB2E445AE}" type="presParOf" srcId="{DF3AFC4E-2354-449C-9455-9DBEC6AB1A09}" destId="{F231B553-BF67-4602-8C24-E0CAFA2F7A1E}" srcOrd="2" destOrd="0" presId="urn:microsoft.com/office/officeart/2005/8/layout/process1"/>
    <dgm:cxn modelId="{9353DD31-DA83-4A47-9AB4-E4489AF962FD}" type="presParOf" srcId="{DF3AFC4E-2354-449C-9455-9DBEC6AB1A09}" destId="{D895056E-07B2-4F8F-8E6F-9F00D857887A}" srcOrd="3" destOrd="0" presId="urn:microsoft.com/office/officeart/2005/8/layout/process1"/>
    <dgm:cxn modelId="{D5F61AD3-7803-4F71-97B8-E3B20434CF79}" type="presParOf" srcId="{D895056E-07B2-4F8F-8E6F-9F00D857887A}" destId="{B438ED0B-AC23-4654-9FE5-9D493BD01D2B}" srcOrd="0" destOrd="0" presId="urn:microsoft.com/office/officeart/2005/8/layout/process1"/>
    <dgm:cxn modelId="{5C359D93-357B-437A-9797-2544390F54A4}" type="presParOf" srcId="{DF3AFC4E-2354-449C-9455-9DBEC6AB1A09}" destId="{C2392C19-4BB1-4E33-B868-758F0F60EABC}" srcOrd="4" destOrd="0" presId="urn:microsoft.com/office/officeart/2005/8/layout/process1"/>
    <dgm:cxn modelId="{309EB938-2933-493A-BF0B-39AFAE5D7523}" type="presParOf" srcId="{DF3AFC4E-2354-449C-9455-9DBEC6AB1A09}" destId="{A37CEBB9-91C6-457E-8CB9-18F351EB89B6}" srcOrd="5" destOrd="0" presId="urn:microsoft.com/office/officeart/2005/8/layout/process1"/>
    <dgm:cxn modelId="{A5053CD9-E4A6-4DE0-9517-8EA22859FEEB}" type="presParOf" srcId="{A37CEBB9-91C6-457E-8CB9-18F351EB89B6}" destId="{D3096A05-A348-4815-80EB-59DDBC8A659E}" srcOrd="0" destOrd="0" presId="urn:microsoft.com/office/officeart/2005/8/layout/process1"/>
    <dgm:cxn modelId="{C35812AC-5064-41FF-A2F1-D2D6AC4F7279}" type="presParOf" srcId="{DF3AFC4E-2354-449C-9455-9DBEC6AB1A09}" destId="{3908FC08-0A55-4C7B-9AE4-D8E3133E29A7}" srcOrd="6" destOrd="0" presId="urn:microsoft.com/office/officeart/2005/8/layout/process1"/>
    <dgm:cxn modelId="{778F7CAF-2E24-4EC8-ABD8-7CA044B142F6}" type="presParOf" srcId="{DF3AFC4E-2354-449C-9455-9DBEC6AB1A09}" destId="{63EC245A-19E9-4271-9FD8-1BA1B7DAF953}" srcOrd="7" destOrd="0" presId="urn:microsoft.com/office/officeart/2005/8/layout/process1"/>
    <dgm:cxn modelId="{DF6357AF-7B7C-4509-B534-84B9ED6DF760}" type="presParOf" srcId="{63EC245A-19E9-4271-9FD8-1BA1B7DAF953}" destId="{C88F9CCB-FD50-4A96-AB1C-B5334608C1C7}" srcOrd="0" destOrd="0" presId="urn:microsoft.com/office/officeart/2005/8/layout/process1"/>
    <dgm:cxn modelId="{11917E77-D6CF-4961-B8F4-713A102DB1B3}" type="presParOf" srcId="{DF3AFC4E-2354-449C-9455-9DBEC6AB1A09}" destId="{63E61198-5A1C-4C14-B6DC-21F983A30B35}" srcOrd="8"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A637957-FAEF-4622-A7C7-A2EFE9DE4CE2}" type="doc">
      <dgm:prSet loTypeId="urn:microsoft.com/office/officeart/2005/8/layout/chevron1" loCatId="process" qsTypeId="urn:microsoft.com/office/officeart/2005/8/quickstyle/simple1" qsCatId="simple" csTypeId="urn:microsoft.com/office/officeart/2005/8/colors/accent1_2" csCatId="accent1" phldr="1"/>
      <dgm:spPr/>
    </dgm:pt>
    <dgm:pt modelId="{952DC431-DA7E-43B7-B515-CC53BA203992}">
      <dgm:prSet phldrT="[文本]" custT="1"/>
      <dgm:spPr/>
      <dgm:t>
        <a:bodyPr/>
        <a:lstStyle/>
        <a:p>
          <a:r>
            <a:rPr lang="zh-CN" altLang="en-US" sz="1400" b="0" dirty="0" smtClean="0">
              <a:latin typeface="微软雅黑" pitchFamily="34" charset="-122"/>
              <a:ea typeface="微软雅黑" pitchFamily="34" charset="-122"/>
            </a:rPr>
            <a:t>买入成交</a:t>
          </a:r>
          <a:r>
            <a:rPr lang="en-US" altLang="zh-CN" sz="1400" b="0" dirty="0" smtClean="0">
              <a:latin typeface="微软雅黑" pitchFamily="34" charset="-122"/>
              <a:ea typeface="微软雅黑" pitchFamily="34" charset="-122"/>
            </a:rPr>
            <a:t>300</a:t>
          </a:r>
          <a:r>
            <a:rPr lang="zh-CN" altLang="en-US" sz="1400" b="0" dirty="0" smtClean="0">
              <a:latin typeface="微软雅黑" pitchFamily="34" charset="-122"/>
              <a:ea typeface="微软雅黑" pitchFamily="34" charset="-122"/>
            </a:rPr>
            <a:t>亿</a:t>
          </a:r>
          <a:r>
            <a:rPr lang="en-US" altLang="zh-CN" sz="1400" b="0" dirty="0" smtClean="0">
              <a:latin typeface="微软雅黑" pitchFamily="34" charset="-122"/>
              <a:ea typeface="微软雅黑" pitchFamily="34" charset="-122"/>
            </a:rPr>
            <a:t>HKD</a:t>
          </a:r>
          <a:r>
            <a:rPr lang="zh-CN" altLang="en-US" sz="1400" b="0" dirty="0" smtClean="0">
              <a:latin typeface="微软雅黑" pitchFamily="34" charset="-122"/>
              <a:ea typeface="微软雅黑" pitchFamily="34" charset="-122"/>
            </a:rPr>
            <a:t>，卖出成交</a:t>
          </a:r>
          <a:r>
            <a:rPr lang="en-US" altLang="zh-CN" sz="1400" b="0" dirty="0" smtClean="0">
              <a:latin typeface="微软雅黑" pitchFamily="34" charset="-122"/>
              <a:ea typeface="微软雅黑" pitchFamily="34" charset="-122"/>
            </a:rPr>
            <a:t>200</a:t>
          </a:r>
          <a:r>
            <a:rPr lang="zh-CN" altLang="en-US" sz="1400" b="0" dirty="0" smtClean="0">
              <a:latin typeface="微软雅黑" pitchFamily="34" charset="-122"/>
              <a:ea typeface="微软雅黑" pitchFamily="34" charset="-122"/>
            </a:rPr>
            <a:t>亿</a:t>
          </a:r>
          <a:r>
            <a:rPr lang="en-US" altLang="zh-CN" sz="1400" b="0" dirty="0" smtClean="0">
              <a:latin typeface="微软雅黑" pitchFamily="34" charset="-122"/>
              <a:ea typeface="微软雅黑" pitchFamily="34" charset="-122"/>
            </a:rPr>
            <a:t>HKD</a:t>
          </a:r>
          <a:r>
            <a:rPr lang="zh-CN" altLang="en-US" sz="1400" b="0" dirty="0" smtClean="0">
              <a:latin typeface="微软雅黑" pitchFamily="34" charset="-122"/>
              <a:ea typeface="微软雅黑" pitchFamily="34" charset="-122"/>
            </a:rPr>
            <a:t>。</a:t>
          </a:r>
          <a:endParaRPr lang="zh-CN" altLang="en-US" sz="1400" b="0" dirty="0">
            <a:latin typeface="微软雅黑" pitchFamily="34" charset="-122"/>
            <a:ea typeface="微软雅黑" pitchFamily="34" charset="-122"/>
          </a:endParaRPr>
        </a:p>
      </dgm:t>
    </dgm:pt>
    <dgm:pt modelId="{34DB9DE4-965D-4A49-BA4E-754C2A9DEEF6}" type="parTrans" cxnId="{5E298E51-B2AE-4327-888C-1239483ACE01}">
      <dgm:prSet/>
      <dgm:spPr/>
      <dgm:t>
        <a:bodyPr/>
        <a:lstStyle/>
        <a:p>
          <a:endParaRPr lang="zh-CN" altLang="en-US" sz="1400" b="0">
            <a:latin typeface="微软雅黑" pitchFamily="34" charset="-122"/>
            <a:ea typeface="微软雅黑" pitchFamily="34" charset="-122"/>
          </a:endParaRPr>
        </a:p>
      </dgm:t>
    </dgm:pt>
    <dgm:pt modelId="{AC02E7CC-E38B-4CB9-8F4C-A2D08CA80712}" type="sibTrans" cxnId="{5E298E51-B2AE-4327-888C-1239483ACE01}">
      <dgm:prSet/>
      <dgm:spPr/>
      <dgm:t>
        <a:bodyPr/>
        <a:lstStyle/>
        <a:p>
          <a:endParaRPr lang="zh-CN" altLang="en-US" sz="1400" b="0">
            <a:latin typeface="微软雅黑" pitchFamily="34" charset="-122"/>
            <a:ea typeface="微软雅黑" pitchFamily="34" charset="-122"/>
          </a:endParaRPr>
        </a:p>
      </dgm:t>
    </dgm:pt>
    <dgm:pt modelId="{CE513058-A004-4806-A9F0-9834943435FC}">
      <dgm:prSet phldrT="[文本]" custT="1"/>
      <dgm:spPr/>
      <dgm:t>
        <a:bodyPr/>
        <a:lstStyle/>
        <a:p>
          <a:r>
            <a:rPr lang="zh-CN" altLang="en-US" sz="1400" b="0" dirty="0" smtClean="0">
              <a:latin typeface="微软雅黑" pitchFamily="34" charset="-122"/>
              <a:ea typeface="微软雅黑" pitchFamily="34" charset="-122"/>
            </a:rPr>
            <a:t>中国结算净应付香港结算</a:t>
          </a:r>
          <a:r>
            <a:rPr lang="en-US" altLang="zh-CN" sz="1400" b="0" dirty="0" smtClean="0">
              <a:latin typeface="微软雅黑" pitchFamily="34" charset="-122"/>
              <a:ea typeface="微软雅黑" pitchFamily="34" charset="-122"/>
            </a:rPr>
            <a:t>100</a:t>
          </a:r>
          <a:r>
            <a:rPr lang="zh-CN" altLang="en-US" sz="1400" b="0" dirty="0" smtClean="0">
              <a:latin typeface="微软雅黑" pitchFamily="34" charset="-122"/>
              <a:ea typeface="微软雅黑" pitchFamily="34" charset="-122"/>
            </a:rPr>
            <a:t>亿</a:t>
          </a:r>
          <a:r>
            <a:rPr lang="en-US" altLang="zh-CN" sz="1400" b="0" dirty="0" smtClean="0">
              <a:latin typeface="微软雅黑" pitchFamily="34" charset="-122"/>
              <a:ea typeface="微软雅黑" pitchFamily="34" charset="-122"/>
            </a:rPr>
            <a:t>HKD</a:t>
          </a:r>
          <a:endParaRPr lang="zh-CN" altLang="en-US" sz="1400" b="0" dirty="0">
            <a:latin typeface="微软雅黑" pitchFamily="34" charset="-122"/>
            <a:ea typeface="微软雅黑" pitchFamily="34" charset="-122"/>
          </a:endParaRPr>
        </a:p>
      </dgm:t>
    </dgm:pt>
    <dgm:pt modelId="{07BF22B3-53D2-4223-A545-2D93CA137398}" type="parTrans" cxnId="{089F5BC0-4280-4355-BCFA-032B9B00CBC4}">
      <dgm:prSet/>
      <dgm:spPr/>
      <dgm:t>
        <a:bodyPr/>
        <a:lstStyle/>
        <a:p>
          <a:endParaRPr lang="zh-CN" altLang="en-US" sz="1400" b="0">
            <a:latin typeface="微软雅黑" pitchFamily="34" charset="-122"/>
            <a:ea typeface="微软雅黑" pitchFamily="34" charset="-122"/>
          </a:endParaRPr>
        </a:p>
      </dgm:t>
    </dgm:pt>
    <dgm:pt modelId="{8237A51A-B470-4194-8193-FF22E946CCE6}" type="sibTrans" cxnId="{089F5BC0-4280-4355-BCFA-032B9B00CBC4}">
      <dgm:prSet/>
      <dgm:spPr/>
      <dgm:t>
        <a:bodyPr/>
        <a:lstStyle/>
        <a:p>
          <a:endParaRPr lang="zh-CN" altLang="en-US" sz="1400" b="0">
            <a:latin typeface="微软雅黑" pitchFamily="34" charset="-122"/>
            <a:ea typeface="微软雅黑" pitchFamily="34" charset="-122"/>
          </a:endParaRPr>
        </a:p>
      </dgm:t>
    </dgm:pt>
    <dgm:pt modelId="{9D8A33DD-69A9-4CDB-B87F-7C2E6E7A07CC}">
      <dgm:prSet phldrT="[文本]" custT="1"/>
      <dgm:spPr/>
      <dgm:t>
        <a:bodyPr/>
        <a:lstStyle/>
        <a:p>
          <a:r>
            <a:rPr lang="zh-CN" altLang="en-US" sz="1400" b="0" dirty="0" smtClean="0">
              <a:latin typeface="微软雅黑" pitchFamily="34" charset="-122"/>
              <a:ea typeface="微软雅黑" pitchFamily="34" charset="-122"/>
            </a:rPr>
            <a:t>中国结算向换汇银行申请买入</a:t>
          </a:r>
          <a:r>
            <a:rPr lang="en-US" altLang="zh-CN" sz="1400" b="0" dirty="0" smtClean="0">
              <a:latin typeface="微软雅黑" pitchFamily="34" charset="-122"/>
              <a:ea typeface="微软雅黑" pitchFamily="34" charset="-122"/>
            </a:rPr>
            <a:t>100</a:t>
          </a:r>
          <a:r>
            <a:rPr lang="zh-CN" altLang="en-US" sz="1400" b="0" dirty="0" smtClean="0">
              <a:latin typeface="微软雅黑" pitchFamily="34" charset="-122"/>
              <a:ea typeface="微软雅黑" pitchFamily="34" charset="-122"/>
            </a:rPr>
            <a:t>亿</a:t>
          </a:r>
          <a:r>
            <a:rPr lang="en-US" altLang="zh-CN" sz="1400" b="0" dirty="0" smtClean="0">
              <a:latin typeface="微软雅黑" pitchFamily="34" charset="-122"/>
              <a:ea typeface="微软雅黑" pitchFamily="34" charset="-122"/>
            </a:rPr>
            <a:t>HKD</a:t>
          </a:r>
          <a:endParaRPr lang="zh-CN" altLang="en-US" sz="1400" b="0" dirty="0">
            <a:latin typeface="微软雅黑" pitchFamily="34" charset="-122"/>
            <a:ea typeface="微软雅黑" pitchFamily="34" charset="-122"/>
          </a:endParaRPr>
        </a:p>
      </dgm:t>
    </dgm:pt>
    <dgm:pt modelId="{556A7EFC-B77A-4C86-8E0F-E6AB3FC99245}" type="parTrans" cxnId="{F512417C-8990-4AA9-BBFF-EC7AB5602E06}">
      <dgm:prSet/>
      <dgm:spPr/>
      <dgm:t>
        <a:bodyPr/>
        <a:lstStyle/>
        <a:p>
          <a:endParaRPr lang="zh-CN" altLang="en-US" sz="1400" b="0">
            <a:latin typeface="微软雅黑" pitchFamily="34" charset="-122"/>
            <a:ea typeface="微软雅黑" pitchFamily="34" charset="-122"/>
          </a:endParaRPr>
        </a:p>
      </dgm:t>
    </dgm:pt>
    <dgm:pt modelId="{888BD108-1EC2-4527-A43D-F05AC78E62DC}" type="sibTrans" cxnId="{F512417C-8990-4AA9-BBFF-EC7AB5602E06}">
      <dgm:prSet/>
      <dgm:spPr/>
      <dgm:t>
        <a:bodyPr/>
        <a:lstStyle/>
        <a:p>
          <a:endParaRPr lang="zh-CN" altLang="en-US" sz="1400" b="0">
            <a:latin typeface="微软雅黑" pitchFamily="34" charset="-122"/>
            <a:ea typeface="微软雅黑" pitchFamily="34" charset="-122"/>
          </a:endParaRPr>
        </a:p>
      </dgm:t>
    </dgm:pt>
    <dgm:pt modelId="{28E07EB0-04D7-4E86-852E-50352066ABA3}">
      <dgm:prSet phldrT="[文本]" custT="1"/>
      <dgm:spPr/>
      <dgm:t>
        <a:bodyPr/>
        <a:lstStyle/>
        <a:p>
          <a:r>
            <a:rPr lang="zh-CN" altLang="en-US" sz="1400" b="0" dirty="0" smtClean="0">
              <a:latin typeface="微软雅黑" pitchFamily="34" charset="-122"/>
              <a:ea typeface="微软雅黑" pitchFamily="34" charset="-122"/>
            </a:rPr>
            <a:t>银行提供换汇汇率为</a:t>
          </a:r>
          <a:r>
            <a:rPr lang="en-US" altLang="zh-CN" sz="1400" b="0" dirty="0" smtClean="0">
              <a:latin typeface="微软雅黑" pitchFamily="34" charset="-122"/>
              <a:ea typeface="微软雅黑" pitchFamily="34" charset="-122"/>
            </a:rPr>
            <a:t>0.8110 HKD/CHY</a:t>
          </a:r>
          <a:endParaRPr lang="zh-CN" altLang="en-US" sz="1400" b="0" dirty="0">
            <a:latin typeface="微软雅黑" pitchFamily="34" charset="-122"/>
            <a:ea typeface="微软雅黑" pitchFamily="34" charset="-122"/>
          </a:endParaRPr>
        </a:p>
      </dgm:t>
    </dgm:pt>
    <dgm:pt modelId="{FDDB98ED-4795-48D0-B0B6-8CE62A19AB20}" type="parTrans" cxnId="{11DA1509-0A26-40C2-906B-9ADE70DE01BC}">
      <dgm:prSet/>
      <dgm:spPr/>
      <dgm:t>
        <a:bodyPr/>
        <a:lstStyle/>
        <a:p>
          <a:endParaRPr lang="zh-CN" altLang="en-US" sz="1400" b="0">
            <a:latin typeface="微软雅黑" pitchFamily="34" charset="-122"/>
            <a:ea typeface="微软雅黑" pitchFamily="34" charset="-122"/>
          </a:endParaRPr>
        </a:p>
      </dgm:t>
    </dgm:pt>
    <dgm:pt modelId="{69B9942D-21C1-4268-A631-C398DF4B6D62}" type="sibTrans" cxnId="{11DA1509-0A26-40C2-906B-9ADE70DE01BC}">
      <dgm:prSet/>
      <dgm:spPr/>
      <dgm:t>
        <a:bodyPr/>
        <a:lstStyle/>
        <a:p>
          <a:endParaRPr lang="zh-CN" altLang="en-US" sz="1400" b="0">
            <a:latin typeface="微软雅黑" pitchFamily="34" charset="-122"/>
            <a:ea typeface="微软雅黑" pitchFamily="34" charset="-122"/>
          </a:endParaRPr>
        </a:p>
      </dgm:t>
    </dgm:pt>
    <dgm:pt modelId="{A4672EF2-58B6-4450-8732-4FD74B247DD4}" type="pres">
      <dgm:prSet presAssocID="{2A637957-FAEF-4622-A7C7-A2EFE9DE4CE2}" presName="Name0" presStyleCnt="0">
        <dgm:presLayoutVars>
          <dgm:dir/>
          <dgm:animLvl val="lvl"/>
          <dgm:resizeHandles val="exact"/>
        </dgm:presLayoutVars>
      </dgm:prSet>
      <dgm:spPr/>
    </dgm:pt>
    <dgm:pt modelId="{EF74E619-2774-4619-8F5C-DDD9378160C7}" type="pres">
      <dgm:prSet presAssocID="{952DC431-DA7E-43B7-B515-CC53BA203992}" presName="parTxOnly" presStyleLbl="node1" presStyleIdx="0" presStyleCnt="4">
        <dgm:presLayoutVars>
          <dgm:chMax val="0"/>
          <dgm:chPref val="0"/>
          <dgm:bulletEnabled val="1"/>
        </dgm:presLayoutVars>
      </dgm:prSet>
      <dgm:spPr/>
      <dgm:t>
        <a:bodyPr/>
        <a:lstStyle/>
        <a:p>
          <a:endParaRPr lang="zh-CN" altLang="en-US"/>
        </a:p>
      </dgm:t>
    </dgm:pt>
    <dgm:pt modelId="{47A544A3-FEFE-4A33-9242-A8452200AAAF}" type="pres">
      <dgm:prSet presAssocID="{AC02E7CC-E38B-4CB9-8F4C-A2D08CA80712}" presName="parTxOnlySpace" presStyleCnt="0"/>
      <dgm:spPr/>
    </dgm:pt>
    <dgm:pt modelId="{9EDB0BB2-DBCD-4CE9-8224-A2B59F0562C8}" type="pres">
      <dgm:prSet presAssocID="{CE513058-A004-4806-A9F0-9834943435FC}" presName="parTxOnly" presStyleLbl="node1" presStyleIdx="1" presStyleCnt="4">
        <dgm:presLayoutVars>
          <dgm:chMax val="0"/>
          <dgm:chPref val="0"/>
          <dgm:bulletEnabled val="1"/>
        </dgm:presLayoutVars>
      </dgm:prSet>
      <dgm:spPr/>
      <dgm:t>
        <a:bodyPr/>
        <a:lstStyle/>
        <a:p>
          <a:endParaRPr lang="zh-CN" altLang="en-US"/>
        </a:p>
      </dgm:t>
    </dgm:pt>
    <dgm:pt modelId="{88BBA948-1F05-4EB8-9C93-2738DBC95281}" type="pres">
      <dgm:prSet presAssocID="{8237A51A-B470-4194-8193-FF22E946CCE6}" presName="parTxOnlySpace" presStyleCnt="0"/>
      <dgm:spPr/>
    </dgm:pt>
    <dgm:pt modelId="{2DC7F422-979E-4572-8EE7-680AAE847B7D}" type="pres">
      <dgm:prSet presAssocID="{9D8A33DD-69A9-4CDB-B87F-7C2E6E7A07CC}" presName="parTxOnly" presStyleLbl="node1" presStyleIdx="2" presStyleCnt="4">
        <dgm:presLayoutVars>
          <dgm:chMax val="0"/>
          <dgm:chPref val="0"/>
          <dgm:bulletEnabled val="1"/>
        </dgm:presLayoutVars>
      </dgm:prSet>
      <dgm:spPr/>
      <dgm:t>
        <a:bodyPr/>
        <a:lstStyle/>
        <a:p>
          <a:endParaRPr lang="zh-CN" altLang="en-US"/>
        </a:p>
      </dgm:t>
    </dgm:pt>
    <dgm:pt modelId="{DB61BA77-368E-4498-966D-A8F7C0E523DA}" type="pres">
      <dgm:prSet presAssocID="{888BD108-1EC2-4527-A43D-F05AC78E62DC}" presName="parTxOnlySpace" presStyleCnt="0"/>
      <dgm:spPr/>
    </dgm:pt>
    <dgm:pt modelId="{733FD4D8-21A4-4862-A654-EA9D30FEE210}" type="pres">
      <dgm:prSet presAssocID="{28E07EB0-04D7-4E86-852E-50352066ABA3}" presName="parTxOnly" presStyleLbl="node1" presStyleIdx="3" presStyleCnt="4">
        <dgm:presLayoutVars>
          <dgm:chMax val="0"/>
          <dgm:chPref val="0"/>
          <dgm:bulletEnabled val="1"/>
        </dgm:presLayoutVars>
      </dgm:prSet>
      <dgm:spPr/>
      <dgm:t>
        <a:bodyPr/>
        <a:lstStyle/>
        <a:p>
          <a:endParaRPr lang="zh-CN" altLang="en-US"/>
        </a:p>
      </dgm:t>
    </dgm:pt>
  </dgm:ptLst>
  <dgm:cxnLst>
    <dgm:cxn modelId="{59D1037D-8CE9-4331-B519-C1777D455F28}" type="presOf" srcId="{2A637957-FAEF-4622-A7C7-A2EFE9DE4CE2}" destId="{A4672EF2-58B6-4450-8732-4FD74B247DD4}" srcOrd="0" destOrd="0" presId="urn:microsoft.com/office/officeart/2005/8/layout/chevron1"/>
    <dgm:cxn modelId="{3AC22B9B-9FEE-4FCD-8D3B-42E4E0EF3D3E}" type="presOf" srcId="{9D8A33DD-69A9-4CDB-B87F-7C2E6E7A07CC}" destId="{2DC7F422-979E-4572-8EE7-680AAE847B7D}" srcOrd="0" destOrd="0" presId="urn:microsoft.com/office/officeart/2005/8/layout/chevron1"/>
    <dgm:cxn modelId="{6EAC324E-7889-4CE5-B311-ABCC4517482F}" type="presOf" srcId="{952DC431-DA7E-43B7-B515-CC53BA203992}" destId="{EF74E619-2774-4619-8F5C-DDD9378160C7}" srcOrd="0" destOrd="0" presId="urn:microsoft.com/office/officeart/2005/8/layout/chevron1"/>
    <dgm:cxn modelId="{11DA1509-0A26-40C2-906B-9ADE70DE01BC}" srcId="{2A637957-FAEF-4622-A7C7-A2EFE9DE4CE2}" destId="{28E07EB0-04D7-4E86-852E-50352066ABA3}" srcOrd="3" destOrd="0" parTransId="{FDDB98ED-4795-48D0-B0B6-8CE62A19AB20}" sibTransId="{69B9942D-21C1-4268-A631-C398DF4B6D62}"/>
    <dgm:cxn modelId="{C7CAFA48-D6C3-4D21-8C98-6C288614460B}" type="presOf" srcId="{28E07EB0-04D7-4E86-852E-50352066ABA3}" destId="{733FD4D8-21A4-4862-A654-EA9D30FEE210}" srcOrd="0" destOrd="0" presId="urn:microsoft.com/office/officeart/2005/8/layout/chevron1"/>
    <dgm:cxn modelId="{5E298E51-B2AE-4327-888C-1239483ACE01}" srcId="{2A637957-FAEF-4622-A7C7-A2EFE9DE4CE2}" destId="{952DC431-DA7E-43B7-B515-CC53BA203992}" srcOrd="0" destOrd="0" parTransId="{34DB9DE4-965D-4A49-BA4E-754C2A9DEEF6}" sibTransId="{AC02E7CC-E38B-4CB9-8F4C-A2D08CA80712}"/>
    <dgm:cxn modelId="{F512417C-8990-4AA9-BBFF-EC7AB5602E06}" srcId="{2A637957-FAEF-4622-A7C7-A2EFE9DE4CE2}" destId="{9D8A33DD-69A9-4CDB-B87F-7C2E6E7A07CC}" srcOrd="2" destOrd="0" parTransId="{556A7EFC-B77A-4C86-8E0F-E6AB3FC99245}" sibTransId="{888BD108-1EC2-4527-A43D-F05AC78E62DC}"/>
    <dgm:cxn modelId="{93B226C4-1F95-446A-BF21-CB3BE3653EBF}" type="presOf" srcId="{CE513058-A004-4806-A9F0-9834943435FC}" destId="{9EDB0BB2-DBCD-4CE9-8224-A2B59F0562C8}" srcOrd="0" destOrd="0" presId="urn:microsoft.com/office/officeart/2005/8/layout/chevron1"/>
    <dgm:cxn modelId="{089F5BC0-4280-4355-BCFA-032B9B00CBC4}" srcId="{2A637957-FAEF-4622-A7C7-A2EFE9DE4CE2}" destId="{CE513058-A004-4806-A9F0-9834943435FC}" srcOrd="1" destOrd="0" parTransId="{07BF22B3-53D2-4223-A545-2D93CA137398}" sibTransId="{8237A51A-B470-4194-8193-FF22E946CCE6}"/>
    <dgm:cxn modelId="{9B24C0D6-CA38-43E1-BAEF-0E9160F2B6F9}" type="presParOf" srcId="{A4672EF2-58B6-4450-8732-4FD74B247DD4}" destId="{EF74E619-2774-4619-8F5C-DDD9378160C7}" srcOrd="0" destOrd="0" presId="urn:microsoft.com/office/officeart/2005/8/layout/chevron1"/>
    <dgm:cxn modelId="{53DBC66F-01FD-48CF-8E53-B68DEE4E5F27}" type="presParOf" srcId="{A4672EF2-58B6-4450-8732-4FD74B247DD4}" destId="{47A544A3-FEFE-4A33-9242-A8452200AAAF}" srcOrd="1" destOrd="0" presId="urn:microsoft.com/office/officeart/2005/8/layout/chevron1"/>
    <dgm:cxn modelId="{A3DCA521-6BAF-4048-AEB1-60E6A3CA6430}" type="presParOf" srcId="{A4672EF2-58B6-4450-8732-4FD74B247DD4}" destId="{9EDB0BB2-DBCD-4CE9-8224-A2B59F0562C8}" srcOrd="2" destOrd="0" presId="urn:microsoft.com/office/officeart/2005/8/layout/chevron1"/>
    <dgm:cxn modelId="{AC4FE7EB-AFF9-41DC-B988-2A99C7DF1E44}" type="presParOf" srcId="{A4672EF2-58B6-4450-8732-4FD74B247DD4}" destId="{88BBA948-1F05-4EB8-9C93-2738DBC95281}" srcOrd="3" destOrd="0" presId="urn:microsoft.com/office/officeart/2005/8/layout/chevron1"/>
    <dgm:cxn modelId="{B061EA9A-097B-48A5-A34E-74392355767B}" type="presParOf" srcId="{A4672EF2-58B6-4450-8732-4FD74B247DD4}" destId="{2DC7F422-979E-4572-8EE7-680AAE847B7D}" srcOrd="4" destOrd="0" presId="urn:microsoft.com/office/officeart/2005/8/layout/chevron1"/>
    <dgm:cxn modelId="{C772FE96-CD6B-4656-8DA2-EE9F4F9F4ECE}" type="presParOf" srcId="{A4672EF2-58B6-4450-8732-4FD74B247DD4}" destId="{DB61BA77-368E-4498-966D-A8F7C0E523DA}" srcOrd="5" destOrd="0" presId="urn:microsoft.com/office/officeart/2005/8/layout/chevron1"/>
    <dgm:cxn modelId="{FC9DC8E2-50C4-4644-A750-E516B39C87B3}" type="presParOf" srcId="{A4672EF2-58B6-4450-8732-4FD74B247DD4}" destId="{733FD4D8-21A4-4862-A654-EA9D30FEE210}" srcOrd="6"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5EC92E8-EFE3-4DAB-8063-52F6B72E0D7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96658C3E-C9FF-4E89-A952-89D4532058D7}">
      <dgm:prSet phldrT="[文本]"/>
      <dgm:spPr/>
      <dgm:t>
        <a:bodyPr/>
        <a:lstStyle/>
        <a:p>
          <a:r>
            <a:rPr lang="zh-CN" altLang="en-US" b="1" dirty="0" smtClean="0">
              <a:latin typeface="微软雅黑" pitchFamily="34" charset="-122"/>
              <a:ea typeface="微软雅黑" pitchFamily="34" charset="-122"/>
            </a:rPr>
            <a:t>价差风险</a:t>
          </a:r>
          <a:endParaRPr lang="zh-CN" altLang="en-US" b="1" dirty="0">
            <a:latin typeface="微软雅黑" pitchFamily="34" charset="-122"/>
            <a:ea typeface="微软雅黑" pitchFamily="34" charset="-122"/>
          </a:endParaRPr>
        </a:p>
      </dgm:t>
    </dgm:pt>
    <dgm:pt modelId="{844D3CA9-E0BA-4495-8B17-2E44A3CDF254}" type="parTrans" cxnId="{0E277189-FB3D-48FF-9CC9-DE4DA6ADA3F4}">
      <dgm:prSet/>
      <dgm:spPr/>
      <dgm:t>
        <a:bodyPr/>
        <a:lstStyle/>
        <a:p>
          <a:endParaRPr lang="zh-CN" altLang="en-US">
            <a:latin typeface="微软雅黑" pitchFamily="34" charset="-122"/>
            <a:ea typeface="微软雅黑" pitchFamily="34" charset="-122"/>
          </a:endParaRPr>
        </a:p>
      </dgm:t>
    </dgm:pt>
    <dgm:pt modelId="{6798FB89-FE8A-4539-9438-5DF58A91B727}" type="sibTrans" cxnId="{0E277189-FB3D-48FF-9CC9-DE4DA6ADA3F4}">
      <dgm:prSet/>
      <dgm:spPr/>
      <dgm:t>
        <a:bodyPr/>
        <a:lstStyle/>
        <a:p>
          <a:endParaRPr lang="zh-CN" altLang="en-US">
            <a:latin typeface="微软雅黑" pitchFamily="34" charset="-122"/>
            <a:ea typeface="微软雅黑" pitchFamily="34" charset="-122"/>
          </a:endParaRPr>
        </a:p>
      </dgm:t>
    </dgm:pt>
    <dgm:pt modelId="{6171CA97-A3BD-4901-B61D-F4B442D9B7F7}">
      <dgm:prSet phldrT="[文本]"/>
      <dgm:spPr/>
      <dgm:t>
        <a:bodyPr/>
        <a:lstStyle/>
        <a:p>
          <a:r>
            <a:rPr lang="zh-CN" altLang="en-US" b="1" smtClean="0">
              <a:solidFill>
                <a:schemeClr val="bg1"/>
              </a:solidFill>
              <a:latin typeface="微软雅黑" pitchFamily="34" charset="-122"/>
              <a:ea typeface="微软雅黑" pitchFamily="34" charset="-122"/>
            </a:rPr>
            <a:t>本金风险</a:t>
          </a:r>
          <a:endParaRPr lang="zh-CN" altLang="en-US" dirty="0">
            <a:latin typeface="微软雅黑" pitchFamily="34" charset="-122"/>
            <a:ea typeface="微软雅黑" pitchFamily="34" charset="-122"/>
          </a:endParaRPr>
        </a:p>
      </dgm:t>
    </dgm:pt>
    <dgm:pt modelId="{BE311387-A2AB-4539-8707-AA528FD71717}" type="parTrans" cxnId="{E18B56D2-1374-4862-AC1E-F2C8283899DF}">
      <dgm:prSet/>
      <dgm:spPr/>
      <dgm:t>
        <a:bodyPr/>
        <a:lstStyle/>
        <a:p>
          <a:endParaRPr lang="zh-CN" altLang="en-US">
            <a:latin typeface="微软雅黑" pitchFamily="34" charset="-122"/>
            <a:ea typeface="微软雅黑" pitchFamily="34" charset="-122"/>
          </a:endParaRPr>
        </a:p>
      </dgm:t>
    </dgm:pt>
    <dgm:pt modelId="{6F87473C-187B-436C-81CD-DE9A7EB28AE6}" type="sibTrans" cxnId="{E18B56D2-1374-4862-AC1E-F2C8283899DF}">
      <dgm:prSet/>
      <dgm:spPr/>
      <dgm:t>
        <a:bodyPr/>
        <a:lstStyle/>
        <a:p>
          <a:endParaRPr lang="zh-CN" altLang="en-US">
            <a:latin typeface="微软雅黑" pitchFamily="34" charset="-122"/>
            <a:ea typeface="微软雅黑" pitchFamily="34" charset="-122"/>
          </a:endParaRPr>
        </a:p>
      </dgm:t>
    </dgm:pt>
    <dgm:pt modelId="{F8F6E4DA-1317-4BFF-A851-E5DCE0E6DFDE}">
      <dgm:prSet phldrT="[文本]"/>
      <dgm:spPr/>
      <dgm:t>
        <a:bodyPr/>
        <a:lstStyle/>
        <a:p>
          <a:r>
            <a:rPr lang="zh-CN" altLang="en-US" b="1" dirty="0" smtClean="0">
              <a:solidFill>
                <a:schemeClr val="bg1"/>
              </a:solidFill>
              <a:latin typeface="微软雅黑" pitchFamily="34" charset="-122"/>
              <a:ea typeface="微软雅黑" pitchFamily="34" charset="-122"/>
            </a:rPr>
            <a:t>其他</a:t>
          </a:r>
          <a:endParaRPr lang="en-US" altLang="zh-CN" b="1" dirty="0" smtClean="0">
            <a:solidFill>
              <a:schemeClr val="bg1"/>
            </a:solidFill>
            <a:latin typeface="微软雅黑" pitchFamily="34" charset="-122"/>
            <a:ea typeface="微软雅黑" pitchFamily="34" charset="-122"/>
          </a:endParaRPr>
        </a:p>
      </dgm:t>
    </dgm:pt>
    <dgm:pt modelId="{D6E3E071-6C1C-426F-A2F8-3E558F2C4E45}" type="parTrans" cxnId="{3BCB8D8B-CED7-4CBD-B316-DE5FB45E1F0D}">
      <dgm:prSet/>
      <dgm:spPr/>
      <dgm:t>
        <a:bodyPr/>
        <a:lstStyle/>
        <a:p>
          <a:endParaRPr lang="zh-CN" altLang="en-US">
            <a:latin typeface="微软雅黑" pitchFamily="34" charset="-122"/>
            <a:ea typeface="微软雅黑" pitchFamily="34" charset="-122"/>
          </a:endParaRPr>
        </a:p>
      </dgm:t>
    </dgm:pt>
    <dgm:pt modelId="{6B79510A-7717-40A5-BB08-854212B25493}" type="sibTrans" cxnId="{3BCB8D8B-CED7-4CBD-B316-DE5FB45E1F0D}">
      <dgm:prSet/>
      <dgm:spPr/>
      <dgm:t>
        <a:bodyPr/>
        <a:lstStyle/>
        <a:p>
          <a:endParaRPr lang="zh-CN" altLang="en-US">
            <a:latin typeface="微软雅黑" pitchFamily="34" charset="-122"/>
            <a:ea typeface="微软雅黑" pitchFamily="34" charset="-122"/>
          </a:endParaRPr>
        </a:p>
      </dgm:t>
    </dgm:pt>
    <dgm:pt modelId="{B4C67A00-B23F-478E-8809-2E9D5A39F4B8}">
      <dgm:prSet phldrT="[文本]"/>
      <dgm:spPr/>
      <dgm:t>
        <a:bodyPr/>
        <a:lstStyle/>
        <a:p>
          <a:r>
            <a:rPr lang="zh-CN" altLang="en-US" dirty="0" smtClean="0">
              <a:solidFill>
                <a:schemeClr val="tx1"/>
              </a:solidFill>
              <a:latin typeface="微软雅黑" pitchFamily="34" charset="-122"/>
              <a:ea typeface="微软雅黑" pitchFamily="34" charset="-122"/>
            </a:rPr>
            <a:t>差额缴款</a:t>
          </a:r>
          <a:endParaRPr lang="zh-CN" altLang="en-US" dirty="0">
            <a:latin typeface="微软雅黑" pitchFamily="34" charset="-122"/>
            <a:ea typeface="微软雅黑" pitchFamily="34" charset="-122"/>
          </a:endParaRPr>
        </a:p>
      </dgm:t>
    </dgm:pt>
    <dgm:pt modelId="{05ECE05A-F420-4C7A-9B69-00BBC8E5AB1C}" type="parTrans" cxnId="{9624A3CD-E7FD-4766-8EF1-F48EFB9675B4}">
      <dgm:prSet/>
      <dgm:spPr/>
      <dgm:t>
        <a:bodyPr/>
        <a:lstStyle/>
        <a:p>
          <a:endParaRPr lang="zh-CN" altLang="en-US">
            <a:latin typeface="微软雅黑" pitchFamily="34" charset="-122"/>
            <a:ea typeface="微软雅黑" pitchFamily="34" charset="-122"/>
          </a:endParaRPr>
        </a:p>
      </dgm:t>
    </dgm:pt>
    <dgm:pt modelId="{D18272F5-E109-4C37-8F10-0942D1A0A889}" type="sibTrans" cxnId="{9624A3CD-E7FD-4766-8EF1-F48EFB9675B4}">
      <dgm:prSet/>
      <dgm:spPr/>
      <dgm:t>
        <a:bodyPr/>
        <a:lstStyle/>
        <a:p>
          <a:endParaRPr lang="zh-CN" altLang="en-US">
            <a:latin typeface="微软雅黑" pitchFamily="34" charset="-122"/>
            <a:ea typeface="微软雅黑" pitchFamily="34" charset="-122"/>
          </a:endParaRPr>
        </a:p>
      </dgm:t>
    </dgm:pt>
    <dgm:pt modelId="{E9B6EF2A-1E22-4C18-A6F0-118DC993CD4D}">
      <dgm:prSet phldrT="[文本]"/>
      <dgm:spPr/>
      <dgm:t>
        <a:bodyPr/>
        <a:lstStyle/>
        <a:p>
          <a:r>
            <a:rPr lang="en-US" altLang="zh-CN" smtClean="0">
              <a:solidFill>
                <a:schemeClr val="tx1"/>
              </a:solidFill>
              <a:latin typeface="微软雅黑" pitchFamily="34" charset="-122"/>
              <a:ea typeface="微软雅黑" pitchFamily="34" charset="-122"/>
            </a:rPr>
            <a:t>DVP</a:t>
          </a:r>
          <a:r>
            <a:rPr lang="zh-CN" altLang="en-US" smtClean="0">
              <a:solidFill>
                <a:schemeClr val="tx1"/>
              </a:solidFill>
              <a:latin typeface="微软雅黑" pitchFamily="34" charset="-122"/>
              <a:ea typeface="微软雅黑" pitchFamily="34" charset="-122"/>
            </a:rPr>
            <a:t>交收制度：违约后续处理</a:t>
          </a:r>
          <a:endParaRPr lang="zh-CN" altLang="en-US" dirty="0">
            <a:latin typeface="微软雅黑" pitchFamily="34" charset="-122"/>
            <a:ea typeface="微软雅黑" pitchFamily="34" charset="-122"/>
          </a:endParaRPr>
        </a:p>
      </dgm:t>
    </dgm:pt>
    <dgm:pt modelId="{C0620E70-0EED-4871-9DB3-3E3C77A4E2AC}" type="parTrans" cxnId="{F0617941-86BA-45D3-83AF-0F50A2F5D404}">
      <dgm:prSet/>
      <dgm:spPr/>
      <dgm:t>
        <a:bodyPr/>
        <a:lstStyle/>
        <a:p>
          <a:endParaRPr lang="zh-CN" altLang="en-US">
            <a:latin typeface="微软雅黑" pitchFamily="34" charset="-122"/>
            <a:ea typeface="微软雅黑" pitchFamily="34" charset="-122"/>
          </a:endParaRPr>
        </a:p>
      </dgm:t>
    </dgm:pt>
    <dgm:pt modelId="{12328FDE-CE1A-4EAF-B4B1-8DF9DEBE7211}" type="sibTrans" cxnId="{F0617941-86BA-45D3-83AF-0F50A2F5D404}">
      <dgm:prSet/>
      <dgm:spPr/>
      <dgm:t>
        <a:bodyPr/>
        <a:lstStyle/>
        <a:p>
          <a:endParaRPr lang="zh-CN" altLang="en-US">
            <a:latin typeface="微软雅黑" pitchFamily="34" charset="-122"/>
            <a:ea typeface="微软雅黑" pitchFamily="34" charset="-122"/>
          </a:endParaRPr>
        </a:p>
      </dgm:t>
    </dgm:pt>
    <dgm:pt modelId="{55122350-E9C1-4524-A947-9DD6E7417D02}">
      <dgm:prSet phldrT="[文本]"/>
      <dgm:spPr/>
      <dgm:t>
        <a:bodyPr/>
        <a:lstStyle/>
        <a:p>
          <a:r>
            <a:rPr lang="zh-CN" altLang="en-US" dirty="0" smtClean="0">
              <a:solidFill>
                <a:schemeClr val="tx1"/>
              </a:solidFill>
              <a:latin typeface="微软雅黑" pitchFamily="34" charset="-122"/>
              <a:ea typeface="微软雅黑" pitchFamily="34" charset="-122"/>
            </a:rPr>
            <a:t>以结算参与人为单位缴纳</a:t>
          </a:r>
          <a:r>
            <a:rPr lang="en-US" altLang="zh-CN" dirty="0" smtClean="0">
              <a:solidFill>
                <a:schemeClr val="tx1"/>
              </a:solidFill>
              <a:latin typeface="微软雅黑" pitchFamily="34" charset="-122"/>
              <a:ea typeface="微软雅黑" pitchFamily="34" charset="-122"/>
            </a:rPr>
            <a:t>20</a:t>
          </a:r>
          <a:r>
            <a:rPr lang="zh-CN" altLang="en-US" dirty="0" smtClean="0">
              <a:solidFill>
                <a:schemeClr val="tx1"/>
              </a:solidFill>
              <a:latin typeface="微软雅黑" pitchFamily="34" charset="-122"/>
              <a:ea typeface="微软雅黑" pitchFamily="34" charset="-122"/>
            </a:rPr>
            <a:t>万结算保证金</a:t>
          </a:r>
          <a:endParaRPr lang="en-US" altLang="zh-CN" b="1" dirty="0" smtClean="0">
            <a:solidFill>
              <a:schemeClr val="bg1"/>
            </a:solidFill>
            <a:latin typeface="微软雅黑" pitchFamily="34" charset="-122"/>
            <a:ea typeface="微软雅黑" pitchFamily="34" charset="-122"/>
          </a:endParaRPr>
        </a:p>
      </dgm:t>
    </dgm:pt>
    <dgm:pt modelId="{F0721855-9698-4829-9325-578751EC728A}" type="parTrans" cxnId="{D0AD9EB2-8C2C-4AD0-9B1C-9E703FD6391C}">
      <dgm:prSet/>
      <dgm:spPr/>
      <dgm:t>
        <a:bodyPr/>
        <a:lstStyle/>
        <a:p>
          <a:endParaRPr lang="zh-CN" altLang="en-US">
            <a:latin typeface="微软雅黑" pitchFamily="34" charset="-122"/>
            <a:ea typeface="微软雅黑" pitchFamily="34" charset="-122"/>
          </a:endParaRPr>
        </a:p>
      </dgm:t>
    </dgm:pt>
    <dgm:pt modelId="{9AB28E87-246E-403D-8F72-FCDCEA2A5349}" type="sibTrans" cxnId="{D0AD9EB2-8C2C-4AD0-9B1C-9E703FD6391C}">
      <dgm:prSet/>
      <dgm:spPr/>
      <dgm:t>
        <a:bodyPr/>
        <a:lstStyle/>
        <a:p>
          <a:endParaRPr lang="zh-CN" altLang="en-US">
            <a:latin typeface="微软雅黑" pitchFamily="34" charset="-122"/>
            <a:ea typeface="微软雅黑" pitchFamily="34" charset="-122"/>
          </a:endParaRPr>
        </a:p>
      </dgm:t>
    </dgm:pt>
    <dgm:pt modelId="{1459AD25-6427-4502-8331-3C67138CBD1F}">
      <dgm:prSet/>
      <dgm:spPr/>
      <dgm:t>
        <a:bodyPr/>
        <a:lstStyle/>
        <a:p>
          <a:r>
            <a:rPr lang="zh-CN" altLang="en-US" dirty="0" smtClean="0">
              <a:solidFill>
                <a:schemeClr val="tx1"/>
              </a:solidFill>
              <a:latin typeface="微软雅黑" pitchFamily="34" charset="-122"/>
              <a:ea typeface="微软雅黑" pitchFamily="34" charset="-122"/>
            </a:rPr>
            <a:t>按金</a:t>
          </a:r>
          <a:endParaRPr lang="en-US" altLang="zh-CN" dirty="0">
            <a:solidFill>
              <a:schemeClr val="tx1"/>
            </a:solidFill>
            <a:latin typeface="微软雅黑" pitchFamily="34" charset="-122"/>
            <a:ea typeface="微软雅黑" pitchFamily="34" charset="-122"/>
          </a:endParaRPr>
        </a:p>
      </dgm:t>
    </dgm:pt>
    <dgm:pt modelId="{3C95A743-EE83-46EB-941E-A4948C230670}" type="parTrans" cxnId="{88C4341F-4CB3-4320-96F8-199399241724}">
      <dgm:prSet/>
      <dgm:spPr/>
      <dgm:t>
        <a:bodyPr/>
        <a:lstStyle/>
        <a:p>
          <a:endParaRPr lang="zh-CN" altLang="en-US">
            <a:latin typeface="微软雅黑" pitchFamily="34" charset="-122"/>
            <a:ea typeface="微软雅黑" pitchFamily="34" charset="-122"/>
          </a:endParaRPr>
        </a:p>
      </dgm:t>
    </dgm:pt>
    <dgm:pt modelId="{52DA9B9C-A338-4965-9FBD-CDD59862742C}" type="sibTrans" cxnId="{88C4341F-4CB3-4320-96F8-199399241724}">
      <dgm:prSet/>
      <dgm:spPr/>
      <dgm:t>
        <a:bodyPr/>
        <a:lstStyle/>
        <a:p>
          <a:endParaRPr lang="zh-CN" altLang="en-US">
            <a:latin typeface="微软雅黑" pitchFamily="34" charset="-122"/>
            <a:ea typeface="微软雅黑" pitchFamily="34" charset="-122"/>
          </a:endParaRPr>
        </a:p>
      </dgm:t>
    </dgm:pt>
    <dgm:pt modelId="{096A166A-7811-4292-AE09-1DB3081E4579}">
      <dgm:prSet/>
      <dgm:spPr/>
      <dgm:t>
        <a:bodyPr/>
        <a:lstStyle/>
        <a:p>
          <a:r>
            <a:rPr lang="zh-CN" altLang="en-US" dirty="0" smtClean="0">
              <a:solidFill>
                <a:schemeClr val="tx1"/>
              </a:solidFill>
              <a:latin typeface="微软雅黑" pitchFamily="34" charset="-122"/>
              <a:ea typeface="微软雅黑" pitchFamily="34" charset="-122"/>
            </a:rPr>
            <a:t>集中抵押金（高风险证券）</a:t>
          </a:r>
          <a:endParaRPr lang="zh-CN" altLang="en-US" dirty="0">
            <a:solidFill>
              <a:schemeClr val="tx1"/>
            </a:solidFill>
            <a:latin typeface="微软雅黑" pitchFamily="34" charset="-122"/>
            <a:ea typeface="微软雅黑" pitchFamily="34" charset="-122"/>
          </a:endParaRPr>
        </a:p>
      </dgm:t>
    </dgm:pt>
    <dgm:pt modelId="{3876D2D3-784A-4A2A-877F-184F531D42A2}" type="parTrans" cxnId="{09498F6F-6A1D-4245-99E2-A819F13D7DE6}">
      <dgm:prSet/>
      <dgm:spPr/>
      <dgm:t>
        <a:bodyPr/>
        <a:lstStyle/>
        <a:p>
          <a:endParaRPr lang="zh-CN" altLang="en-US">
            <a:latin typeface="微软雅黑" pitchFamily="34" charset="-122"/>
            <a:ea typeface="微软雅黑" pitchFamily="34" charset="-122"/>
          </a:endParaRPr>
        </a:p>
      </dgm:t>
    </dgm:pt>
    <dgm:pt modelId="{1E36BF1F-39D6-45BA-BA4D-150907994B79}" type="sibTrans" cxnId="{09498F6F-6A1D-4245-99E2-A819F13D7DE6}">
      <dgm:prSet/>
      <dgm:spPr/>
      <dgm:t>
        <a:bodyPr/>
        <a:lstStyle/>
        <a:p>
          <a:endParaRPr lang="zh-CN" altLang="en-US">
            <a:latin typeface="微软雅黑" pitchFamily="34" charset="-122"/>
            <a:ea typeface="微软雅黑" pitchFamily="34" charset="-122"/>
          </a:endParaRPr>
        </a:p>
      </dgm:t>
    </dgm:pt>
    <dgm:pt modelId="{36E73FD2-00A4-4377-9CD3-38DE059E710D}">
      <dgm:prSet/>
      <dgm:spPr/>
      <dgm:t>
        <a:bodyPr/>
        <a:lstStyle/>
        <a:p>
          <a:r>
            <a:rPr lang="zh-CN" altLang="en-US" dirty="0" smtClean="0">
              <a:solidFill>
                <a:schemeClr val="tx1"/>
              </a:solidFill>
              <a:latin typeface="微软雅黑" pitchFamily="34" charset="-122"/>
              <a:ea typeface="微软雅黑" pitchFamily="34" charset="-122"/>
            </a:rPr>
            <a:t>暂停港股通全部或部分结算资格，并提请深交所限制全部或部分买入交易</a:t>
          </a:r>
          <a:endParaRPr lang="en-US" altLang="zh-CN" dirty="0">
            <a:solidFill>
              <a:schemeClr val="tx1"/>
            </a:solidFill>
            <a:latin typeface="微软雅黑" pitchFamily="34" charset="-122"/>
            <a:ea typeface="微软雅黑" pitchFamily="34" charset="-122"/>
          </a:endParaRPr>
        </a:p>
      </dgm:t>
    </dgm:pt>
    <dgm:pt modelId="{632A0AD4-9407-4661-B408-D9E4DACEF632}" type="parTrans" cxnId="{6D5E36C7-5188-42A4-A956-6172D424C609}">
      <dgm:prSet/>
      <dgm:spPr/>
      <dgm:t>
        <a:bodyPr/>
        <a:lstStyle/>
        <a:p>
          <a:endParaRPr lang="zh-CN" altLang="en-US">
            <a:latin typeface="微软雅黑" pitchFamily="34" charset="-122"/>
            <a:ea typeface="微软雅黑" pitchFamily="34" charset="-122"/>
          </a:endParaRPr>
        </a:p>
      </dgm:t>
    </dgm:pt>
    <dgm:pt modelId="{952C55AE-189C-45C2-A1C4-182C727E22AD}" type="sibTrans" cxnId="{6D5E36C7-5188-42A4-A956-6172D424C609}">
      <dgm:prSet/>
      <dgm:spPr/>
      <dgm:t>
        <a:bodyPr/>
        <a:lstStyle/>
        <a:p>
          <a:endParaRPr lang="zh-CN" altLang="en-US">
            <a:latin typeface="微软雅黑" pitchFamily="34" charset="-122"/>
            <a:ea typeface="微软雅黑" pitchFamily="34" charset="-122"/>
          </a:endParaRPr>
        </a:p>
      </dgm:t>
    </dgm:pt>
    <dgm:pt modelId="{94DFFD4C-5020-42A6-957D-56F4FFC8F2D6}" type="pres">
      <dgm:prSet presAssocID="{D5EC92E8-EFE3-4DAB-8063-52F6B72E0D7C}" presName="linear" presStyleCnt="0">
        <dgm:presLayoutVars>
          <dgm:dir/>
          <dgm:animLvl val="lvl"/>
          <dgm:resizeHandles val="exact"/>
        </dgm:presLayoutVars>
      </dgm:prSet>
      <dgm:spPr/>
      <dgm:t>
        <a:bodyPr/>
        <a:lstStyle/>
        <a:p>
          <a:endParaRPr lang="zh-CN" altLang="en-US"/>
        </a:p>
      </dgm:t>
    </dgm:pt>
    <dgm:pt modelId="{B4877EB5-0653-4777-BCB3-910F6BF421AA}" type="pres">
      <dgm:prSet presAssocID="{96658C3E-C9FF-4E89-A952-89D4532058D7}" presName="parentLin" presStyleCnt="0"/>
      <dgm:spPr/>
    </dgm:pt>
    <dgm:pt modelId="{07023A1E-52F4-444E-BD8B-EFE7786034B7}" type="pres">
      <dgm:prSet presAssocID="{96658C3E-C9FF-4E89-A952-89D4532058D7}" presName="parentLeftMargin" presStyleLbl="node1" presStyleIdx="0" presStyleCnt="3"/>
      <dgm:spPr/>
      <dgm:t>
        <a:bodyPr/>
        <a:lstStyle/>
        <a:p>
          <a:endParaRPr lang="zh-CN" altLang="en-US"/>
        </a:p>
      </dgm:t>
    </dgm:pt>
    <dgm:pt modelId="{ADA69B9E-D434-4E68-8F74-B9DCF080F933}" type="pres">
      <dgm:prSet presAssocID="{96658C3E-C9FF-4E89-A952-89D4532058D7}" presName="parentText" presStyleLbl="node1" presStyleIdx="0" presStyleCnt="3">
        <dgm:presLayoutVars>
          <dgm:chMax val="0"/>
          <dgm:bulletEnabled val="1"/>
        </dgm:presLayoutVars>
      </dgm:prSet>
      <dgm:spPr/>
      <dgm:t>
        <a:bodyPr/>
        <a:lstStyle/>
        <a:p>
          <a:endParaRPr lang="zh-CN" altLang="en-US"/>
        </a:p>
      </dgm:t>
    </dgm:pt>
    <dgm:pt modelId="{49B93D3A-B507-4AC6-8BD1-8CA0C4A224C5}" type="pres">
      <dgm:prSet presAssocID="{96658C3E-C9FF-4E89-A952-89D4532058D7}" presName="negativeSpace" presStyleCnt="0"/>
      <dgm:spPr/>
    </dgm:pt>
    <dgm:pt modelId="{53E04346-FB51-45DD-BD6C-47A474107F4B}" type="pres">
      <dgm:prSet presAssocID="{96658C3E-C9FF-4E89-A952-89D4532058D7}" presName="childText" presStyleLbl="conFgAcc1" presStyleIdx="0" presStyleCnt="3" custLinFactNeighborY="-10102">
        <dgm:presLayoutVars>
          <dgm:bulletEnabled val="1"/>
        </dgm:presLayoutVars>
      </dgm:prSet>
      <dgm:spPr/>
      <dgm:t>
        <a:bodyPr/>
        <a:lstStyle/>
        <a:p>
          <a:endParaRPr lang="zh-CN" altLang="en-US"/>
        </a:p>
      </dgm:t>
    </dgm:pt>
    <dgm:pt modelId="{BB9C6449-F712-4620-A9B0-0C88789B9F3B}" type="pres">
      <dgm:prSet presAssocID="{6798FB89-FE8A-4539-9438-5DF58A91B727}" presName="spaceBetweenRectangles" presStyleCnt="0"/>
      <dgm:spPr/>
    </dgm:pt>
    <dgm:pt modelId="{73F60149-2764-4A58-A4C1-9765DC3707D6}" type="pres">
      <dgm:prSet presAssocID="{6171CA97-A3BD-4901-B61D-F4B442D9B7F7}" presName="parentLin" presStyleCnt="0"/>
      <dgm:spPr/>
    </dgm:pt>
    <dgm:pt modelId="{C8502B73-8349-44A4-BD2E-A32D7C724163}" type="pres">
      <dgm:prSet presAssocID="{6171CA97-A3BD-4901-B61D-F4B442D9B7F7}" presName="parentLeftMargin" presStyleLbl="node1" presStyleIdx="0" presStyleCnt="3"/>
      <dgm:spPr/>
      <dgm:t>
        <a:bodyPr/>
        <a:lstStyle/>
        <a:p>
          <a:endParaRPr lang="zh-CN" altLang="en-US"/>
        </a:p>
      </dgm:t>
    </dgm:pt>
    <dgm:pt modelId="{ABA5E1B6-870A-4144-9078-E558F87C6C9F}" type="pres">
      <dgm:prSet presAssocID="{6171CA97-A3BD-4901-B61D-F4B442D9B7F7}" presName="parentText" presStyleLbl="node1" presStyleIdx="1" presStyleCnt="3">
        <dgm:presLayoutVars>
          <dgm:chMax val="0"/>
          <dgm:bulletEnabled val="1"/>
        </dgm:presLayoutVars>
      </dgm:prSet>
      <dgm:spPr/>
      <dgm:t>
        <a:bodyPr/>
        <a:lstStyle/>
        <a:p>
          <a:endParaRPr lang="zh-CN" altLang="en-US"/>
        </a:p>
      </dgm:t>
    </dgm:pt>
    <dgm:pt modelId="{A1C924BF-10F6-4C28-82F4-47A213F82F1C}" type="pres">
      <dgm:prSet presAssocID="{6171CA97-A3BD-4901-B61D-F4B442D9B7F7}" presName="negativeSpace" presStyleCnt="0"/>
      <dgm:spPr/>
    </dgm:pt>
    <dgm:pt modelId="{6F0DADE5-26B3-438B-87EB-E62E89542C92}" type="pres">
      <dgm:prSet presAssocID="{6171CA97-A3BD-4901-B61D-F4B442D9B7F7}" presName="childText" presStyleLbl="conFgAcc1" presStyleIdx="1" presStyleCnt="3">
        <dgm:presLayoutVars>
          <dgm:bulletEnabled val="1"/>
        </dgm:presLayoutVars>
      </dgm:prSet>
      <dgm:spPr/>
      <dgm:t>
        <a:bodyPr/>
        <a:lstStyle/>
        <a:p>
          <a:endParaRPr lang="zh-CN" altLang="en-US"/>
        </a:p>
      </dgm:t>
    </dgm:pt>
    <dgm:pt modelId="{0DC8AE2A-337B-4678-855D-86420C39B699}" type="pres">
      <dgm:prSet presAssocID="{6F87473C-187B-436C-81CD-DE9A7EB28AE6}" presName="spaceBetweenRectangles" presStyleCnt="0"/>
      <dgm:spPr/>
    </dgm:pt>
    <dgm:pt modelId="{F56ED8F8-7F3E-4425-B87E-4752AEF8DD40}" type="pres">
      <dgm:prSet presAssocID="{F8F6E4DA-1317-4BFF-A851-E5DCE0E6DFDE}" presName="parentLin" presStyleCnt="0"/>
      <dgm:spPr/>
    </dgm:pt>
    <dgm:pt modelId="{3C98C9BE-C654-466E-998E-066F7667F302}" type="pres">
      <dgm:prSet presAssocID="{F8F6E4DA-1317-4BFF-A851-E5DCE0E6DFDE}" presName="parentLeftMargin" presStyleLbl="node1" presStyleIdx="1" presStyleCnt="3"/>
      <dgm:spPr/>
      <dgm:t>
        <a:bodyPr/>
        <a:lstStyle/>
        <a:p>
          <a:endParaRPr lang="zh-CN" altLang="en-US"/>
        </a:p>
      </dgm:t>
    </dgm:pt>
    <dgm:pt modelId="{652CC34A-B4FD-4178-9372-0806C42F6B90}" type="pres">
      <dgm:prSet presAssocID="{F8F6E4DA-1317-4BFF-A851-E5DCE0E6DFDE}" presName="parentText" presStyleLbl="node1" presStyleIdx="2" presStyleCnt="3">
        <dgm:presLayoutVars>
          <dgm:chMax val="0"/>
          <dgm:bulletEnabled val="1"/>
        </dgm:presLayoutVars>
      </dgm:prSet>
      <dgm:spPr/>
      <dgm:t>
        <a:bodyPr/>
        <a:lstStyle/>
        <a:p>
          <a:endParaRPr lang="zh-CN" altLang="en-US"/>
        </a:p>
      </dgm:t>
    </dgm:pt>
    <dgm:pt modelId="{51EBFF17-D742-4754-BA2E-A8EC7946AA8A}" type="pres">
      <dgm:prSet presAssocID="{F8F6E4DA-1317-4BFF-A851-E5DCE0E6DFDE}" presName="negativeSpace" presStyleCnt="0"/>
      <dgm:spPr/>
    </dgm:pt>
    <dgm:pt modelId="{68F42911-A1A9-4B05-82FD-9EECD7C7026D}" type="pres">
      <dgm:prSet presAssocID="{F8F6E4DA-1317-4BFF-A851-E5DCE0E6DFDE}" presName="childText" presStyleLbl="conFgAcc1" presStyleIdx="2" presStyleCnt="3">
        <dgm:presLayoutVars>
          <dgm:bulletEnabled val="1"/>
        </dgm:presLayoutVars>
      </dgm:prSet>
      <dgm:spPr/>
      <dgm:t>
        <a:bodyPr/>
        <a:lstStyle/>
        <a:p>
          <a:endParaRPr lang="zh-CN" altLang="en-US"/>
        </a:p>
      </dgm:t>
    </dgm:pt>
  </dgm:ptLst>
  <dgm:cxnLst>
    <dgm:cxn modelId="{D0AD9EB2-8C2C-4AD0-9B1C-9E703FD6391C}" srcId="{F8F6E4DA-1317-4BFF-A851-E5DCE0E6DFDE}" destId="{55122350-E9C1-4524-A947-9DD6E7417D02}" srcOrd="0" destOrd="0" parTransId="{F0721855-9698-4829-9325-578751EC728A}" sibTransId="{9AB28E87-246E-403D-8F72-FCDCEA2A5349}"/>
    <dgm:cxn modelId="{4BE723C6-D548-409A-B6B1-C13E77FA9693}" type="presOf" srcId="{1459AD25-6427-4502-8331-3C67138CBD1F}" destId="{53E04346-FB51-45DD-BD6C-47A474107F4B}" srcOrd="0" destOrd="1" presId="urn:microsoft.com/office/officeart/2005/8/layout/list1"/>
    <dgm:cxn modelId="{64DB543A-487B-48F6-89EE-669675CB0A17}" type="presOf" srcId="{6171CA97-A3BD-4901-B61D-F4B442D9B7F7}" destId="{ABA5E1B6-870A-4144-9078-E558F87C6C9F}" srcOrd="1" destOrd="0" presId="urn:microsoft.com/office/officeart/2005/8/layout/list1"/>
    <dgm:cxn modelId="{9624A3CD-E7FD-4766-8EF1-F48EFB9675B4}" srcId="{96658C3E-C9FF-4E89-A952-89D4532058D7}" destId="{B4C67A00-B23F-478E-8809-2E9D5A39F4B8}" srcOrd="0" destOrd="0" parTransId="{05ECE05A-F420-4C7A-9B69-00BBC8E5AB1C}" sibTransId="{D18272F5-E109-4C37-8F10-0942D1A0A889}"/>
    <dgm:cxn modelId="{09498F6F-6A1D-4245-99E2-A819F13D7DE6}" srcId="{96658C3E-C9FF-4E89-A952-89D4532058D7}" destId="{096A166A-7811-4292-AE09-1DB3081E4579}" srcOrd="2" destOrd="0" parTransId="{3876D2D3-784A-4A2A-877F-184F531D42A2}" sibTransId="{1E36BF1F-39D6-45BA-BA4D-150907994B79}"/>
    <dgm:cxn modelId="{7AAE43C7-660B-452F-8643-0B09730BC19D}" type="presOf" srcId="{96658C3E-C9FF-4E89-A952-89D4532058D7}" destId="{ADA69B9E-D434-4E68-8F74-B9DCF080F933}" srcOrd="1" destOrd="0" presId="urn:microsoft.com/office/officeart/2005/8/layout/list1"/>
    <dgm:cxn modelId="{CE0C093B-2D41-442C-872D-7078FD4A572B}" type="presOf" srcId="{55122350-E9C1-4524-A947-9DD6E7417D02}" destId="{68F42911-A1A9-4B05-82FD-9EECD7C7026D}" srcOrd="0" destOrd="0" presId="urn:microsoft.com/office/officeart/2005/8/layout/list1"/>
    <dgm:cxn modelId="{835FDA88-3B7F-43AF-BACE-0A6685ED0ACA}" type="presOf" srcId="{D5EC92E8-EFE3-4DAB-8063-52F6B72E0D7C}" destId="{94DFFD4C-5020-42A6-957D-56F4FFC8F2D6}" srcOrd="0" destOrd="0" presId="urn:microsoft.com/office/officeart/2005/8/layout/list1"/>
    <dgm:cxn modelId="{F0617941-86BA-45D3-83AF-0F50A2F5D404}" srcId="{6171CA97-A3BD-4901-B61D-F4B442D9B7F7}" destId="{E9B6EF2A-1E22-4C18-A6F0-118DC993CD4D}" srcOrd="0" destOrd="0" parTransId="{C0620E70-0EED-4871-9DB3-3E3C77A4E2AC}" sibTransId="{12328FDE-CE1A-4EAF-B4B1-8DF9DEBE7211}"/>
    <dgm:cxn modelId="{B6C9D2A0-A426-48ED-9AF1-3046C758C6CF}" type="presOf" srcId="{096A166A-7811-4292-AE09-1DB3081E4579}" destId="{53E04346-FB51-45DD-BD6C-47A474107F4B}" srcOrd="0" destOrd="2" presId="urn:microsoft.com/office/officeart/2005/8/layout/list1"/>
    <dgm:cxn modelId="{D186E397-0864-4147-B27E-A66A523D6628}" type="presOf" srcId="{F8F6E4DA-1317-4BFF-A851-E5DCE0E6DFDE}" destId="{3C98C9BE-C654-466E-998E-066F7667F302}" srcOrd="0" destOrd="0" presId="urn:microsoft.com/office/officeart/2005/8/layout/list1"/>
    <dgm:cxn modelId="{0E277189-FB3D-48FF-9CC9-DE4DA6ADA3F4}" srcId="{D5EC92E8-EFE3-4DAB-8063-52F6B72E0D7C}" destId="{96658C3E-C9FF-4E89-A952-89D4532058D7}" srcOrd="0" destOrd="0" parTransId="{844D3CA9-E0BA-4495-8B17-2E44A3CDF254}" sibTransId="{6798FB89-FE8A-4539-9438-5DF58A91B727}"/>
    <dgm:cxn modelId="{A3412894-CA0B-4306-A90C-9EF96C78947D}" type="presOf" srcId="{B4C67A00-B23F-478E-8809-2E9D5A39F4B8}" destId="{53E04346-FB51-45DD-BD6C-47A474107F4B}" srcOrd="0" destOrd="0" presId="urn:microsoft.com/office/officeart/2005/8/layout/list1"/>
    <dgm:cxn modelId="{88C4341F-4CB3-4320-96F8-199399241724}" srcId="{96658C3E-C9FF-4E89-A952-89D4532058D7}" destId="{1459AD25-6427-4502-8331-3C67138CBD1F}" srcOrd="1" destOrd="0" parTransId="{3C95A743-EE83-46EB-941E-A4948C230670}" sibTransId="{52DA9B9C-A338-4965-9FBD-CDD59862742C}"/>
    <dgm:cxn modelId="{989C74B7-E082-47CC-B0C1-3216D6EE18F8}" type="presOf" srcId="{E9B6EF2A-1E22-4C18-A6F0-118DC993CD4D}" destId="{6F0DADE5-26B3-438B-87EB-E62E89542C92}" srcOrd="0" destOrd="0" presId="urn:microsoft.com/office/officeart/2005/8/layout/list1"/>
    <dgm:cxn modelId="{362B1F08-B7D9-48A1-9404-CFFE3F564908}" type="presOf" srcId="{6171CA97-A3BD-4901-B61D-F4B442D9B7F7}" destId="{C8502B73-8349-44A4-BD2E-A32D7C724163}" srcOrd="0" destOrd="0" presId="urn:microsoft.com/office/officeart/2005/8/layout/list1"/>
    <dgm:cxn modelId="{93AD3ED9-603E-4F56-8C69-9596A6C179D7}" type="presOf" srcId="{96658C3E-C9FF-4E89-A952-89D4532058D7}" destId="{07023A1E-52F4-444E-BD8B-EFE7786034B7}" srcOrd="0" destOrd="0" presId="urn:microsoft.com/office/officeart/2005/8/layout/list1"/>
    <dgm:cxn modelId="{DD2284DE-919D-44C8-85BB-F69973D0F1A5}" type="presOf" srcId="{F8F6E4DA-1317-4BFF-A851-E5DCE0E6DFDE}" destId="{652CC34A-B4FD-4178-9372-0806C42F6B90}" srcOrd="1" destOrd="0" presId="urn:microsoft.com/office/officeart/2005/8/layout/list1"/>
    <dgm:cxn modelId="{6D5E36C7-5188-42A4-A956-6172D424C609}" srcId="{F8F6E4DA-1317-4BFF-A851-E5DCE0E6DFDE}" destId="{36E73FD2-00A4-4377-9CD3-38DE059E710D}" srcOrd="1" destOrd="0" parTransId="{632A0AD4-9407-4661-B408-D9E4DACEF632}" sibTransId="{952C55AE-189C-45C2-A1C4-182C727E22AD}"/>
    <dgm:cxn modelId="{3BCB8D8B-CED7-4CBD-B316-DE5FB45E1F0D}" srcId="{D5EC92E8-EFE3-4DAB-8063-52F6B72E0D7C}" destId="{F8F6E4DA-1317-4BFF-A851-E5DCE0E6DFDE}" srcOrd="2" destOrd="0" parTransId="{D6E3E071-6C1C-426F-A2F8-3E558F2C4E45}" sibTransId="{6B79510A-7717-40A5-BB08-854212B25493}"/>
    <dgm:cxn modelId="{E18B56D2-1374-4862-AC1E-F2C8283899DF}" srcId="{D5EC92E8-EFE3-4DAB-8063-52F6B72E0D7C}" destId="{6171CA97-A3BD-4901-B61D-F4B442D9B7F7}" srcOrd="1" destOrd="0" parTransId="{BE311387-A2AB-4539-8707-AA528FD71717}" sibTransId="{6F87473C-187B-436C-81CD-DE9A7EB28AE6}"/>
    <dgm:cxn modelId="{A696A1A5-E015-47BC-B2D3-D94EF454A0FF}" type="presOf" srcId="{36E73FD2-00A4-4377-9CD3-38DE059E710D}" destId="{68F42911-A1A9-4B05-82FD-9EECD7C7026D}" srcOrd="0" destOrd="1" presId="urn:microsoft.com/office/officeart/2005/8/layout/list1"/>
    <dgm:cxn modelId="{D5FCAEEE-33C7-41BE-86A7-DB14A7830964}" type="presParOf" srcId="{94DFFD4C-5020-42A6-957D-56F4FFC8F2D6}" destId="{B4877EB5-0653-4777-BCB3-910F6BF421AA}" srcOrd="0" destOrd="0" presId="urn:microsoft.com/office/officeart/2005/8/layout/list1"/>
    <dgm:cxn modelId="{DBF407E0-2DD9-45AF-81EB-DF3228EEC005}" type="presParOf" srcId="{B4877EB5-0653-4777-BCB3-910F6BF421AA}" destId="{07023A1E-52F4-444E-BD8B-EFE7786034B7}" srcOrd="0" destOrd="0" presId="urn:microsoft.com/office/officeart/2005/8/layout/list1"/>
    <dgm:cxn modelId="{5996FC88-8B78-413E-A758-E88F05D72BF7}" type="presParOf" srcId="{B4877EB5-0653-4777-BCB3-910F6BF421AA}" destId="{ADA69B9E-D434-4E68-8F74-B9DCF080F933}" srcOrd="1" destOrd="0" presId="urn:microsoft.com/office/officeart/2005/8/layout/list1"/>
    <dgm:cxn modelId="{B6823105-F3AC-4BD8-9444-921B769E1F7A}" type="presParOf" srcId="{94DFFD4C-5020-42A6-957D-56F4FFC8F2D6}" destId="{49B93D3A-B507-4AC6-8BD1-8CA0C4A224C5}" srcOrd="1" destOrd="0" presId="urn:microsoft.com/office/officeart/2005/8/layout/list1"/>
    <dgm:cxn modelId="{3B332665-8751-4298-BA37-A91ACF94FBD9}" type="presParOf" srcId="{94DFFD4C-5020-42A6-957D-56F4FFC8F2D6}" destId="{53E04346-FB51-45DD-BD6C-47A474107F4B}" srcOrd="2" destOrd="0" presId="urn:microsoft.com/office/officeart/2005/8/layout/list1"/>
    <dgm:cxn modelId="{5165C9BB-32B9-4096-A436-A1EB69036396}" type="presParOf" srcId="{94DFFD4C-5020-42A6-957D-56F4FFC8F2D6}" destId="{BB9C6449-F712-4620-A9B0-0C88789B9F3B}" srcOrd="3" destOrd="0" presId="urn:microsoft.com/office/officeart/2005/8/layout/list1"/>
    <dgm:cxn modelId="{FB88D0C5-22B4-4CE2-A252-E3A5CE72693E}" type="presParOf" srcId="{94DFFD4C-5020-42A6-957D-56F4FFC8F2D6}" destId="{73F60149-2764-4A58-A4C1-9765DC3707D6}" srcOrd="4" destOrd="0" presId="urn:microsoft.com/office/officeart/2005/8/layout/list1"/>
    <dgm:cxn modelId="{84051F41-5971-4B56-B423-24301A4CE1FD}" type="presParOf" srcId="{73F60149-2764-4A58-A4C1-9765DC3707D6}" destId="{C8502B73-8349-44A4-BD2E-A32D7C724163}" srcOrd="0" destOrd="0" presId="urn:microsoft.com/office/officeart/2005/8/layout/list1"/>
    <dgm:cxn modelId="{FF1F8113-B488-4BEC-A0BD-1F2AF937E16D}" type="presParOf" srcId="{73F60149-2764-4A58-A4C1-9765DC3707D6}" destId="{ABA5E1B6-870A-4144-9078-E558F87C6C9F}" srcOrd="1" destOrd="0" presId="urn:microsoft.com/office/officeart/2005/8/layout/list1"/>
    <dgm:cxn modelId="{325DC227-D9A5-445B-A227-53E3650A59CA}" type="presParOf" srcId="{94DFFD4C-5020-42A6-957D-56F4FFC8F2D6}" destId="{A1C924BF-10F6-4C28-82F4-47A213F82F1C}" srcOrd="5" destOrd="0" presId="urn:microsoft.com/office/officeart/2005/8/layout/list1"/>
    <dgm:cxn modelId="{3CD9F5F6-44B6-4E55-84AB-E4037D73EC7B}" type="presParOf" srcId="{94DFFD4C-5020-42A6-957D-56F4FFC8F2D6}" destId="{6F0DADE5-26B3-438B-87EB-E62E89542C92}" srcOrd="6" destOrd="0" presId="urn:microsoft.com/office/officeart/2005/8/layout/list1"/>
    <dgm:cxn modelId="{ED56740B-6D18-4BCF-949B-DD3540DF6C01}" type="presParOf" srcId="{94DFFD4C-5020-42A6-957D-56F4FFC8F2D6}" destId="{0DC8AE2A-337B-4678-855D-86420C39B699}" srcOrd="7" destOrd="0" presId="urn:microsoft.com/office/officeart/2005/8/layout/list1"/>
    <dgm:cxn modelId="{8B603671-A455-4EAB-9962-6DB2D145F9EC}" type="presParOf" srcId="{94DFFD4C-5020-42A6-957D-56F4FFC8F2D6}" destId="{F56ED8F8-7F3E-4425-B87E-4752AEF8DD40}" srcOrd="8" destOrd="0" presId="urn:microsoft.com/office/officeart/2005/8/layout/list1"/>
    <dgm:cxn modelId="{B67857BA-138D-4622-A513-EF01764262B0}" type="presParOf" srcId="{F56ED8F8-7F3E-4425-B87E-4752AEF8DD40}" destId="{3C98C9BE-C654-466E-998E-066F7667F302}" srcOrd="0" destOrd="0" presId="urn:microsoft.com/office/officeart/2005/8/layout/list1"/>
    <dgm:cxn modelId="{70C292D5-11EB-44A9-B9A8-BE6F225F70BB}" type="presParOf" srcId="{F56ED8F8-7F3E-4425-B87E-4752AEF8DD40}" destId="{652CC34A-B4FD-4178-9372-0806C42F6B90}" srcOrd="1" destOrd="0" presId="urn:microsoft.com/office/officeart/2005/8/layout/list1"/>
    <dgm:cxn modelId="{9DF6FBBD-632A-4F64-ADC9-E757AA7FF891}" type="presParOf" srcId="{94DFFD4C-5020-42A6-957D-56F4FFC8F2D6}" destId="{51EBFF17-D742-4754-BA2E-A8EC7946AA8A}" srcOrd="9" destOrd="0" presId="urn:microsoft.com/office/officeart/2005/8/layout/list1"/>
    <dgm:cxn modelId="{BF6D522D-9C2E-48B7-9979-1E208B604942}" type="presParOf" srcId="{94DFFD4C-5020-42A6-957D-56F4FFC8F2D6}" destId="{68F42911-A1A9-4B05-82FD-9EECD7C7026D}"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5EC92E8-EFE3-4DAB-8063-52F6B72E0D7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96658C3E-C9FF-4E89-A952-89D4532058D7}">
      <dgm:prSet phldrT="[文本]"/>
      <dgm:spPr/>
      <dgm:t>
        <a:bodyPr/>
        <a:lstStyle/>
        <a:p>
          <a:r>
            <a:rPr lang="zh-CN" altLang="en-US" b="1" dirty="0" smtClean="0">
              <a:latin typeface="微软雅黑" pitchFamily="34" charset="-122"/>
              <a:ea typeface="微软雅黑" pitchFamily="34" charset="-122"/>
            </a:rPr>
            <a:t>价差风险（主体框架参照一级结算）</a:t>
          </a:r>
          <a:endParaRPr lang="zh-CN" altLang="en-US" b="1" dirty="0">
            <a:latin typeface="微软雅黑" pitchFamily="34" charset="-122"/>
            <a:ea typeface="微软雅黑" pitchFamily="34" charset="-122"/>
          </a:endParaRPr>
        </a:p>
      </dgm:t>
    </dgm:pt>
    <dgm:pt modelId="{844D3CA9-E0BA-4495-8B17-2E44A3CDF254}" type="parTrans" cxnId="{0E277189-FB3D-48FF-9CC9-DE4DA6ADA3F4}">
      <dgm:prSet/>
      <dgm:spPr/>
      <dgm:t>
        <a:bodyPr/>
        <a:lstStyle/>
        <a:p>
          <a:endParaRPr lang="zh-CN" altLang="en-US">
            <a:latin typeface="微软雅黑" pitchFamily="34" charset="-122"/>
            <a:ea typeface="微软雅黑" pitchFamily="34" charset="-122"/>
          </a:endParaRPr>
        </a:p>
      </dgm:t>
    </dgm:pt>
    <dgm:pt modelId="{6798FB89-FE8A-4539-9438-5DF58A91B727}" type="sibTrans" cxnId="{0E277189-FB3D-48FF-9CC9-DE4DA6ADA3F4}">
      <dgm:prSet/>
      <dgm:spPr/>
      <dgm:t>
        <a:bodyPr/>
        <a:lstStyle/>
        <a:p>
          <a:endParaRPr lang="zh-CN" altLang="en-US">
            <a:latin typeface="微软雅黑" pitchFamily="34" charset="-122"/>
            <a:ea typeface="微软雅黑" pitchFamily="34" charset="-122"/>
          </a:endParaRPr>
        </a:p>
      </dgm:t>
    </dgm:pt>
    <dgm:pt modelId="{6171CA97-A3BD-4901-B61D-F4B442D9B7F7}">
      <dgm:prSet phldrT="[文本]"/>
      <dgm:spPr/>
      <dgm:t>
        <a:bodyPr/>
        <a:lstStyle/>
        <a:p>
          <a:r>
            <a:rPr lang="zh-CN" altLang="en-US" b="1" dirty="0" smtClean="0">
              <a:solidFill>
                <a:schemeClr val="bg1"/>
              </a:solidFill>
              <a:latin typeface="微软雅黑" pitchFamily="34" charset="-122"/>
              <a:ea typeface="微软雅黑" pitchFamily="34" charset="-122"/>
            </a:rPr>
            <a:t>本金风险</a:t>
          </a:r>
          <a:r>
            <a:rPr lang="zh-CN" altLang="en-US" b="1" dirty="0" smtClean="0">
              <a:latin typeface="微软雅黑" pitchFamily="34" charset="-122"/>
              <a:ea typeface="微软雅黑" pitchFamily="34" charset="-122"/>
            </a:rPr>
            <a:t>（详细了解各自券商具体安排）</a:t>
          </a:r>
          <a:endParaRPr lang="zh-CN" altLang="en-US" dirty="0">
            <a:latin typeface="微软雅黑" pitchFamily="34" charset="-122"/>
            <a:ea typeface="微软雅黑" pitchFamily="34" charset="-122"/>
          </a:endParaRPr>
        </a:p>
      </dgm:t>
    </dgm:pt>
    <dgm:pt modelId="{BE311387-A2AB-4539-8707-AA528FD71717}" type="parTrans" cxnId="{E18B56D2-1374-4862-AC1E-F2C8283899DF}">
      <dgm:prSet/>
      <dgm:spPr/>
      <dgm:t>
        <a:bodyPr/>
        <a:lstStyle/>
        <a:p>
          <a:endParaRPr lang="zh-CN" altLang="en-US">
            <a:latin typeface="微软雅黑" pitchFamily="34" charset="-122"/>
            <a:ea typeface="微软雅黑" pitchFamily="34" charset="-122"/>
          </a:endParaRPr>
        </a:p>
      </dgm:t>
    </dgm:pt>
    <dgm:pt modelId="{6F87473C-187B-436C-81CD-DE9A7EB28AE6}" type="sibTrans" cxnId="{E18B56D2-1374-4862-AC1E-F2C8283899DF}">
      <dgm:prSet/>
      <dgm:spPr/>
      <dgm:t>
        <a:bodyPr/>
        <a:lstStyle/>
        <a:p>
          <a:endParaRPr lang="zh-CN" altLang="en-US">
            <a:latin typeface="微软雅黑" pitchFamily="34" charset="-122"/>
            <a:ea typeface="微软雅黑" pitchFamily="34" charset="-122"/>
          </a:endParaRPr>
        </a:p>
      </dgm:t>
    </dgm:pt>
    <dgm:pt modelId="{B4C67A00-B23F-478E-8809-2E9D5A39F4B8}">
      <dgm:prSet phldrT="[文本]"/>
      <dgm:spPr/>
      <dgm:t>
        <a:bodyPr/>
        <a:lstStyle/>
        <a:p>
          <a:r>
            <a:rPr lang="zh-CN" altLang="en-US" dirty="0" smtClean="0">
              <a:solidFill>
                <a:schemeClr val="tx1"/>
              </a:solidFill>
              <a:latin typeface="微软雅黑" pitchFamily="34" charset="-122"/>
              <a:ea typeface="微软雅黑" pitchFamily="34" charset="-122"/>
            </a:rPr>
            <a:t>差额缴款</a:t>
          </a:r>
          <a:endParaRPr lang="zh-CN" altLang="en-US" dirty="0">
            <a:latin typeface="微软雅黑" pitchFamily="34" charset="-122"/>
            <a:ea typeface="微软雅黑" pitchFamily="34" charset="-122"/>
          </a:endParaRPr>
        </a:p>
      </dgm:t>
    </dgm:pt>
    <dgm:pt modelId="{05ECE05A-F420-4C7A-9B69-00BBC8E5AB1C}" type="parTrans" cxnId="{9624A3CD-E7FD-4766-8EF1-F48EFB9675B4}">
      <dgm:prSet/>
      <dgm:spPr/>
      <dgm:t>
        <a:bodyPr/>
        <a:lstStyle/>
        <a:p>
          <a:endParaRPr lang="zh-CN" altLang="en-US">
            <a:latin typeface="微软雅黑" pitchFamily="34" charset="-122"/>
            <a:ea typeface="微软雅黑" pitchFamily="34" charset="-122"/>
          </a:endParaRPr>
        </a:p>
      </dgm:t>
    </dgm:pt>
    <dgm:pt modelId="{D18272F5-E109-4C37-8F10-0942D1A0A889}" type="sibTrans" cxnId="{9624A3CD-E7FD-4766-8EF1-F48EFB9675B4}">
      <dgm:prSet/>
      <dgm:spPr/>
      <dgm:t>
        <a:bodyPr/>
        <a:lstStyle/>
        <a:p>
          <a:endParaRPr lang="zh-CN" altLang="en-US">
            <a:latin typeface="微软雅黑" pitchFamily="34" charset="-122"/>
            <a:ea typeface="微软雅黑" pitchFamily="34" charset="-122"/>
          </a:endParaRPr>
        </a:p>
      </dgm:t>
    </dgm:pt>
    <dgm:pt modelId="{E9B6EF2A-1E22-4C18-A6F0-118DC993CD4D}">
      <dgm:prSet phldrT="[文本]"/>
      <dgm:spPr/>
      <dgm:t>
        <a:bodyPr/>
        <a:lstStyle/>
        <a:p>
          <a:r>
            <a:rPr lang="zh-CN" altLang="en-US" b="1" dirty="0" smtClean="0">
              <a:latin typeface="微软雅黑" pitchFamily="34" charset="-122"/>
              <a:ea typeface="微软雅黑" pitchFamily="34" charset="-122"/>
            </a:rPr>
            <a:t>投资者资金账户透支的预防及处置措施</a:t>
          </a:r>
          <a:endParaRPr lang="zh-CN" altLang="en-US" dirty="0">
            <a:latin typeface="微软雅黑" pitchFamily="34" charset="-122"/>
            <a:ea typeface="微软雅黑" pitchFamily="34" charset="-122"/>
          </a:endParaRPr>
        </a:p>
      </dgm:t>
    </dgm:pt>
    <dgm:pt modelId="{C0620E70-0EED-4871-9DB3-3E3C77A4E2AC}" type="parTrans" cxnId="{F0617941-86BA-45D3-83AF-0F50A2F5D404}">
      <dgm:prSet/>
      <dgm:spPr/>
      <dgm:t>
        <a:bodyPr/>
        <a:lstStyle/>
        <a:p>
          <a:endParaRPr lang="zh-CN" altLang="en-US">
            <a:latin typeface="微软雅黑" pitchFamily="34" charset="-122"/>
            <a:ea typeface="微软雅黑" pitchFamily="34" charset="-122"/>
          </a:endParaRPr>
        </a:p>
      </dgm:t>
    </dgm:pt>
    <dgm:pt modelId="{12328FDE-CE1A-4EAF-B4B1-8DF9DEBE7211}" type="sibTrans" cxnId="{F0617941-86BA-45D3-83AF-0F50A2F5D404}">
      <dgm:prSet/>
      <dgm:spPr/>
      <dgm:t>
        <a:bodyPr/>
        <a:lstStyle/>
        <a:p>
          <a:endParaRPr lang="zh-CN" altLang="en-US">
            <a:latin typeface="微软雅黑" pitchFamily="34" charset="-122"/>
            <a:ea typeface="微软雅黑" pitchFamily="34" charset="-122"/>
          </a:endParaRPr>
        </a:p>
      </dgm:t>
    </dgm:pt>
    <dgm:pt modelId="{1459AD25-6427-4502-8331-3C67138CBD1F}">
      <dgm:prSet/>
      <dgm:spPr/>
      <dgm:t>
        <a:bodyPr/>
        <a:lstStyle/>
        <a:p>
          <a:r>
            <a:rPr lang="zh-CN" altLang="en-US" dirty="0" smtClean="0">
              <a:solidFill>
                <a:schemeClr val="tx1"/>
              </a:solidFill>
              <a:latin typeface="微软雅黑" pitchFamily="34" charset="-122"/>
              <a:ea typeface="微软雅黑" pitchFamily="34" charset="-122"/>
            </a:rPr>
            <a:t>按金</a:t>
          </a:r>
          <a:endParaRPr lang="en-US" altLang="zh-CN" dirty="0">
            <a:solidFill>
              <a:schemeClr val="tx1"/>
            </a:solidFill>
            <a:latin typeface="微软雅黑" pitchFamily="34" charset="-122"/>
            <a:ea typeface="微软雅黑" pitchFamily="34" charset="-122"/>
          </a:endParaRPr>
        </a:p>
      </dgm:t>
    </dgm:pt>
    <dgm:pt modelId="{3C95A743-EE83-46EB-941E-A4948C230670}" type="parTrans" cxnId="{88C4341F-4CB3-4320-96F8-199399241724}">
      <dgm:prSet/>
      <dgm:spPr/>
      <dgm:t>
        <a:bodyPr/>
        <a:lstStyle/>
        <a:p>
          <a:endParaRPr lang="zh-CN" altLang="en-US">
            <a:latin typeface="微软雅黑" pitchFamily="34" charset="-122"/>
            <a:ea typeface="微软雅黑" pitchFamily="34" charset="-122"/>
          </a:endParaRPr>
        </a:p>
      </dgm:t>
    </dgm:pt>
    <dgm:pt modelId="{52DA9B9C-A338-4965-9FBD-CDD59862742C}" type="sibTrans" cxnId="{88C4341F-4CB3-4320-96F8-199399241724}">
      <dgm:prSet/>
      <dgm:spPr/>
      <dgm:t>
        <a:bodyPr/>
        <a:lstStyle/>
        <a:p>
          <a:endParaRPr lang="zh-CN" altLang="en-US">
            <a:latin typeface="微软雅黑" pitchFamily="34" charset="-122"/>
            <a:ea typeface="微软雅黑" pitchFamily="34" charset="-122"/>
          </a:endParaRPr>
        </a:p>
      </dgm:t>
    </dgm:pt>
    <dgm:pt modelId="{096A166A-7811-4292-AE09-1DB3081E4579}">
      <dgm:prSet/>
      <dgm:spPr/>
      <dgm:t>
        <a:bodyPr/>
        <a:lstStyle/>
        <a:p>
          <a:r>
            <a:rPr lang="zh-CN" altLang="en-US" dirty="0" smtClean="0">
              <a:solidFill>
                <a:schemeClr val="tx1"/>
              </a:solidFill>
              <a:latin typeface="微软雅黑" pitchFamily="34" charset="-122"/>
              <a:ea typeface="微软雅黑" pitchFamily="34" charset="-122"/>
            </a:rPr>
            <a:t>集中抵押金（高风险证券）</a:t>
          </a:r>
          <a:endParaRPr lang="zh-CN" altLang="en-US" dirty="0">
            <a:solidFill>
              <a:schemeClr val="tx1"/>
            </a:solidFill>
            <a:latin typeface="微软雅黑" pitchFamily="34" charset="-122"/>
            <a:ea typeface="微软雅黑" pitchFamily="34" charset="-122"/>
          </a:endParaRPr>
        </a:p>
      </dgm:t>
    </dgm:pt>
    <dgm:pt modelId="{3876D2D3-784A-4A2A-877F-184F531D42A2}" type="parTrans" cxnId="{09498F6F-6A1D-4245-99E2-A819F13D7DE6}">
      <dgm:prSet/>
      <dgm:spPr/>
      <dgm:t>
        <a:bodyPr/>
        <a:lstStyle/>
        <a:p>
          <a:endParaRPr lang="zh-CN" altLang="en-US">
            <a:latin typeface="微软雅黑" pitchFamily="34" charset="-122"/>
            <a:ea typeface="微软雅黑" pitchFamily="34" charset="-122"/>
          </a:endParaRPr>
        </a:p>
      </dgm:t>
    </dgm:pt>
    <dgm:pt modelId="{1E36BF1F-39D6-45BA-BA4D-150907994B79}" type="sibTrans" cxnId="{09498F6F-6A1D-4245-99E2-A819F13D7DE6}">
      <dgm:prSet/>
      <dgm:spPr/>
      <dgm:t>
        <a:bodyPr/>
        <a:lstStyle/>
        <a:p>
          <a:endParaRPr lang="zh-CN" altLang="en-US">
            <a:latin typeface="微软雅黑" pitchFamily="34" charset="-122"/>
            <a:ea typeface="微软雅黑" pitchFamily="34" charset="-122"/>
          </a:endParaRPr>
        </a:p>
      </dgm:t>
    </dgm:pt>
    <dgm:pt modelId="{94DFFD4C-5020-42A6-957D-56F4FFC8F2D6}" type="pres">
      <dgm:prSet presAssocID="{D5EC92E8-EFE3-4DAB-8063-52F6B72E0D7C}" presName="linear" presStyleCnt="0">
        <dgm:presLayoutVars>
          <dgm:dir/>
          <dgm:animLvl val="lvl"/>
          <dgm:resizeHandles val="exact"/>
        </dgm:presLayoutVars>
      </dgm:prSet>
      <dgm:spPr/>
      <dgm:t>
        <a:bodyPr/>
        <a:lstStyle/>
        <a:p>
          <a:endParaRPr lang="zh-CN" altLang="en-US"/>
        </a:p>
      </dgm:t>
    </dgm:pt>
    <dgm:pt modelId="{B4877EB5-0653-4777-BCB3-910F6BF421AA}" type="pres">
      <dgm:prSet presAssocID="{96658C3E-C9FF-4E89-A952-89D4532058D7}" presName="parentLin" presStyleCnt="0"/>
      <dgm:spPr/>
    </dgm:pt>
    <dgm:pt modelId="{07023A1E-52F4-444E-BD8B-EFE7786034B7}" type="pres">
      <dgm:prSet presAssocID="{96658C3E-C9FF-4E89-A952-89D4532058D7}" presName="parentLeftMargin" presStyleLbl="node1" presStyleIdx="0" presStyleCnt="2"/>
      <dgm:spPr/>
      <dgm:t>
        <a:bodyPr/>
        <a:lstStyle/>
        <a:p>
          <a:endParaRPr lang="zh-CN" altLang="en-US"/>
        </a:p>
      </dgm:t>
    </dgm:pt>
    <dgm:pt modelId="{ADA69B9E-D434-4E68-8F74-B9DCF080F933}" type="pres">
      <dgm:prSet presAssocID="{96658C3E-C9FF-4E89-A952-89D4532058D7}" presName="parentText" presStyleLbl="node1" presStyleIdx="0" presStyleCnt="2">
        <dgm:presLayoutVars>
          <dgm:chMax val="0"/>
          <dgm:bulletEnabled val="1"/>
        </dgm:presLayoutVars>
      </dgm:prSet>
      <dgm:spPr/>
      <dgm:t>
        <a:bodyPr/>
        <a:lstStyle/>
        <a:p>
          <a:endParaRPr lang="zh-CN" altLang="en-US"/>
        </a:p>
      </dgm:t>
    </dgm:pt>
    <dgm:pt modelId="{49B93D3A-B507-4AC6-8BD1-8CA0C4A224C5}" type="pres">
      <dgm:prSet presAssocID="{96658C3E-C9FF-4E89-A952-89D4532058D7}" presName="negativeSpace" presStyleCnt="0"/>
      <dgm:spPr/>
    </dgm:pt>
    <dgm:pt modelId="{53E04346-FB51-45DD-BD6C-47A474107F4B}" type="pres">
      <dgm:prSet presAssocID="{96658C3E-C9FF-4E89-A952-89D4532058D7}" presName="childText" presStyleLbl="conFgAcc1" presStyleIdx="0" presStyleCnt="2" custLinFactNeighborY="-10102">
        <dgm:presLayoutVars>
          <dgm:bulletEnabled val="1"/>
        </dgm:presLayoutVars>
      </dgm:prSet>
      <dgm:spPr/>
      <dgm:t>
        <a:bodyPr/>
        <a:lstStyle/>
        <a:p>
          <a:endParaRPr lang="zh-CN" altLang="en-US"/>
        </a:p>
      </dgm:t>
    </dgm:pt>
    <dgm:pt modelId="{BB9C6449-F712-4620-A9B0-0C88789B9F3B}" type="pres">
      <dgm:prSet presAssocID="{6798FB89-FE8A-4539-9438-5DF58A91B727}" presName="spaceBetweenRectangles" presStyleCnt="0"/>
      <dgm:spPr/>
    </dgm:pt>
    <dgm:pt modelId="{73F60149-2764-4A58-A4C1-9765DC3707D6}" type="pres">
      <dgm:prSet presAssocID="{6171CA97-A3BD-4901-B61D-F4B442D9B7F7}" presName="parentLin" presStyleCnt="0"/>
      <dgm:spPr/>
    </dgm:pt>
    <dgm:pt modelId="{C8502B73-8349-44A4-BD2E-A32D7C724163}" type="pres">
      <dgm:prSet presAssocID="{6171CA97-A3BD-4901-B61D-F4B442D9B7F7}" presName="parentLeftMargin" presStyleLbl="node1" presStyleIdx="0" presStyleCnt="2"/>
      <dgm:spPr/>
      <dgm:t>
        <a:bodyPr/>
        <a:lstStyle/>
        <a:p>
          <a:endParaRPr lang="zh-CN" altLang="en-US"/>
        </a:p>
      </dgm:t>
    </dgm:pt>
    <dgm:pt modelId="{ABA5E1B6-870A-4144-9078-E558F87C6C9F}" type="pres">
      <dgm:prSet presAssocID="{6171CA97-A3BD-4901-B61D-F4B442D9B7F7}" presName="parentText" presStyleLbl="node1" presStyleIdx="1" presStyleCnt="2">
        <dgm:presLayoutVars>
          <dgm:chMax val="0"/>
          <dgm:bulletEnabled val="1"/>
        </dgm:presLayoutVars>
      </dgm:prSet>
      <dgm:spPr/>
      <dgm:t>
        <a:bodyPr/>
        <a:lstStyle/>
        <a:p>
          <a:endParaRPr lang="zh-CN" altLang="en-US"/>
        </a:p>
      </dgm:t>
    </dgm:pt>
    <dgm:pt modelId="{A1C924BF-10F6-4C28-82F4-47A213F82F1C}" type="pres">
      <dgm:prSet presAssocID="{6171CA97-A3BD-4901-B61D-F4B442D9B7F7}" presName="negativeSpace" presStyleCnt="0"/>
      <dgm:spPr/>
    </dgm:pt>
    <dgm:pt modelId="{6F0DADE5-26B3-438B-87EB-E62E89542C92}" type="pres">
      <dgm:prSet presAssocID="{6171CA97-A3BD-4901-B61D-F4B442D9B7F7}" presName="childText" presStyleLbl="conFgAcc1" presStyleIdx="1" presStyleCnt="2">
        <dgm:presLayoutVars>
          <dgm:bulletEnabled val="1"/>
        </dgm:presLayoutVars>
      </dgm:prSet>
      <dgm:spPr/>
      <dgm:t>
        <a:bodyPr/>
        <a:lstStyle/>
        <a:p>
          <a:endParaRPr lang="zh-CN" altLang="en-US"/>
        </a:p>
      </dgm:t>
    </dgm:pt>
  </dgm:ptLst>
  <dgm:cxnLst>
    <dgm:cxn modelId="{018E19FE-5642-43B9-85E5-43890A13A9BF}" type="presOf" srcId="{6171CA97-A3BD-4901-B61D-F4B442D9B7F7}" destId="{ABA5E1B6-870A-4144-9078-E558F87C6C9F}" srcOrd="1" destOrd="0" presId="urn:microsoft.com/office/officeart/2005/8/layout/list1"/>
    <dgm:cxn modelId="{9624A3CD-E7FD-4766-8EF1-F48EFB9675B4}" srcId="{96658C3E-C9FF-4E89-A952-89D4532058D7}" destId="{B4C67A00-B23F-478E-8809-2E9D5A39F4B8}" srcOrd="0" destOrd="0" parTransId="{05ECE05A-F420-4C7A-9B69-00BBC8E5AB1C}" sibTransId="{D18272F5-E109-4C37-8F10-0942D1A0A889}"/>
    <dgm:cxn modelId="{09498F6F-6A1D-4245-99E2-A819F13D7DE6}" srcId="{96658C3E-C9FF-4E89-A952-89D4532058D7}" destId="{096A166A-7811-4292-AE09-1DB3081E4579}" srcOrd="2" destOrd="0" parTransId="{3876D2D3-784A-4A2A-877F-184F531D42A2}" sibTransId="{1E36BF1F-39D6-45BA-BA4D-150907994B79}"/>
    <dgm:cxn modelId="{55B8B7BC-CD3D-44D8-9E20-CAEA715DC23A}" type="presOf" srcId="{E9B6EF2A-1E22-4C18-A6F0-118DC993CD4D}" destId="{6F0DADE5-26B3-438B-87EB-E62E89542C92}" srcOrd="0" destOrd="0" presId="urn:microsoft.com/office/officeart/2005/8/layout/list1"/>
    <dgm:cxn modelId="{04EB30C4-0F9D-46D2-AA50-993D56852325}" type="presOf" srcId="{96658C3E-C9FF-4E89-A952-89D4532058D7}" destId="{07023A1E-52F4-444E-BD8B-EFE7786034B7}" srcOrd="0" destOrd="0" presId="urn:microsoft.com/office/officeart/2005/8/layout/list1"/>
    <dgm:cxn modelId="{587D273E-9AA1-49A2-A2F5-103792A58DCC}" type="presOf" srcId="{1459AD25-6427-4502-8331-3C67138CBD1F}" destId="{53E04346-FB51-45DD-BD6C-47A474107F4B}" srcOrd="0" destOrd="1" presId="urn:microsoft.com/office/officeart/2005/8/layout/list1"/>
    <dgm:cxn modelId="{F0617941-86BA-45D3-83AF-0F50A2F5D404}" srcId="{6171CA97-A3BD-4901-B61D-F4B442D9B7F7}" destId="{E9B6EF2A-1E22-4C18-A6F0-118DC993CD4D}" srcOrd="0" destOrd="0" parTransId="{C0620E70-0EED-4871-9DB3-3E3C77A4E2AC}" sibTransId="{12328FDE-CE1A-4EAF-B4B1-8DF9DEBE7211}"/>
    <dgm:cxn modelId="{0E277189-FB3D-48FF-9CC9-DE4DA6ADA3F4}" srcId="{D5EC92E8-EFE3-4DAB-8063-52F6B72E0D7C}" destId="{96658C3E-C9FF-4E89-A952-89D4532058D7}" srcOrd="0" destOrd="0" parTransId="{844D3CA9-E0BA-4495-8B17-2E44A3CDF254}" sibTransId="{6798FB89-FE8A-4539-9438-5DF58A91B727}"/>
    <dgm:cxn modelId="{88C4341F-4CB3-4320-96F8-199399241724}" srcId="{96658C3E-C9FF-4E89-A952-89D4532058D7}" destId="{1459AD25-6427-4502-8331-3C67138CBD1F}" srcOrd="1" destOrd="0" parTransId="{3C95A743-EE83-46EB-941E-A4948C230670}" sibTransId="{52DA9B9C-A338-4965-9FBD-CDD59862742C}"/>
    <dgm:cxn modelId="{4E74FFD0-D2A3-404A-991C-F11DCC860E02}" type="presOf" srcId="{96658C3E-C9FF-4E89-A952-89D4532058D7}" destId="{ADA69B9E-D434-4E68-8F74-B9DCF080F933}" srcOrd="1" destOrd="0" presId="urn:microsoft.com/office/officeart/2005/8/layout/list1"/>
    <dgm:cxn modelId="{D1C20800-1B93-4D95-B3F9-73B02996AF17}" type="presOf" srcId="{D5EC92E8-EFE3-4DAB-8063-52F6B72E0D7C}" destId="{94DFFD4C-5020-42A6-957D-56F4FFC8F2D6}" srcOrd="0" destOrd="0" presId="urn:microsoft.com/office/officeart/2005/8/layout/list1"/>
    <dgm:cxn modelId="{CFC58955-6642-47B7-A773-DB52F156B67D}" type="presOf" srcId="{6171CA97-A3BD-4901-B61D-F4B442D9B7F7}" destId="{C8502B73-8349-44A4-BD2E-A32D7C724163}" srcOrd="0" destOrd="0" presId="urn:microsoft.com/office/officeart/2005/8/layout/list1"/>
    <dgm:cxn modelId="{653DD0C8-5A23-463E-9544-08665EE44695}" type="presOf" srcId="{B4C67A00-B23F-478E-8809-2E9D5A39F4B8}" destId="{53E04346-FB51-45DD-BD6C-47A474107F4B}" srcOrd="0" destOrd="0" presId="urn:microsoft.com/office/officeart/2005/8/layout/list1"/>
    <dgm:cxn modelId="{9BA72E4E-1F2E-41B2-8C54-92E58CC1EBC3}" type="presOf" srcId="{096A166A-7811-4292-AE09-1DB3081E4579}" destId="{53E04346-FB51-45DD-BD6C-47A474107F4B}" srcOrd="0" destOrd="2" presId="urn:microsoft.com/office/officeart/2005/8/layout/list1"/>
    <dgm:cxn modelId="{E18B56D2-1374-4862-AC1E-F2C8283899DF}" srcId="{D5EC92E8-EFE3-4DAB-8063-52F6B72E0D7C}" destId="{6171CA97-A3BD-4901-B61D-F4B442D9B7F7}" srcOrd="1" destOrd="0" parTransId="{BE311387-A2AB-4539-8707-AA528FD71717}" sibTransId="{6F87473C-187B-436C-81CD-DE9A7EB28AE6}"/>
    <dgm:cxn modelId="{805685EF-7531-4F1E-BFBC-640927222C8F}" type="presParOf" srcId="{94DFFD4C-5020-42A6-957D-56F4FFC8F2D6}" destId="{B4877EB5-0653-4777-BCB3-910F6BF421AA}" srcOrd="0" destOrd="0" presId="urn:microsoft.com/office/officeart/2005/8/layout/list1"/>
    <dgm:cxn modelId="{6491310E-989F-45A6-A269-3C33402AB4FC}" type="presParOf" srcId="{B4877EB5-0653-4777-BCB3-910F6BF421AA}" destId="{07023A1E-52F4-444E-BD8B-EFE7786034B7}" srcOrd="0" destOrd="0" presId="urn:microsoft.com/office/officeart/2005/8/layout/list1"/>
    <dgm:cxn modelId="{F8128465-5A82-4091-A5AD-6BCDBA743B70}" type="presParOf" srcId="{B4877EB5-0653-4777-BCB3-910F6BF421AA}" destId="{ADA69B9E-D434-4E68-8F74-B9DCF080F933}" srcOrd="1" destOrd="0" presId="urn:microsoft.com/office/officeart/2005/8/layout/list1"/>
    <dgm:cxn modelId="{8570B49A-BFCA-4A05-B289-B7EFF5DCE946}" type="presParOf" srcId="{94DFFD4C-5020-42A6-957D-56F4FFC8F2D6}" destId="{49B93D3A-B507-4AC6-8BD1-8CA0C4A224C5}" srcOrd="1" destOrd="0" presId="urn:microsoft.com/office/officeart/2005/8/layout/list1"/>
    <dgm:cxn modelId="{EAEE3201-E1B0-4892-8DD3-24D33DA521AA}" type="presParOf" srcId="{94DFFD4C-5020-42A6-957D-56F4FFC8F2D6}" destId="{53E04346-FB51-45DD-BD6C-47A474107F4B}" srcOrd="2" destOrd="0" presId="urn:microsoft.com/office/officeart/2005/8/layout/list1"/>
    <dgm:cxn modelId="{9D00E7CB-093B-47B4-AA49-AD2FCD2042CB}" type="presParOf" srcId="{94DFFD4C-5020-42A6-957D-56F4FFC8F2D6}" destId="{BB9C6449-F712-4620-A9B0-0C88789B9F3B}" srcOrd="3" destOrd="0" presId="urn:microsoft.com/office/officeart/2005/8/layout/list1"/>
    <dgm:cxn modelId="{C3A817B0-F053-4B85-B645-9E3021106C79}" type="presParOf" srcId="{94DFFD4C-5020-42A6-957D-56F4FFC8F2D6}" destId="{73F60149-2764-4A58-A4C1-9765DC3707D6}" srcOrd="4" destOrd="0" presId="urn:microsoft.com/office/officeart/2005/8/layout/list1"/>
    <dgm:cxn modelId="{E9FB5C02-0DB3-4945-AAA9-F4985DFB1AD7}" type="presParOf" srcId="{73F60149-2764-4A58-A4C1-9765DC3707D6}" destId="{C8502B73-8349-44A4-BD2E-A32D7C724163}" srcOrd="0" destOrd="0" presId="urn:microsoft.com/office/officeart/2005/8/layout/list1"/>
    <dgm:cxn modelId="{3A87533C-2896-46E0-BA74-076AFCA89CDB}" type="presParOf" srcId="{73F60149-2764-4A58-A4C1-9765DC3707D6}" destId="{ABA5E1B6-870A-4144-9078-E558F87C6C9F}" srcOrd="1" destOrd="0" presId="urn:microsoft.com/office/officeart/2005/8/layout/list1"/>
    <dgm:cxn modelId="{9AF2ABA3-9BC8-44FB-AFD6-A691EEB88EF4}" type="presParOf" srcId="{94DFFD4C-5020-42A6-957D-56F4FFC8F2D6}" destId="{A1C924BF-10F6-4C28-82F4-47A213F82F1C}" srcOrd="5" destOrd="0" presId="urn:microsoft.com/office/officeart/2005/8/layout/list1"/>
    <dgm:cxn modelId="{EFBAE3CA-375D-412A-9D09-175C34F373FA}" type="presParOf" srcId="{94DFFD4C-5020-42A6-957D-56F4FFC8F2D6}" destId="{6F0DADE5-26B3-438B-87EB-E62E89542C92}" srcOrd="6"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5EC92E8-EFE3-4DAB-8063-52F6B72E0D7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96658C3E-C9FF-4E89-A952-89D4532058D7}">
      <dgm:prSet phldrT="[文本]"/>
      <dgm:spPr/>
      <dgm:t>
        <a:bodyPr/>
        <a:lstStyle/>
        <a:p>
          <a:r>
            <a:rPr lang="zh-CN" altLang="en-US" b="1" dirty="0" smtClean="0">
              <a:latin typeface="微软雅黑" pitchFamily="34" charset="-122"/>
              <a:ea typeface="微软雅黑" pitchFamily="34" charset="-122"/>
            </a:rPr>
            <a:t>投资者资金账户透支的预防及处置措施</a:t>
          </a:r>
          <a:endParaRPr lang="zh-CN" altLang="en-US" b="1" dirty="0">
            <a:latin typeface="微软雅黑" pitchFamily="34" charset="-122"/>
            <a:ea typeface="微软雅黑" pitchFamily="34" charset="-122"/>
          </a:endParaRPr>
        </a:p>
      </dgm:t>
    </dgm:pt>
    <dgm:pt modelId="{844D3CA9-E0BA-4495-8B17-2E44A3CDF254}" type="parTrans" cxnId="{0E277189-FB3D-48FF-9CC9-DE4DA6ADA3F4}">
      <dgm:prSet/>
      <dgm:spPr/>
      <dgm:t>
        <a:bodyPr/>
        <a:lstStyle/>
        <a:p>
          <a:endParaRPr lang="zh-CN" altLang="en-US">
            <a:latin typeface="微软雅黑" pitchFamily="34" charset="-122"/>
            <a:ea typeface="微软雅黑" pitchFamily="34" charset="-122"/>
          </a:endParaRPr>
        </a:p>
      </dgm:t>
    </dgm:pt>
    <dgm:pt modelId="{6798FB89-FE8A-4539-9438-5DF58A91B727}" type="sibTrans" cxnId="{0E277189-FB3D-48FF-9CC9-DE4DA6ADA3F4}">
      <dgm:prSet/>
      <dgm:spPr/>
      <dgm:t>
        <a:bodyPr/>
        <a:lstStyle/>
        <a:p>
          <a:endParaRPr lang="zh-CN" altLang="en-US">
            <a:latin typeface="微软雅黑" pitchFamily="34" charset="-122"/>
            <a:ea typeface="微软雅黑" pitchFamily="34" charset="-122"/>
          </a:endParaRPr>
        </a:p>
      </dgm:t>
    </dgm:pt>
    <dgm:pt modelId="{B4C67A00-B23F-478E-8809-2E9D5A39F4B8}">
      <dgm:prSet phldrT="[文本]"/>
      <dgm:spPr/>
      <dgm:t>
        <a:bodyPr/>
        <a:lstStyle/>
        <a:p>
          <a:r>
            <a:rPr lang="zh-CN" b="1" dirty="0" smtClean="0"/>
            <a:t>委托交易</a:t>
          </a:r>
          <a:r>
            <a:rPr lang="zh-CN" altLang="en-US" b="1" dirty="0" smtClean="0">
              <a:latin typeface="微软雅黑" pitchFamily="34" charset="-122"/>
              <a:ea typeface="微软雅黑" pitchFamily="34" charset="-122"/>
            </a:rPr>
            <a:t>冻结资金：</a:t>
          </a:r>
          <a:r>
            <a:rPr lang="zh-CN" dirty="0" smtClean="0"/>
            <a:t>冻结相应交易资金</a:t>
          </a:r>
          <a:r>
            <a:rPr lang="zh-CN" altLang="en-US" dirty="0" smtClean="0"/>
            <a:t>、</a:t>
          </a:r>
          <a:r>
            <a:rPr lang="zh-CN" dirty="0" smtClean="0"/>
            <a:t>印花税、交易费、交易征费</a:t>
          </a:r>
          <a:r>
            <a:rPr lang="zh-CN" altLang="en-US" dirty="0" smtClean="0"/>
            <a:t>及</a:t>
          </a:r>
          <a:r>
            <a:rPr lang="zh-CN" dirty="0" smtClean="0"/>
            <a:t>交易佣金</a:t>
          </a:r>
          <a:endParaRPr lang="zh-CN" altLang="en-US" dirty="0">
            <a:latin typeface="微软雅黑" pitchFamily="34" charset="-122"/>
            <a:ea typeface="微软雅黑" pitchFamily="34" charset="-122"/>
          </a:endParaRPr>
        </a:p>
      </dgm:t>
    </dgm:pt>
    <dgm:pt modelId="{05ECE05A-F420-4C7A-9B69-00BBC8E5AB1C}" type="parTrans" cxnId="{9624A3CD-E7FD-4766-8EF1-F48EFB9675B4}">
      <dgm:prSet/>
      <dgm:spPr/>
      <dgm:t>
        <a:bodyPr/>
        <a:lstStyle/>
        <a:p>
          <a:endParaRPr lang="zh-CN" altLang="en-US">
            <a:latin typeface="微软雅黑" pitchFamily="34" charset="-122"/>
            <a:ea typeface="微软雅黑" pitchFamily="34" charset="-122"/>
          </a:endParaRPr>
        </a:p>
      </dgm:t>
    </dgm:pt>
    <dgm:pt modelId="{D18272F5-E109-4C37-8F10-0942D1A0A889}" type="sibTrans" cxnId="{9624A3CD-E7FD-4766-8EF1-F48EFB9675B4}">
      <dgm:prSet/>
      <dgm:spPr/>
      <dgm:t>
        <a:bodyPr/>
        <a:lstStyle/>
        <a:p>
          <a:endParaRPr lang="zh-CN" altLang="en-US">
            <a:latin typeface="微软雅黑" pitchFamily="34" charset="-122"/>
            <a:ea typeface="微软雅黑" pitchFamily="34" charset="-122"/>
          </a:endParaRPr>
        </a:p>
      </dgm:t>
    </dgm:pt>
    <dgm:pt modelId="{1459AD25-6427-4502-8331-3C67138CBD1F}">
      <dgm:prSet/>
      <dgm:spPr/>
      <dgm:t>
        <a:bodyPr/>
        <a:lstStyle/>
        <a:p>
          <a:r>
            <a:rPr lang="zh-CN" altLang="en-US" b="1" dirty="0" smtClean="0">
              <a:solidFill>
                <a:schemeClr val="tx1"/>
              </a:solidFill>
              <a:latin typeface="微软雅黑" pitchFamily="34" charset="-122"/>
              <a:ea typeface="微软雅黑" pitchFamily="34" charset="-122"/>
            </a:rPr>
            <a:t>基础汇率上浮：</a:t>
          </a:r>
          <a:r>
            <a:rPr lang="zh-CN" dirty="0" smtClean="0"/>
            <a:t>委托交易冻结时在</a:t>
          </a:r>
          <a:r>
            <a:rPr lang="zh-CN" altLang="en-US" dirty="0" smtClean="0"/>
            <a:t>参考汇率</a:t>
          </a:r>
          <a:r>
            <a:rPr lang="zh-CN" dirty="0" smtClean="0"/>
            <a:t>基础上增加冻结浮动比例</a:t>
          </a:r>
          <a:r>
            <a:rPr lang="en-US" dirty="0" smtClean="0"/>
            <a:t>3</a:t>
          </a:r>
          <a:r>
            <a:rPr lang="zh-CN" dirty="0" smtClean="0"/>
            <a:t>‰，防范结算汇率变动风险</a:t>
          </a:r>
          <a:endParaRPr lang="en-US" altLang="zh-CN" dirty="0">
            <a:solidFill>
              <a:schemeClr val="tx1"/>
            </a:solidFill>
            <a:latin typeface="微软雅黑" pitchFamily="34" charset="-122"/>
            <a:ea typeface="微软雅黑" pitchFamily="34" charset="-122"/>
          </a:endParaRPr>
        </a:p>
      </dgm:t>
    </dgm:pt>
    <dgm:pt modelId="{3C95A743-EE83-46EB-941E-A4948C230670}" type="parTrans" cxnId="{88C4341F-4CB3-4320-96F8-199399241724}">
      <dgm:prSet/>
      <dgm:spPr/>
      <dgm:t>
        <a:bodyPr/>
        <a:lstStyle/>
        <a:p>
          <a:endParaRPr lang="zh-CN" altLang="en-US">
            <a:latin typeface="微软雅黑" pitchFamily="34" charset="-122"/>
            <a:ea typeface="微软雅黑" pitchFamily="34" charset="-122"/>
          </a:endParaRPr>
        </a:p>
      </dgm:t>
    </dgm:pt>
    <dgm:pt modelId="{52DA9B9C-A338-4965-9FBD-CDD59862742C}" type="sibTrans" cxnId="{88C4341F-4CB3-4320-96F8-199399241724}">
      <dgm:prSet/>
      <dgm:spPr/>
      <dgm:t>
        <a:bodyPr/>
        <a:lstStyle/>
        <a:p>
          <a:endParaRPr lang="zh-CN" altLang="en-US">
            <a:latin typeface="微软雅黑" pitchFamily="34" charset="-122"/>
            <a:ea typeface="微软雅黑" pitchFamily="34" charset="-122"/>
          </a:endParaRPr>
        </a:p>
      </dgm:t>
    </dgm:pt>
    <dgm:pt modelId="{45F6FB1B-6E83-41E8-86C7-407E3AACA780}">
      <dgm:prSet/>
      <dgm:spPr/>
      <dgm:t>
        <a:bodyPr/>
        <a:lstStyle/>
        <a:p>
          <a:r>
            <a:rPr lang="zh-CN" altLang="en-US" b="1" dirty="0" smtClean="0">
              <a:solidFill>
                <a:schemeClr val="tx1"/>
              </a:solidFill>
              <a:latin typeface="微软雅黑" pitchFamily="34" charset="-122"/>
              <a:ea typeface="微软雅黑" pitchFamily="34" charset="-122"/>
            </a:rPr>
            <a:t>督促客户补足透支资金：</a:t>
          </a:r>
          <a:r>
            <a:rPr lang="zh-CN" altLang="en-US" b="0" dirty="0" smtClean="0">
              <a:solidFill>
                <a:schemeClr val="tx1"/>
              </a:solidFill>
              <a:latin typeface="微软雅黑" pitchFamily="34" charset="-122"/>
              <a:ea typeface="微软雅黑" pitchFamily="34" charset="-122"/>
            </a:rPr>
            <a:t>交易资金、税费、证券组合费、发生透支后自有资金垫付，</a:t>
          </a:r>
          <a:r>
            <a:rPr lang="zh-CN" b="1" dirty="0" smtClean="0"/>
            <a:t>资金透支情况和原因</a:t>
          </a:r>
          <a:r>
            <a:rPr lang="zh-CN" altLang="en-US" b="1" dirty="0" smtClean="0"/>
            <a:t>需</a:t>
          </a:r>
          <a:r>
            <a:rPr lang="zh-CN" b="1" dirty="0" smtClean="0"/>
            <a:t>上报投资者保护基金公司，客户</a:t>
          </a:r>
          <a:r>
            <a:rPr lang="zh-CN" altLang="en-US" b="1" dirty="0" smtClean="0"/>
            <a:t>应</a:t>
          </a:r>
          <a:r>
            <a:rPr lang="zh-CN" b="1" dirty="0" smtClean="0"/>
            <a:t>及时补足该透支资金</a:t>
          </a:r>
          <a:endParaRPr lang="zh-CN" altLang="en-US" b="1" dirty="0">
            <a:solidFill>
              <a:schemeClr val="tx1"/>
            </a:solidFill>
            <a:latin typeface="微软雅黑" pitchFamily="34" charset="-122"/>
            <a:ea typeface="微软雅黑" pitchFamily="34" charset="-122"/>
          </a:endParaRPr>
        </a:p>
      </dgm:t>
    </dgm:pt>
    <dgm:pt modelId="{3849C999-3CEF-4B2E-AFF7-7A83BC1F435D}" type="sibTrans" cxnId="{518452FA-8536-4E65-9A78-B378030C622D}">
      <dgm:prSet/>
      <dgm:spPr/>
    </dgm:pt>
    <dgm:pt modelId="{00D12B3F-60BB-4D94-B11C-4931E9E56B7E}" type="parTrans" cxnId="{518452FA-8536-4E65-9A78-B378030C622D}">
      <dgm:prSet/>
      <dgm:spPr/>
    </dgm:pt>
    <dgm:pt modelId="{94DFFD4C-5020-42A6-957D-56F4FFC8F2D6}" type="pres">
      <dgm:prSet presAssocID="{D5EC92E8-EFE3-4DAB-8063-52F6B72E0D7C}" presName="linear" presStyleCnt="0">
        <dgm:presLayoutVars>
          <dgm:dir/>
          <dgm:animLvl val="lvl"/>
          <dgm:resizeHandles val="exact"/>
        </dgm:presLayoutVars>
      </dgm:prSet>
      <dgm:spPr/>
      <dgm:t>
        <a:bodyPr/>
        <a:lstStyle/>
        <a:p>
          <a:endParaRPr lang="zh-CN" altLang="en-US"/>
        </a:p>
      </dgm:t>
    </dgm:pt>
    <dgm:pt modelId="{B4877EB5-0653-4777-BCB3-910F6BF421AA}" type="pres">
      <dgm:prSet presAssocID="{96658C3E-C9FF-4E89-A952-89D4532058D7}" presName="parentLin" presStyleCnt="0"/>
      <dgm:spPr/>
    </dgm:pt>
    <dgm:pt modelId="{07023A1E-52F4-444E-BD8B-EFE7786034B7}" type="pres">
      <dgm:prSet presAssocID="{96658C3E-C9FF-4E89-A952-89D4532058D7}" presName="parentLeftMargin" presStyleLbl="node1" presStyleIdx="0" presStyleCnt="1"/>
      <dgm:spPr/>
      <dgm:t>
        <a:bodyPr/>
        <a:lstStyle/>
        <a:p>
          <a:endParaRPr lang="zh-CN" altLang="en-US"/>
        </a:p>
      </dgm:t>
    </dgm:pt>
    <dgm:pt modelId="{ADA69B9E-D434-4E68-8F74-B9DCF080F933}" type="pres">
      <dgm:prSet presAssocID="{96658C3E-C9FF-4E89-A952-89D4532058D7}" presName="parentText" presStyleLbl="node1" presStyleIdx="0" presStyleCnt="1">
        <dgm:presLayoutVars>
          <dgm:chMax val="0"/>
          <dgm:bulletEnabled val="1"/>
        </dgm:presLayoutVars>
      </dgm:prSet>
      <dgm:spPr/>
      <dgm:t>
        <a:bodyPr/>
        <a:lstStyle/>
        <a:p>
          <a:endParaRPr lang="zh-CN" altLang="en-US"/>
        </a:p>
      </dgm:t>
    </dgm:pt>
    <dgm:pt modelId="{49B93D3A-B507-4AC6-8BD1-8CA0C4A224C5}" type="pres">
      <dgm:prSet presAssocID="{96658C3E-C9FF-4E89-A952-89D4532058D7}" presName="negativeSpace" presStyleCnt="0"/>
      <dgm:spPr/>
    </dgm:pt>
    <dgm:pt modelId="{53E04346-FB51-45DD-BD6C-47A474107F4B}" type="pres">
      <dgm:prSet presAssocID="{96658C3E-C9FF-4E89-A952-89D4532058D7}" presName="childText" presStyleLbl="conFgAcc1" presStyleIdx="0" presStyleCnt="1" custLinFactNeighborY="-10102">
        <dgm:presLayoutVars>
          <dgm:bulletEnabled val="1"/>
        </dgm:presLayoutVars>
      </dgm:prSet>
      <dgm:spPr/>
      <dgm:t>
        <a:bodyPr/>
        <a:lstStyle/>
        <a:p>
          <a:endParaRPr lang="zh-CN" altLang="en-US"/>
        </a:p>
      </dgm:t>
    </dgm:pt>
  </dgm:ptLst>
  <dgm:cxnLst>
    <dgm:cxn modelId="{C8689A7D-BE98-4510-8EAA-0307D24A3421}" type="presOf" srcId="{D5EC92E8-EFE3-4DAB-8063-52F6B72E0D7C}" destId="{94DFFD4C-5020-42A6-957D-56F4FFC8F2D6}" srcOrd="0" destOrd="0" presId="urn:microsoft.com/office/officeart/2005/8/layout/list1"/>
    <dgm:cxn modelId="{8EC8FC35-3038-425D-A3AE-5A192E5CBB4B}" type="presOf" srcId="{B4C67A00-B23F-478E-8809-2E9D5A39F4B8}" destId="{53E04346-FB51-45DD-BD6C-47A474107F4B}" srcOrd="0" destOrd="0" presId="urn:microsoft.com/office/officeart/2005/8/layout/list1"/>
    <dgm:cxn modelId="{A60D6390-F941-4622-A324-FDBB554F2E37}" type="presOf" srcId="{1459AD25-6427-4502-8331-3C67138CBD1F}" destId="{53E04346-FB51-45DD-BD6C-47A474107F4B}" srcOrd="0" destOrd="1" presId="urn:microsoft.com/office/officeart/2005/8/layout/list1"/>
    <dgm:cxn modelId="{518452FA-8536-4E65-9A78-B378030C622D}" srcId="{96658C3E-C9FF-4E89-A952-89D4532058D7}" destId="{45F6FB1B-6E83-41E8-86C7-407E3AACA780}" srcOrd="2" destOrd="0" parTransId="{00D12B3F-60BB-4D94-B11C-4931E9E56B7E}" sibTransId="{3849C999-3CEF-4B2E-AFF7-7A83BC1F435D}"/>
    <dgm:cxn modelId="{9624A3CD-E7FD-4766-8EF1-F48EFB9675B4}" srcId="{96658C3E-C9FF-4E89-A952-89D4532058D7}" destId="{B4C67A00-B23F-478E-8809-2E9D5A39F4B8}" srcOrd="0" destOrd="0" parTransId="{05ECE05A-F420-4C7A-9B69-00BBC8E5AB1C}" sibTransId="{D18272F5-E109-4C37-8F10-0942D1A0A889}"/>
    <dgm:cxn modelId="{0E277189-FB3D-48FF-9CC9-DE4DA6ADA3F4}" srcId="{D5EC92E8-EFE3-4DAB-8063-52F6B72E0D7C}" destId="{96658C3E-C9FF-4E89-A952-89D4532058D7}" srcOrd="0" destOrd="0" parTransId="{844D3CA9-E0BA-4495-8B17-2E44A3CDF254}" sibTransId="{6798FB89-FE8A-4539-9438-5DF58A91B727}"/>
    <dgm:cxn modelId="{0535FF69-F369-4A5D-96C4-5C73289C187F}" type="presOf" srcId="{45F6FB1B-6E83-41E8-86C7-407E3AACA780}" destId="{53E04346-FB51-45DD-BD6C-47A474107F4B}" srcOrd="0" destOrd="2" presId="urn:microsoft.com/office/officeart/2005/8/layout/list1"/>
    <dgm:cxn modelId="{88C4341F-4CB3-4320-96F8-199399241724}" srcId="{96658C3E-C9FF-4E89-A952-89D4532058D7}" destId="{1459AD25-6427-4502-8331-3C67138CBD1F}" srcOrd="1" destOrd="0" parTransId="{3C95A743-EE83-46EB-941E-A4948C230670}" sibTransId="{52DA9B9C-A338-4965-9FBD-CDD59862742C}"/>
    <dgm:cxn modelId="{EB3D5AA3-6DCF-4A1A-87B0-3A78A058679C}" type="presOf" srcId="{96658C3E-C9FF-4E89-A952-89D4532058D7}" destId="{07023A1E-52F4-444E-BD8B-EFE7786034B7}" srcOrd="0" destOrd="0" presId="urn:microsoft.com/office/officeart/2005/8/layout/list1"/>
    <dgm:cxn modelId="{EEE5CEB7-2510-468A-AB10-D4579CE8877F}" type="presOf" srcId="{96658C3E-C9FF-4E89-A952-89D4532058D7}" destId="{ADA69B9E-D434-4E68-8F74-B9DCF080F933}" srcOrd="1" destOrd="0" presId="urn:microsoft.com/office/officeart/2005/8/layout/list1"/>
    <dgm:cxn modelId="{A803B670-12D8-4147-82BE-22E68491CB58}" type="presParOf" srcId="{94DFFD4C-5020-42A6-957D-56F4FFC8F2D6}" destId="{B4877EB5-0653-4777-BCB3-910F6BF421AA}" srcOrd="0" destOrd="0" presId="urn:microsoft.com/office/officeart/2005/8/layout/list1"/>
    <dgm:cxn modelId="{FD844627-35B5-4A73-862B-E08F076614AA}" type="presParOf" srcId="{B4877EB5-0653-4777-BCB3-910F6BF421AA}" destId="{07023A1E-52F4-444E-BD8B-EFE7786034B7}" srcOrd="0" destOrd="0" presId="urn:microsoft.com/office/officeart/2005/8/layout/list1"/>
    <dgm:cxn modelId="{D2E4EAFA-7303-4B9C-A4BB-33548206C13D}" type="presParOf" srcId="{B4877EB5-0653-4777-BCB3-910F6BF421AA}" destId="{ADA69B9E-D434-4E68-8F74-B9DCF080F933}" srcOrd="1" destOrd="0" presId="urn:microsoft.com/office/officeart/2005/8/layout/list1"/>
    <dgm:cxn modelId="{F545CDCF-0874-4854-B316-1ECC7DF20B2C}" type="presParOf" srcId="{94DFFD4C-5020-42A6-957D-56F4FFC8F2D6}" destId="{49B93D3A-B507-4AC6-8BD1-8CA0C4A224C5}" srcOrd="1" destOrd="0" presId="urn:microsoft.com/office/officeart/2005/8/layout/list1"/>
    <dgm:cxn modelId="{98C099C2-DC39-475D-8E54-1E88B7894EF5}" type="presParOf" srcId="{94DFFD4C-5020-42A6-957D-56F4FFC8F2D6}" destId="{53E04346-FB51-45DD-BD6C-47A474107F4B}"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232C7A-E31A-4C7F-B4A2-56E83F958DA3}" type="doc">
      <dgm:prSet loTypeId="urn:microsoft.com/office/officeart/2005/8/layout/process1" loCatId="process" qsTypeId="urn:microsoft.com/office/officeart/2005/8/quickstyle/simple1" qsCatId="simple" csTypeId="urn:microsoft.com/office/officeart/2005/8/colors/accent1_2" csCatId="accent1" phldr="1"/>
      <dgm:spPr/>
    </dgm:pt>
    <dgm:pt modelId="{26EA2E92-E711-4D77-8C19-5A844EBCACA6}">
      <dgm:prSet phldrT="[文本]" custT="1"/>
      <dgm:spPr>
        <a:solidFill>
          <a:schemeClr val="bg1"/>
        </a:solidFill>
        <a:ln>
          <a:solidFill>
            <a:schemeClr val="accent1"/>
          </a:solidFill>
        </a:ln>
      </dgm:spPr>
      <dgm:t>
        <a:bodyPr/>
        <a:lstStyle/>
        <a:p>
          <a:r>
            <a:rPr lang="zh-CN" altLang="en-US" sz="1200" dirty="0" smtClean="0">
              <a:solidFill>
                <a:schemeClr val="tx1"/>
              </a:solidFill>
            </a:rPr>
            <a:t>交易日</a:t>
          </a:r>
          <a:r>
            <a:rPr lang="en-US" altLang="zh-CN" sz="1200" dirty="0" smtClean="0">
              <a:solidFill>
                <a:schemeClr val="tx1"/>
              </a:solidFill>
            </a:rPr>
            <a:t>T</a:t>
          </a:r>
          <a:r>
            <a:rPr lang="zh-CN" altLang="en-US" sz="1200" dirty="0" smtClean="0">
              <a:solidFill>
                <a:schemeClr val="tx1"/>
              </a:solidFill>
            </a:rPr>
            <a:t>日，计算应收付资金</a:t>
          </a:r>
          <a:endParaRPr lang="en-US" altLang="zh-CN" sz="1200" dirty="0" smtClean="0">
            <a:solidFill>
              <a:schemeClr val="tx1"/>
            </a:solidFill>
          </a:endParaRPr>
        </a:p>
        <a:p>
          <a:r>
            <a:rPr lang="zh-CN" altLang="en-US" sz="1200" dirty="0" smtClean="0">
              <a:solidFill>
                <a:schemeClr val="tx1"/>
              </a:solidFill>
            </a:rPr>
            <a:t>（交易及税费、佣金等）</a:t>
          </a:r>
          <a:endParaRPr lang="zh-CN" altLang="en-US" sz="1200" dirty="0">
            <a:solidFill>
              <a:schemeClr val="tx1"/>
            </a:solidFill>
          </a:endParaRPr>
        </a:p>
      </dgm:t>
    </dgm:pt>
    <dgm:pt modelId="{DB748D8A-6F54-4D01-89DE-40747954B24C}" type="parTrans" cxnId="{C491BEE7-5438-4E19-A2F6-09CEDC8EF7A3}">
      <dgm:prSet/>
      <dgm:spPr/>
      <dgm:t>
        <a:bodyPr/>
        <a:lstStyle/>
        <a:p>
          <a:endParaRPr lang="zh-CN" altLang="en-US"/>
        </a:p>
      </dgm:t>
    </dgm:pt>
    <dgm:pt modelId="{52A64A20-152D-4BA4-9549-6100D9CD4474}" type="sibTrans" cxnId="{C491BEE7-5438-4E19-A2F6-09CEDC8EF7A3}">
      <dgm:prSet/>
      <dgm:spPr/>
      <dgm:t>
        <a:bodyPr/>
        <a:lstStyle/>
        <a:p>
          <a:endParaRPr lang="zh-CN" altLang="en-US"/>
        </a:p>
      </dgm:t>
    </dgm:pt>
    <dgm:pt modelId="{8106C522-BED2-4612-9F20-65B735CD9A5C}">
      <dgm:prSet phldrT="[文本]" custT="1"/>
      <dgm:spPr>
        <a:solidFill>
          <a:schemeClr val="bg1"/>
        </a:solidFill>
        <a:ln>
          <a:solidFill>
            <a:schemeClr val="accent1"/>
          </a:solidFill>
        </a:ln>
      </dgm:spPr>
      <dgm:t>
        <a:bodyPr/>
        <a:lstStyle/>
        <a:p>
          <a:r>
            <a:rPr lang="zh-CN" altLang="en-US" sz="1200" dirty="0" smtClean="0">
              <a:solidFill>
                <a:schemeClr val="tx1"/>
              </a:solidFill>
            </a:rPr>
            <a:t>冻结客户应付资金</a:t>
          </a:r>
          <a:endParaRPr lang="zh-CN" altLang="en-US" sz="1200" dirty="0">
            <a:solidFill>
              <a:schemeClr val="tx1"/>
            </a:solidFill>
          </a:endParaRPr>
        </a:p>
      </dgm:t>
    </dgm:pt>
    <dgm:pt modelId="{4F609AE2-F05D-4E51-84C2-6276381CE809}" type="parTrans" cxnId="{B661C703-B61B-4C00-89BE-E92F289652A3}">
      <dgm:prSet/>
      <dgm:spPr/>
      <dgm:t>
        <a:bodyPr/>
        <a:lstStyle/>
        <a:p>
          <a:endParaRPr lang="zh-CN" altLang="en-US"/>
        </a:p>
      </dgm:t>
    </dgm:pt>
    <dgm:pt modelId="{0EA96C44-358F-4CA5-A562-2A3670B2D5C2}" type="sibTrans" cxnId="{B661C703-B61B-4C00-89BE-E92F289652A3}">
      <dgm:prSet/>
      <dgm:spPr/>
      <dgm:t>
        <a:bodyPr/>
        <a:lstStyle/>
        <a:p>
          <a:endParaRPr lang="zh-CN" altLang="en-US"/>
        </a:p>
      </dgm:t>
    </dgm:pt>
    <dgm:pt modelId="{8663775A-7059-4AE9-8085-A6FF3C998B57}" type="pres">
      <dgm:prSet presAssocID="{26232C7A-E31A-4C7F-B4A2-56E83F958DA3}" presName="Name0" presStyleCnt="0">
        <dgm:presLayoutVars>
          <dgm:dir/>
          <dgm:resizeHandles val="exact"/>
        </dgm:presLayoutVars>
      </dgm:prSet>
      <dgm:spPr/>
    </dgm:pt>
    <dgm:pt modelId="{BBBCCE47-3AF9-4A19-AA71-3DB9F4828B7E}" type="pres">
      <dgm:prSet presAssocID="{26EA2E92-E711-4D77-8C19-5A844EBCACA6}" presName="node" presStyleLbl="node1" presStyleIdx="0" presStyleCnt="2">
        <dgm:presLayoutVars>
          <dgm:bulletEnabled val="1"/>
        </dgm:presLayoutVars>
      </dgm:prSet>
      <dgm:spPr/>
      <dgm:t>
        <a:bodyPr/>
        <a:lstStyle/>
        <a:p>
          <a:endParaRPr lang="zh-CN" altLang="en-US"/>
        </a:p>
      </dgm:t>
    </dgm:pt>
    <dgm:pt modelId="{ECCB355F-0E1B-4CC4-8A53-85EF0E98B6A0}" type="pres">
      <dgm:prSet presAssocID="{52A64A20-152D-4BA4-9549-6100D9CD4474}" presName="sibTrans" presStyleLbl="sibTrans2D1" presStyleIdx="0" presStyleCnt="1"/>
      <dgm:spPr/>
      <dgm:t>
        <a:bodyPr/>
        <a:lstStyle/>
        <a:p>
          <a:endParaRPr lang="zh-CN" altLang="en-US"/>
        </a:p>
      </dgm:t>
    </dgm:pt>
    <dgm:pt modelId="{CFE2949D-96C7-4EF1-B74C-839DC9067127}" type="pres">
      <dgm:prSet presAssocID="{52A64A20-152D-4BA4-9549-6100D9CD4474}" presName="connectorText" presStyleLbl="sibTrans2D1" presStyleIdx="0" presStyleCnt="1"/>
      <dgm:spPr/>
      <dgm:t>
        <a:bodyPr/>
        <a:lstStyle/>
        <a:p>
          <a:endParaRPr lang="zh-CN" altLang="en-US"/>
        </a:p>
      </dgm:t>
    </dgm:pt>
    <dgm:pt modelId="{FD45B827-6BCB-43F3-859A-2F20C20F2183}" type="pres">
      <dgm:prSet presAssocID="{8106C522-BED2-4612-9F20-65B735CD9A5C}" presName="node" presStyleLbl="node1" presStyleIdx="1" presStyleCnt="2">
        <dgm:presLayoutVars>
          <dgm:bulletEnabled val="1"/>
        </dgm:presLayoutVars>
      </dgm:prSet>
      <dgm:spPr/>
      <dgm:t>
        <a:bodyPr/>
        <a:lstStyle/>
        <a:p>
          <a:endParaRPr lang="zh-CN" altLang="en-US"/>
        </a:p>
      </dgm:t>
    </dgm:pt>
  </dgm:ptLst>
  <dgm:cxnLst>
    <dgm:cxn modelId="{0958FDA3-50B3-4C2E-9EF6-B356AFAC18D1}" type="presOf" srcId="{8106C522-BED2-4612-9F20-65B735CD9A5C}" destId="{FD45B827-6BCB-43F3-859A-2F20C20F2183}" srcOrd="0" destOrd="0" presId="urn:microsoft.com/office/officeart/2005/8/layout/process1"/>
    <dgm:cxn modelId="{77264D85-C746-4E53-87F6-A95127060DE3}" type="presOf" srcId="{52A64A20-152D-4BA4-9549-6100D9CD4474}" destId="{CFE2949D-96C7-4EF1-B74C-839DC9067127}" srcOrd="1" destOrd="0" presId="urn:microsoft.com/office/officeart/2005/8/layout/process1"/>
    <dgm:cxn modelId="{C491BEE7-5438-4E19-A2F6-09CEDC8EF7A3}" srcId="{26232C7A-E31A-4C7F-B4A2-56E83F958DA3}" destId="{26EA2E92-E711-4D77-8C19-5A844EBCACA6}" srcOrd="0" destOrd="0" parTransId="{DB748D8A-6F54-4D01-89DE-40747954B24C}" sibTransId="{52A64A20-152D-4BA4-9549-6100D9CD4474}"/>
    <dgm:cxn modelId="{218E34C6-7450-4EBE-A611-71A27ACF1CF5}" type="presOf" srcId="{26232C7A-E31A-4C7F-B4A2-56E83F958DA3}" destId="{8663775A-7059-4AE9-8085-A6FF3C998B57}" srcOrd="0" destOrd="0" presId="urn:microsoft.com/office/officeart/2005/8/layout/process1"/>
    <dgm:cxn modelId="{B661C703-B61B-4C00-89BE-E92F289652A3}" srcId="{26232C7A-E31A-4C7F-B4A2-56E83F958DA3}" destId="{8106C522-BED2-4612-9F20-65B735CD9A5C}" srcOrd="1" destOrd="0" parTransId="{4F609AE2-F05D-4E51-84C2-6276381CE809}" sibTransId="{0EA96C44-358F-4CA5-A562-2A3670B2D5C2}"/>
    <dgm:cxn modelId="{C7D6C669-D770-427D-AD28-33184B55952C}" type="presOf" srcId="{26EA2E92-E711-4D77-8C19-5A844EBCACA6}" destId="{BBBCCE47-3AF9-4A19-AA71-3DB9F4828B7E}" srcOrd="0" destOrd="0" presId="urn:microsoft.com/office/officeart/2005/8/layout/process1"/>
    <dgm:cxn modelId="{92311D97-0C7C-4937-ADD3-2D7F50273764}" type="presOf" srcId="{52A64A20-152D-4BA4-9549-6100D9CD4474}" destId="{ECCB355F-0E1B-4CC4-8A53-85EF0E98B6A0}" srcOrd="0" destOrd="0" presId="urn:microsoft.com/office/officeart/2005/8/layout/process1"/>
    <dgm:cxn modelId="{E58A5D88-4AE1-42E1-8374-C1A43688A096}" type="presParOf" srcId="{8663775A-7059-4AE9-8085-A6FF3C998B57}" destId="{BBBCCE47-3AF9-4A19-AA71-3DB9F4828B7E}" srcOrd="0" destOrd="0" presId="urn:microsoft.com/office/officeart/2005/8/layout/process1"/>
    <dgm:cxn modelId="{DCE6FB78-01FC-491C-8A47-EA9CBFADD8B5}" type="presParOf" srcId="{8663775A-7059-4AE9-8085-A6FF3C998B57}" destId="{ECCB355F-0E1B-4CC4-8A53-85EF0E98B6A0}" srcOrd="1" destOrd="0" presId="urn:microsoft.com/office/officeart/2005/8/layout/process1"/>
    <dgm:cxn modelId="{39D580C6-963C-4243-9F75-C2446DE46C48}" type="presParOf" srcId="{ECCB355F-0E1B-4CC4-8A53-85EF0E98B6A0}" destId="{CFE2949D-96C7-4EF1-B74C-839DC9067127}" srcOrd="0" destOrd="0" presId="urn:microsoft.com/office/officeart/2005/8/layout/process1"/>
    <dgm:cxn modelId="{1810C0F1-6A9F-4841-B3B6-EE48913496F7}" type="presParOf" srcId="{8663775A-7059-4AE9-8085-A6FF3C998B57}" destId="{FD45B827-6BCB-43F3-859A-2F20C20F2183}" srcOrd="2"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AAD56A-9B6F-433C-9092-9B5AF2877321}" type="doc">
      <dgm:prSet loTypeId="urn:microsoft.com/office/officeart/2005/8/layout/process2" loCatId="process" qsTypeId="urn:microsoft.com/office/officeart/2005/8/quickstyle/simple1" qsCatId="simple" csTypeId="urn:microsoft.com/office/officeart/2005/8/colors/accent1_1" csCatId="accent1" phldr="1"/>
      <dgm:spPr/>
    </dgm:pt>
    <dgm:pt modelId="{035CC4AB-BC19-497A-B855-3CB5A9F65651}">
      <dgm:prSet phldrT="[文本]" custT="1"/>
      <dgm:spPr/>
      <dgm:t>
        <a:bodyPr/>
        <a:lstStyle/>
        <a:p>
          <a:r>
            <a:rPr lang="zh-CN" altLang="en-US" sz="1400" dirty="0" smtClean="0">
              <a:solidFill>
                <a:schemeClr val="tx1"/>
              </a:solidFill>
              <a:latin typeface="微软雅黑" pitchFamily="34" charset="-122"/>
              <a:ea typeface="微软雅黑" pitchFamily="34" charset="-122"/>
            </a:rPr>
            <a:t>应付方投资者证券账户</a:t>
          </a:r>
          <a:endParaRPr lang="zh-CN" altLang="en-US" sz="1400" dirty="0">
            <a:latin typeface="微软雅黑" pitchFamily="34" charset="-122"/>
            <a:ea typeface="微软雅黑" pitchFamily="34" charset="-122"/>
          </a:endParaRPr>
        </a:p>
      </dgm:t>
    </dgm:pt>
    <dgm:pt modelId="{EB21AB40-595B-4391-8FE0-8A9BCD74A457}" type="parTrans" cxnId="{F6D03BD7-0C8B-48DC-B7DB-EEE348FD2625}">
      <dgm:prSet/>
      <dgm:spPr/>
      <dgm:t>
        <a:bodyPr/>
        <a:lstStyle/>
        <a:p>
          <a:endParaRPr lang="zh-CN" altLang="en-US" sz="1400">
            <a:latin typeface="微软雅黑" pitchFamily="34" charset="-122"/>
            <a:ea typeface="微软雅黑" pitchFamily="34" charset="-122"/>
          </a:endParaRPr>
        </a:p>
      </dgm:t>
    </dgm:pt>
    <dgm:pt modelId="{F8AE9B9E-F6E1-4719-AE02-8C475863E14F}" type="sibTrans" cxnId="{F6D03BD7-0C8B-48DC-B7DB-EEE348FD2625}">
      <dgm:prSet custT="1"/>
      <dgm:spPr/>
      <dgm:t>
        <a:bodyPr/>
        <a:lstStyle/>
        <a:p>
          <a:endParaRPr lang="zh-CN" altLang="en-US" sz="1400">
            <a:latin typeface="微软雅黑" pitchFamily="34" charset="-122"/>
            <a:ea typeface="微软雅黑" pitchFamily="34" charset="-122"/>
          </a:endParaRPr>
        </a:p>
      </dgm:t>
    </dgm:pt>
    <dgm:pt modelId="{BA234288-750C-4F86-9940-CAF7B5C49D2F}">
      <dgm:prSet phldrT="[文本]" custT="1"/>
      <dgm:spPr/>
      <dgm:t>
        <a:bodyPr/>
        <a:lstStyle/>
        <a:p>
          <a:r>
            <a:rPr lang="zh-CN" altLang="en-US" sz="1400" dirty="0" smtClean="0">
              <a:solidFill>
                <a:schemeClr val="tx1"/>
              </a:solidFill>
              <a:latin typeface="微软雅黑" pitchFamily="34" charset="-122"/>
              <a:ea typeface="微软雅黑" pitchFamily="34" charset="-122"/>
            </a:rPr>
            <a:t>应付方证券公司证券交收账户</a:t>
          </a:r>
          <a:endParaRPr lang="zh-CN" altLang="en-US" sz="1400" dirty="0">
            <a:latin typeface="微软雅黑" pitchFamily="34" charset="-122"/>
            <a:ea typeface="微软雅黑" pitchFamily="34" charset="-122"/>
          </a:endParaRPr>
        </a:p>
      </dgm:t>
    </dgm:pt>
    <dgm:pt modelId="{A2AB85AF-76CD-43D1-8463-57C0FC33A2E9}" type="parTrans" cxnId="{638C03AC-24CB-4537-AC61-1C65E025674C}">
      <dgm:prSet/>
      <dgm:spPr/>
      <dgm:t>
        <a:bodyPr/>
        <a:lstStyle/>
        <a:p>
          <a:endParaRPr lang="zh-CN" altLang="en-US" sz="1400">
            <a:latin typeface="微软雅黑" pitchFamily="34" charset="-122"/>
            <a:ea typeface="微软雅黑" pitchFamily="34" charset="-122"/>
          </a:endParaRPr>
        </a:p>
      </dgm:t>
    </dgm:pt>
    <dgm:pt modelId="{6F05C1DA-BD6D-4C63-8F2C-05822804B2A6}" type="sibTrans" cxnId="{638C03AC-24CB-4537-AC61-1C65E025674C}">
      <dgm:prSet custT="1"/>
      <dgm:spPr/>
      <dgm:t>
        <a:bodyPr/>
        <a:lstStyle/>
        <a:p>
          <a:endParaRPr lang="zh-CN" altLang="en-US" sz="1400">
            <a:latin typeface="微软雅黑" pitchFamily="34" charset="-122"/>
            <a:ea typeface="微软雅黑" pitchFamily="34" charset="-122"/>
          </a:endParaRPr>
        </a:p>
      </dgm:t>
    </dgm:pt>
    <dgm:pt modelId="{66167A46-B103-400F-ABCE-4E5FD425781A}">
      <dgm:prSet phldrT="[文本]" custT="1"/>
      <dgm:spPr/>
      <dgm:t>
        <a:bodyPr/>
        <a:lstStyle/>
        <a:p>
          <a:r>
            <a:rPr lang="zh-CN" altLang="en-US" sz="1400" dirty="0" smtClean="0">
              <a:solidFill>
                <a:schemeClr val="tx1"/>
              </a:solidFill>
              <a:latin typeface="微软雅黑" pitchFamily="34" charset="-122"/>
              <a:ea typeface="微软雅黑" pitchFamily="34" charset="-122"/>
            </a:rPr>
            <a:t>中央证券集中交收账户</a:t>
          </a:r>
          <a:endParaRPr lang="zh-CN" altLang="en-US" sz="1400" dirty="0">
            <a:latin typeface="微软雅黑" pitchFamily="34" charset="-122"/>
            <a:ea typeface="微软雅黑" pitchFamily="34" charset="-122"/>
          </a:endParaRPr>
        </a:p>
      </dgm:t>
    </dgm:pt>
    <dgm:pt modelId="{ADAD3658-630C-4B91-AFBE-F6CC38CB4320}" type="parTrans" cxnId="{DC16E9F7-283C-4733-B112-82BA77CC58DB}">
      <dgm:prSet/>
      <dgm:spPr/>
      <dgm:t>
        <a:bodyPr/>
        <a:lstStyle/>
        <a:p>
          <a:endParaRPr lang="zh-CN" altLang="en-US" sz="1400">
            <a:latin typeface="微软雅黑" pitchFamily="34" charset="-122"/>
            <a:ea typeface="微软雅黑" pitchFamily="34" charset="-122"/>
          </a:endParaRPr>
        </a:p>
      </dgm:t>
    </dgm:pt>
    <dgm:pt modelId="{66831A63-B87C-4583-AAA7-53648E878428}" type="sibTrans" cxnId="{DC16E9F7-283C-4733-B112-82BA77CC58DB}">
      <dgm:prSet custT="1"/>
      <dgm:spPr/>
      <dgm:t>
        <a:bodyPr/>
        <a:lstStyle/>
        <a:p>
          <a:endParaRPr lang="zh-CN" altLang="en-US" sz="1400">
            <a:latin typeface="微软雅黑" pitchFamily="34" charset="-122"/>
            <a:ea typeface="微软雅黑" pitchFamily="34" charset="-122"/>
          </a:endParaRPr>
        </a:p>
      </dgm:t>
    </dgm:pt>
    <dgm:pt modelId="{F508EDE2-25C0-4FE0-9210-C9AA01A24CF9}">
      <dgm:prSet phldrT="[文本]" custT="1"/>
      <dgm:spPr/>
      <dgm:t>
        <a:bodyPr/>
        <a:lstStyle/>
        <a:p>
          <a:r>
            <a:rPr lang="zh-CN" altLang="en-US" sz="1400" dirty="0" smtClean="0">
              <a:solidFill>
                <a:schemeClr val="tx1"/>
              </a:solidFill>
              <a:latin typeface="微软雅黑" pitchFamily="34" charset="-122"/>
              <a:ea typeface="微软雅黑" pitchFamily="34" charset="-122"/>
            </a:rPr>
            <a:t>应收方证券公司证券交收账户</a:t>
          </a:r>
          <a:endParaRPr lang="zh-CN" altLang="en-US" sz="1400" dirty="0">
            <a:latin typeface="微软雅黑" pitchFamily="34" charset="-122"/>
            <a:ea typeface="微软雅黑" pitchFamily="34" charset="-122"/>
          </a:endParaRPr>
        </a:p>
      </dgm:t>
    </dgm:pt>
    <dgm:pt modelId="{DE7DA203-2245-4FFE-8F56-5893F1ECE617}" type="parTrans" cxnId="{2350680F-CEDB-4950-B490-3FDD246A0A34}">
      <dgm:prSet/>
      <dgm:spPr/>
      <dgm:t>
        <a:bodyPr/>
        <a:lstStyle/>
        <a:p>
          <a:endParaRPr lang="zh-CN" altLang="en-US" sz="1400">
            <a:latin typeface="微软雅黑" pitchFamily="34" charset="-122"/>
            <a:ea typeface="微软雅黑" pitchFamily="34" charset="-122"/>
          </a:endParaRPr>
        </a:p>
      </dgm:t>
    </dgm:pt>
    <dgm:pt modelId="{654D99DE-2177-426F-814E-0D9B51368773}" type="sibTrans" cxnId="{2350680F-CEDB-4950-B490-3FDD246A0A34}">
      <dgm:prSet custT="1"/>
      <dgm:spPr/>
      <dgm:t>
        <a:bodyPr/>
        <a:lstStyle/>
        <a:p>
          <a:endParaRPr lang="zh-CN" altLang="en-US" sz="1400">
            <a:latin typeface="微软雅黑" pitchFamily="34" charset="-122"/>
            <a:ea typeface="微软雅黑" pitchFamily="34" charset="-122"/>
          </a:endParaRPr>
        </a:p>
      </dgm:t>
    </dgm:pt>
    <dgm:pt modelId="{C78563D7-73BE-4E05-AC66-E367212E79CD}">
      <dgm:prSet phldrT="[文本]" custT="1"/>
      <dgm:spPr/>
      <dgm:t>
        <a:bodyPr/>
        <a:lstStyle/>
        <a:p>
          <a:r>
            <a:rPr lang="zh-CN" altLang="en-US" sz="1400" smtClean="0">
              <a:solidFill>
                <a:schemeClr val="tx1"/>
              </a:solidFill>
              <a:latin typeface="微软雅黑" pitchFamily="34" charset="-122"/>
              <a:ea typeface="微软雅黑" pitchFamily="34" charset="-122"/>
            </a:rPr>
            <a:t>应收方投资者证券账户</a:t>
          </a:r>
          <a:endParaRPr lang="zh-CN" altLang="en-US" sz="1400" dirty="0">
            <a:latin typeface="微软雅黑" pitchFamily="34" charset="-122"/>
            <a:ea typeface="微软雅黑" pitchFamily="34" charset="-122"/>
          </a:endParaRPr>
        </a:p>
      </dgm:t>
    </dgm:pt>
    <dgm:pt modelId="{1C6A7918-77A2-4F68-9635-FA945CE428B1}" type="parTrans" cxnId="{182BD80D-89BC-40F6-933E-F3DB84B34526}">
      <dgm:prSet/>
      <dgm:spPr/>
      <dgm:t>
        <a:bodyPr/>
        <a:lstStyle/>
        <a:p>
          <a:endParaRPr lang="zh-CN" altLang="en-US" sz="1400">
            <a:latin typeface="微软雅黑" pitchFamily="34" charset="-122"/>
            <a:ea typeface="微软雅黑" pitchFamily="34" charset="-122"/>
          </a:endParaRPr>
        </a:p>
      </dgm:t>
    </dgm:pt>
    <dgm:pt modelId="{AFAD8D5D-6A82-4190-907F-ACE88971DF12}" type="sibTrans" cxnId="{182BD80D-89BC-40F6-933E-F3DB84B34526}">
      <dgm:prSet/>
      <dgm:spPr/>
      <dgm:t>
        <a:bodyPr/>
        <a:lstStyle/>
        <a:p>
          <a:endParaRPr lang="zh-CN" altLang="en-US" sz="1400">
            <a:latin typeface="微软雅黑" pitchFamily="34" charset="-122"/>
            <a:ea typeface="微软雅黑" pitchFamily="34" charset="-122"/>
          </a:endParaRPr>
        </a:p>
      </dgm:t>
    </dgm:pt>
    <dgm:pt modelId="{F0F9F746-5540-42D9-AEB5-E7D8CD93ACEE}" type="pres">
      <dgm:prSet presAssocID="{86AAD56A-9B6F-433C-9092-9B5AF2877321}" presName="linearFlow" presStyleCnt="0">
        <dgm:presLayoutVars>
          <dgm:resizeHandles val="exact"/>
        </dgm:presLayoutVars>
      </dgm:prSet>
      <dgm:spPr/>
    </dgm:pt>
    <dgm:pt modelId="{44399AB1-A164-4DC6-A0EB-8A75DCCADE35}" type="pres">
      <dgm:prSet presAssocID="{035CC4AB-BC19-497A-B855-3CB5A9F65651}" presName="node" presStyleLbl="node1" presStyleIdx="0" presStyleCnt="5" custScaleX="175214">
        <dgm:presLayoutVars>
          <dgm:bulletEnabled val="1"/>
        </dgm:presLayoutVars>
      </dgm:prSet>
      <dgm:spPr/>
      <dgm:t>
        <a:bodyPr/>
        <a:lstStyle/>
        <a:p>
          <a:endParaRPr lang="zh-CN" altLang="en-US"/>
        </a:p>
      </dgm:t>
    </dgm:pt>
    <dgm:pt modelId="{B17A7026-6FED-4897-9644-9A864C300817}" type="pres">
      <dgm:prSet presAssocID="{F8AE9B9E-F6E1-4719-AE02-8C475863E14F}" presName="sibTrans" presStyleLbl="sibTrans2D1" presStyleIdx="0" presStyleCnt="4"/>
      <dgm:spPr/>
      <dgm:t>
        <a:bodyPr/>
        <a:lstStyle/>
        <a:p>
          <a:endParaRPr lang="zh-CN" altLang="en-US"/>
        </a:p>
      </dgm:t>
    </dgm:pt>
    <dgm:pt modelId="{053557FD-E434-44B2-A999-1D5E53888717}" type="pres">
      <dgm:prSet presAssocID="{F8AE9B9E-F6E1-4719-AE02-8C475863E14F}" presName="connectorText" presStyleLbl="sibTrans2D1" presStyleIdx="0" presStyleCnt="4"/>
      <dgm:spPr/>
      <dgm:t>
        <a:bodyPr/>
        <a:lstStyle/>
        <a:p>
          <a:endParaRPr lang="zh-CN" altLang="en-US"/>
        </a:p>
      </dgm:t>
    </dgm:pt>
    <dgm:pt modelId="{B8D15334-C773-4FD1-9CD2-78A58A29ACDD}" type="pres">
      <dgm:prSet presAssocID="{BA234288-750C-4F86-9940-CAF7B5C49D2F}" presName="node" presStyleLbl="node1" presStyleIdx="1" presStyleCnt="5" custScaleX="175214">
        <dgm:presLayoutVars>
          <dgm:bulletEnabled val="1"/>
        </dgm:presLayoutVars>
      </dgm:prSet>
      <dgm:spPr/>
      <dgm:t>
        <a:bodyPr/>
        <a:lstStyle/>
        <a:p>
          <a:endParaRPr lang="zh-CN" altLang="en-US"/>
        </a:p>
      </dgm:t>
    </dgm:pt>
    <dgm:pt modelId="{AC7C6BE4-3462-4658-A1F0-5569F4982B41}" type="pres">
      <dgm:prSet presAssocID="{6F05C1DA-BD6D-4C63-8F2C-05822804B2A6}" presName="sibTrans" presStyleLbl="sibTrans2D1" presStyleIdx="1" presStyleCnt="4"/>
      <dgm:spPr/>
      <dgm:t>
        <a:bodyPr/>
        <a:lstStyle/>
        <a:p>
          <a:endParaRPr lang="zh-CN" altLang="en-US"/>
        </a:p>
      </dgm:t>
    </dgm:pt>
    <dgm:pt modelId="{D4BBCD31-9560-465A-AB8E-0D85CB6BBE83}" type="pres">
      <dgm:prSet presAssocID="{6F05C1DA-BD6D-4C63-8F2C-05822804B2A6}" presName="connectorText" presStyleLbl="sibTrans2D1" presStyleIdx="1" presStyleCnt="4"/>
      <dgm:spPr/>
      <dgm:t>
        <a:bodyPr/>
        <a:lstStyle/>
        <a:p>
          <a:endParaRPr lang="zh-CN" altLang="en-US"/>
        </a:p>
      </dgm:t>
    </dgm:pt>
    <dgm:pt modelId="{DAAC42E5-DF34-487A-8A9F-7438DEE81DC9}" type="pres">
      <dgm:prSet presAssocID="{66167A46-B103-400F-ABCE-4E5FD425781A}" presName="node" presStyleLbl="node1" presStyleIdx="2" presStyleCnt="5" custScaleX="175214">
        <dgm:presLayoutVars>
          <dgm:bulletEnabled val="1"/>
        </dgm:presLayoutVars>
      </dgm:prSet>
      <dgm:spPr/>
      <dgm:t>
        <a:bodyPr/>
        <a:lstStyle/>
        <a:p>
          <a:endParaRPr lang="zh-CN" altLang="en-US"/>
        </a:p>
      </dgm:t>
    </dgm:pt>
    <dgm:pt modelId="{53FBFB06-6AB9-41E2-A13B-FA6587F049A2}" type="pres">
      <dgm:prSet presAssocID="{66831A63-B87C-4583-AAA7-53648E878428}" presName="sibTrans" presStyleLbl="sibTrans2D1" presStyleIdx="2" presStyleCnt="4"/>
      <dgm:spPr/>
      <dgm:t>
        <a:bodyPr/>
        <a:lstStyle/>
        <a:p>
          <a:endParaRPr lang="zh-CN" altLang="en-US"/>
        </a:p>
      </dgm:t>
    </dgm:pt>
    <dgm:pt modelId="{A6882F13-0DB2-4E52-9DCE-A3020E1178DD}" type="pres">
      <dgm:prSet presAssocID="{66831A63-B87C-4583-AAA7-53648E878428}" presName="connectorText" presStyleLbl="sibTrans2D1" presStyleIdx="2" presStyleCnt="4"/>
      <dgm:spPr/>
      <dgm:t>
        <a:bodyPr/>
        <a:lstStyle/>
        <a:p>
          <a:endParaRPr lang="zh-CN" altLang="en-US"/>
        </a:p>
      </dgm:t>
    </dgm:pt>
    <dgm:pt modelId="{CEE3DDC8-6D51-4910-926C-F874605C775D}" type="pres">
      <dgm:prSet presAssocID="{F508EDE2-25C0-4FE0-9210-C9AA01A24CF9}" presName="node" presStyleLbl="node1" presStyleIdx="3" presStyleCnt="5" custScaleX="175214">
        <dgm:presLayoutVars>
          <dgm:bulletEnabled val="1"/>
        </dgm:presLayoutVars>
      </dgm:prSet>
      <dgm:spPr/>
      <dgm:t>
        <a:bodyPr/>
        <a:lstStyle/>
        <a:p>
          <a:endParaRPr lang="zh-CN" altLang="en-US"/>
        </a:p>
      </dgm:t>
    </dgm:pt>
    <dgm:pt modelId="{37FAA29A-EE09-486C-8FBA-F54ED9DDB656}" type="pres">
      <dgm:prSet presAssocID="{654D99DE-2177-426F-814E-0D9B51368773}" presName="sibTrans" presStyleLbl="sibTrans2D1" presStyleIdx="3" presStyleCnt="4"/>
      <dgm:spPr/>
      <dgm:t>
        <a:bodyPr/>
        <a:lstStyle/>
        <a:p>
          <a:endParaRPr lang="zh-CN" altLang="en-US"/>
        </a:p>
      </dgm:t>
    </dgm:pt>
    <dgm:pt modelId="{E2344284-6375-4839-B73A-FCCF7A196A5D}" type="pres">
      <dgm:prSet presAssocID="{654D99DE-2177-426F-814E-0D9B51368773}" presName="connectorText" presStyleLbl="sibTrans2D1" presStyleIdx="3" presStyleCnt="4"/>
      <dgm:spPr/>
      <dgm:t>
        <a:bodyPr/>
        <a:lstStyle/>
        <a:p>
          <a:endParaRPr lang="zh-CN" altLang="en-US"/>
        </a:p>
      </dgm:t>
    </dgm:pt>
    <dgm:pt modelId="{ECC4B2B4-EB36-4C1B-BEAE-95A54CBA1A30}" type="pres">
      <dgm:prSet presAssocID="{C78563D7-73BE-4E05-AC66-E367212E79CD}" presName="node" presStyleLbl="node1" presStyleIdx="4" presStyleCnt="5" custScaleX="175214">
        <dgm:presLayoutVars>
          <dgm:bulletEnabled val="1"/>
        </dgm:presLayoutVars>
      </dgm:prSet>
      <dgm:spPr/>
      <dgm:t>
        <a:bodyPr/>
        <a:lstStyle/>
        <a:p>
          <a:endParaRPr lang="zh-CN" altLang="en-US"/>
        </a:p>
      </dgm:t>
    </dgm:pt>
  </dgm:ptLst>
  <dgm:cxnLst>
    <dgm:cxn modelId="{0B66E956-FC9A-495D-8322-066BC4D379E8}" type="presOf" srcId="{66831A63-B87C-4583-AAA7-53648E878428}" destId="{53FBFB06-6AB9-41E2-A13B-FA6587F049A2}" srcOrd="0" destOrd="0" presId="urn:microsoft.com/office/officeart/2005/8/layout/process2"/>
    <dgm:cxn modelId="{638C03AC-24CB-4537-AC61-1C65E025674C}" srcId="{86AAD56A-9B6F-433C-9092-9B5AF2877321}" destId="{BA234288-750C-4F86-9940-CAF7B5C49D2F}" srcOrd="1" destOrd="0" parTransId="{A2AB85AF-76CD-43D1-8463-57C0FC33A2E9}" sibTransId="{6F05C1DA-BD6D-4C63-8F2C-05822804B2A6}"/>
    <dgm:cxn modelId="{7A85884E-D633-46C1-B889-0DC7412024A0}" type="presOf" srcId="{035CC4AB-BC19-497A-B855-3CB5A9F65651}" destId="{44399AB1-A164-4DC6-A0EB-8A75DCCADE35}" srcOrd="0" destOrd="0" presId="urn:microsoft.com/office/officeart/2005/8/layout/process2"/>
    <dgm:cxn modelId="{49739CA7-7C7E-4B66-9B63-BDFABC8E7223}" type="presOf" srcId="{6F05C1DA-BD6D-4C63-8F2C-05822804B2A6}" destId="{D4BBCD31-9560-465A-AB8E-0D85CB6BBE83}" srcOrd="1" destOrd="0" presId="urn:microsoft.com/office/officeart/2005/8/layout/process2"/>
    <dgm:cxn modelId="{39FC9A99-3EDA-418E-AA42-8598AFE50EA2}" type="presOf" srcId="{F8AE9B9E-F6E1-4719-AE02-8C475863E14F}" destId="{053557FD-E434-44B2-A999-1D5E53888717}" srcOrd="1" destOrd="0" presId="urn:microsoft.com/office/officeart/2005/8/layout/process2"/>
    <dgm:cxn modelId="{182BD80D-89BC-40F6-933E-F3DB84B34526}" srcId="{86AAD56A-9B6F-433C-9092-9B5AF2877321}" destId="{C78563D7-73BE-4E05-AC66-E367212E79CD}" srcOrd="4" destOrd="0" parTransId="{1C6A7918-77A2-4F68-9635-FA945CE428B1}" sibTransId="{AFAD8D5D-6A82-4190-907F-ACE88971DF12}"/>
    <dgm:cxn modelId="{2856C293-1D55-4F40-B494-51C76106C697}" type="presOf" srcId="{F508EDE2-25C0-4FE0-9210-C9AA01A24CF9}" destId="{CEE3DDC8-6D51-4910-926C-F874605C775D}" srcOrd="0" destOrd="0" presId="urn:microsoft.com/office/officeart/2005/8/layout/process2"/>
    <dgm:cxn modelId="{410163DD-606D-4DAD-AFD4-B12642B9E797}" type="presOf" srcId="{F8AE9B9E-F6E1-4719-AE02-8C475863E14F}" destId="{B17A7026-6FED-4897-9644-9A864C300817}" srcOrd="0" destOrd="0" presId="urn:microsoft.com/office/officeart/2005/8/layout/process2"/>
    <dgm:cxn modelId="{DC16E9F7-283C-4733-B112-82BA77CC58DB}" srcId="{86AAD56A-9B6F-433C-9092-9B5AF2877321}" destId="{66167A46-B103-400F-ABCE-4E5FD425781A}" srcOrd="2" destOrd="0" parTransId="{ADAD3658-630C-4B91-AFBE-F6CC38CB4320}" sibTransId="{66831A63-B87C-4583-AAA7-53648E878428}"/>
    <dgm:cxn modelId="{F2FF634D-C79B-4339-992D-82C5FF6CF591}" type="presOf" srcId="{654D99DE-2177-426F-814E-0D9B51368773}" destId="{E2344284-6375-4839-B73A-FCCF7A196A5D}" srcOrd="1" destOrd="0" presId="urn:microsoft.com/office/officeart/2005/8/layout/process2"/>
    <dgm:cxn modelId="{2C334F42-1E0A-4AAF-A760-55591A660E05}" type="presOf" srcId="{66831A63-B87C-4583-AAA7-53648E878428}" destId="{A6882F13-0DB2-4E52-9DCE-A3020E1178DD}" srcOrd="1" destOrd="0" presId="urn:microsoft.com/office/officeart/2005/8/layout/process2"/>
    <dgm:cxn modelId="{42D40E85-EE93-48FE-9E25-1B3559C2D723}" type="presOf" srcId="{86AAD56A-9B6F-433C-9092-9B5AF2877321}" destId="{F0F9F746-5540-42D9-AEB5-E7D8CD93ACEE}" srcOrd="0" destOrd="0" presId="urn:microsoft.com/office/officeart/2005/8/layout/process2"/>
    <dgm:cxn modelId="{137CEA41-C4A8-41D2-8F0F-AA985AF5A913}" type="presOf" srcId="{66167A46-B103-400F-ABCE-4E5FD425781A}" destId="{DAAC42E5-DF34-487A-8A9F-7438DEE81DC9}" srcOrd="0" destOrd="0" presId="urn:microsoft.com/office/officeart/2005/8/layout/process2"/>
    <dgm:cxn modelId="{2350680F-CEDB-4950-B490-3FDD246A0A34}" srcId="{86AAD56A-9B6F-433C-9092-9B5AF2877321}" destId="{F508EDE2-25C0-4FE0-9210-C9AA01A24CF9}" srcOrd="3" destOrd="0" parTransId="{DE7DA203-2245-4FFE-8F56-5893F1ECE617}" sibTransId="{654D99DE-2177-426F-814E-0D9B51368773}"/>
    <dgm:cxn modelId="{23C79EF7-7088-4070-9BFA-4C505D02F10E}" type="presOf" srcId="{C78563D7-73BE-4E05-AC66-E367212E79CD}" destId="{ECC4B2B4-EB36-4C1B-BEAE-95A54CBA1A30}" srcOrd="0" destOrd="0" presId="urn:microsoft.com/office/officeart/2005/8/layout/process2"/>
    <dgm:cxn modelId="{58A8845E-BBCE-42B1-A65E-3D34271362D7}" type="presOf" srcId="{BA234288-750C-4F86-9940-CAF7B5C49D2F}" destId="{B8D15334-C773-4FD1-9CD2-78A58A29ACDD}" srcOrd="0" destOrd="0" presId="urn:microsoft.com/office/officeart/2005/8/layout/process2"/>
    <dgm:cxn modelId="{2100E8FE-3D15-4CEE-A74A-C28DADFA2C3C}" type="presOf" srcId="{654D99DE-2177-426F-814E-0D9B51368773}" destId="{37FAA29A-EE09-486C-8FBA-F54ED9DDB656}" srcOrd="0" destOrd="0" presId="urn:microsoft.com/office/officeart/2005/8/layout/process2"/>
    <dgm:cxn modelId="{466C73F2-5B00-4835-992C-BAC923DB780A}" type="presOf" srcId="{6F05C1DA-BD6D-4C63-8F2C-05822804B2A6}" destId="{AC7C6BE4-3462-4658-A1F0-5569F4982B41}" srcOrd="0" destOrd="0" presId="urn:microsoft.com/office/officeart/2005/8/layout/process2"/>
    <dgm:cxn modelId="{F6D03BD7-0C8B-48DC-B7DB-EEE348FD2625}" srcId="{86AAD56A-9B6F-433C-9092-9B5AF2877321}" destId="{035CC4AB-BC19-497A-B855-3CB5A9F65651}" srcOrd="0" destOrd="0" parTransId="{EB21AB40-595B-4391-8FE0-8A9BCD74A457}" sibTransId="{F8AE9B9E-F6E1-4719-AE02-8C475863E14F}"/>
    <dgm:cxn modelId="{6A5BB686-A4AD-4301-B3AC-9DB95EA64493}" type="presParOf" srcId="{F0F9F746-5540-42D9-AEB5-E7D8CD93ACEE}" destId="{44399AB1-A164-4DC6-A0EB-8A75DCCADE35}" srcOrd="0" destOrd="0" presId="urn:microsoft.com/office/officeart/2005/8/layout/process2"/>
    <dgm:cxn modelId="{72B1F0C4-0427-4654-B0C6-D6371851C7D4}" type="presParOf" srcId="{F0F9F746-5540-42D9-AEB5-E7D8CD93ACEE}" destId="{B17A7026-6FED-4897-9644-9A864C300817}" srcOrd="1" destOrd="0" presId="urn:microsoft.com/office/officeart/2005/8/layout/process2"/>
    <dgm:cxn modelId="{09303779-1B44-4165-83A9-FDB39A846E3B}" type="presParOf" srcId="{B17A7026-6FED-4897-9644-9A864C300817}" destId="{053557FD-E434-44B2-A999-1D5E53888717}" srcOrd="0" destOrd="0" presId="urn:microsoft.com/office/officeart/2005/8/layout/process2"/>
    <dgm:cxn modelId="{73183C15-DF92-45BA-8362-F4CD4FD3F7B1}" type="presParOf" srcId="{F0F9F746-5540-42D9-AEB5-E7D8CD93ACEE}" destId="{B8D15334-C773-4FD1-9CD2-78A58A29ACDD}" srcOrd="2" destOrd="0" presId="urn:microsoft.com/office/officeart/2005/8/layout/process2"/>
    <dgm:cxn modelId="{D6B3EA5D-9D12-455D-8DCE-489360C83066}" type="presParOf" srcId="{F0F9F746-5540-42D9-AEB5-E7D8CD93ACEE}" destId="{AC7C6BE4-3462-4658-A1F0-5569F4982B41}" srcOrd="3" destOrd="0" presId="urn:microsoft.com/office/officeart/2005/8/layout/process2"/>
    <dgm:cxn modelId="{83EFF098-A455-438F-95C9-2E8D7101826B}" type="presParOf" srcId="{AC7C6BE4-3462-4658-A1F0-5569F4982B41}" destId="{D4BBCD31-9560-465A-AB8E-0D85CB6BBE83}" srcOrd="0" destOrd="0" presId="urn:microsoft.com/office/officeart/2005/8/layout/process2"/>
    <dgm:cxn modelId="{C30DCA8B-5BB5-42EF-B6EC-61BD62E74BA1}" type="presParOf" srcId="{F0F9F746-5540-42D9-AEB5-E7D8CD93ACEE}" destId="{DAAC42E5-DF34-487A-8A9F-7438DEE81DC9}" srcOrd="4" destOrd="0" presId="urn:microsoft.com/office/officeart/2005/8/layout/process2"/>
    <dgm:cxn modelId="{304431D6-DECB-4F98-A056-1AB56A702C46}" type="presParOf" srcId="{F0F9F746-5540-42D9-AEB5-E7D8CD93ACEE}" destId="{53FBFB06-6AB9-41E2-A13B-FA6587F049A2}" srcOrd="5" destOrd="0" presId="urn:microsoft.com/office/officeart/2005/8/layout/process2"/>
    <dgm:cxn modelId="{EA7657E3-52CB-45DA-BD1F-FD0B1D7D03C1}" type="presParOf" srcId="{53FBFB06-6AB9-41E2-A13B-FA6587F049A2}" destId="{A6882F13-0DB2-4E52-9DCE-A3020E1178DD}" srcOrd="0" destOrd="0" presId="urn:microsoft.com/office/officeart/2005/8/layout/process2"/>
    <dgm:cxn modelId="{A72CFD98-949D-4D55-9441-50128898B1D5}" type="presParOf" srcId="{F0F9F746-5540-42D9-AEB5-E7D8CD93ACEE}" destId="{CEE3DDC8-6D51-4910-926C-F874605C775D}" srcOrd="6" destOrd="0" presId="urn:microsoft.com/office/officeart/2005/8/layout/process2"/>
    <dgm:cxn modelId="{5EA7ADC0-782A-4A0E-BF0D-5F54C66621B2}" type="presParOf" srcId="{F0F9F746-5540-42D9-AEB5-E7D8CD93ACEE}" destId="{37FAA29A-EE09-486C-8FBA-F54ED9DDB656}" srcOrd="7" destOrd="0" presId="urn:microsoft.com/office/officeart/2005/8/layout/process2"/>
    <dgm:cxn modelId="{1AC92523-95DF-45A5-83F7-667CC79D9B00}" type="presParOf" srcId="{37FAA29A-EE09-486C-8FBA-F54ED9DDB656}" destId="{E2344284-6375-4839-B73A-FCCF7A196A5D}" srcOrd="0" destOrd="0" presId="urn:microsoft.com/office/officeart/2005/8/layout/process2"/>
    <dgm:cxn modelId="{68B7A0E8-60E8-4298-9197-C1290FA3292F}" type="presParOf" srcId="{F0F9F746-5540-42D9-AEB5-E7D8CD93ACEE}" destId="{ECC4B2B4-EB36-4C1B-BEAE-95A54CBA1A30}" srcOrd="8"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3CFC72-6946-4BD6-ABEF-120419E774A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zh-CN" altLang="en-US"/>
        </a:p>
      </dgm:t>
    </dgm:pt>
    <dgm:pt modelId="{C4EEE3E5-D575-4177-AFE1-C3B52CC6854D}">
      <dgm:prSet phldrT="[文本]" custT="1"/>
      <dgm:spPr/>
      <dgm:t>
        <a:bodyPr/>
        <a:lstStyle/>
        <a:p>
          <a:r>
            <a:rPr lang="zh-CN" altLang="en-US" sz="1400" b="1" dirty="0" smtClean="0">
              <a:latin typeface="微软雅黑" pitchFamily="34" charset="-122"/>
              <a:ea typeface="微软雅黑" pitchFamily="34" charset="-122"/>
            </a:rPr>
            <a:t>一级：</a:t>
          </a:r>
          <a:r>
            <a:rPr lang="zh-CN" altLang="en-US" sz="1400" dirty="0" smtClean="0">
              <a:latin typeface="微软雅黑" pitchFamily="34" charset="-122"/>
              <a:ea typeface="微软雅黑" pitchFamily="34" charset="-122"/>
            </a:rPr>
            <a:t>应付交易资金：</a:t>
          </a:r>
          <a:r>
            <a:rPr lang="en-US" altLang="zh-CN" sz="1400" dirty="0" smtClean="0">
              <a:latin typeface="微软雅黑" pitchFamily="34" charset="-122"/>
              <a:ea typeface="微软雅黑" pitchFamily="34" charset="-122"/>
            </a:rPr>
            <a:t>T+2</a:t>
          </a:r>
          <a:r>
            <a:rPr lang="zh-CN" altLang="en-US" sz="1400" dirty="0" smtClean="0">
              <a:latin typeface="微软雅黑" pitchFamily="34" charset="-122"/>
              <a:ea typeface="微软雅黑" pitchFamily="34" charset="-122"/>
            </a:rPr>
            <a:t>日</a:t>
          </a:r>
          <a:r>
            <a:rPr lang="en-US" altLang="zh-CN" sz="1400" dirty="0" smtClean="0">
              <a:latin typeface="微软雅黑" pitchFamily="34" charset="-122"/>
              <a:ea typeface="微软雅黑" pitchFamily="34" charset="-122"/>
            </a:rPr>
            <a:t> 10:30</a:t>
          </a:r>
        </a:p>
        <a:p>
          <a:r>
            <a:rPr lang="zh-CN" altLang="en-US" sz="1400" b="1" dirty="0" smtClean="0">
              <a:latin typeface="微软雅黑" pitchFamily="34" charset="-122"/>
              <a:ea typeface="微软雅黑" pitchFamily="34" charset="-122"/>
            </a:rPr>
            <a:t>二级：</a:t>
          </a:r>
          <a:r>
            <a:rPr lang="en-US" altLang="zh-CN" sz="1400" dirty="0" smtClean="0">
              <a:latin typeface="微软雅黑" pitchFamily="34" charset="-122"/>
              <a:ea typeface="微软雅黑" pitchFamily="34" charset="-122"/>
            </a:rPr>
            <a:t>T+0</a:t>
          </a:r>
          <a:r>
            <a:rPr lang="zh-CN" altLang="en-US" sz="1400" dirty="0" smtClean="0">
              <a:latin typeface="微软雅黑" pitchFamily="34" charset="-122"/>
              <a:ea typeface="微软雅黑" pitchFamily="34" charset="-122"/>
            </a:rPr>
            <a:t>已冻结，</a:t>
          </a:r>
          <a:r>
            <a:rPr lang="en-US" sz="1400" dirty="0" smtClean="0"/>
            <a:t>T+2</a:t>
          </a:r>
          <a:r>
            <a:rPr lang="zh-CN" sz="1400" dirty="0" smtClean="0"/>
            <a:t>日晚间</a:t>
          </a:r>
          <a:r>
            <a:rPr lang="zh-CN" altLang="en-US" sz="1400" dirty="0" smtClean="0"/>
            <a:t>记减余额</a:t>
          </a:r>
          <a:endParaRPr lang="zh-CN" altLang="en-US" sz="1400" dirty="0">
            <a:latin typeface="微软雅黑" pitchFamily="34" charset="-122"/>
            <a:ea typeface="微软雅黑" pitchFamily="34" charset="-122"/>
          </a:endParaRPr>
        </a:p>
      </dgm:t>
    </dgm:pt>
    <dgm:pt modelId="{650C078E-6A53-4BC9-8D24-5800AA810630}" type="parTrans" cxnId="{5EB74FB3-6A7A-4E33-B04F-A074FD0F1F0F}">
      <dgm:prSet/>
      <dgm:spPr/>
      <dgm:t>
        <a:bodyPr/>
        <a:lstStyle/>
        <a:p>
          <a:endParaRPr lang="zh-CN" altLang="en-US" sz="1400">
            <a:latin typeface="微软雅黑" pitchFamily="34" charset="-122"/>
            <a:ea typeface="微软雅黑" pitchFamily="34" charset="-122"/>
          </a:endParaRPr>
        </a:p>
      </dgm:t>
    </dgm:pt>
    <dgm:pt modelId="{99ABB42A-0140-400C-8D19-60E527A815C2}" type="sibTrans" cxnId="{5EB74FB3-6A7A-4E33-B04F-A074FD0F1F0F}">
      <dgm:prSet/>
      <dgm:spPr/>
      <dgm:t>
        <a:bodyPr/>
        <a:lstStyle/>
        <a:p>
          <a:endParaRPr lang="zh-CN" altLang="en-US" sz="1400">
            <a:latin typeface="微软雅黑" pitchFamily="34" charset="-122"/>
            <a:ea typeface="微软雅黑" pitchFamily="34" charset="-122"/>
          </a:endParaRPr>
        </a:p>
      </dgm:t>
    </dgm:pt>
    <dgm:pt modelId="{55440131-438C-4FAF-A495-8E50699C265E}">
      <dgm:prSet phldrT="[文本]" custT="1"/>
      <dgm:spPr/>
      <dgm:t>
        <a:bodyPr/>
        <a:lstStyle/>
        <a:p>
          <a:r>
            <a:rPr lang="zh-CN" altLang="en-US" sz="1400" b="1" dirty="0" smtClean="0">
              <a:latin typeface="微软雅黑" pitchFamily="34" charset="-122"/>
              <a:ea typeface="微软雅黑" pitchFamily="34" charset="-122"/>
            </a:rPr>
            <a:t>一级：</a:t>
          </a:r>
          <a:r>
            <a:rPr lang="zh-CN" altLang="en-US" sz="1400" dirty="0" smtClean="0">
              <a:latin typeface="微软雅黑" pitchFamily="34" charset="-122"/>
              <a:ea typeface="微软雅黑" pitchFamily="34" charset="-122"/>
            </a:rPr>
            <a:t>应收交易资金：</a:t>
          </a:r>
          <a:r>
            <a:rPr lang="en-US" altLang="zh-CN" sz="1400" dirty="0" smtClean="0">
              <a:latin typeface="微软雅黑" pitchFamily="34" charset="-122"/>
              <a:ea typeface="微软雅黑" pitchFamily="34" charset="-122"/>
            </a:rPr>
            <a:t>T+2</a:t>
          </a:r>
          <a:r>
            <a:rPr lang="zh-CN" altLang="en-US" sz="1400" dirty="0" smtClean="0">
              <a:latin typeface="微软雅黑" pitchFamily="34" charset="-122"/>
              <a:ea typeface="微软雅黑" pitchFamily="34" charset="-122"/>
            </a:rPr>
            <a:t>日</a:t>
          </a:r>
          <a:r>
            <a:rPr lang="en-US" altLang="zh-CN" sz="1400" dirty="0" smtClean="0">
              <a:latin typeface="微软雅黑" pitchFamily="34" charset="-122"/>
              <a:ea typeface="微软雅黑" pitchFamily="34" charset="-122"/>
            </a:rPr>
            <a:t> 18</a:t>
          </a:r>
          <a:r>
            <a:rPr lang="zh-CN" altLang="en-US" sz="1400" dirty="0" smtClean="0">
              <a:latin typeface="微软雅黑" pitchFamily="34" charset="-122"/>
              <a:ea typeface="微软雅黑" pitchFamily="34" charset="-122"/>
            </a:rPr>
            <a:t>点，</a:t>
          </a:r>
          <a:r>
            <a:rPr lang="en-US" altLang="zh-CN" sz="1400" dirty="0" smtClean="0">
              <a:latin typeface="微软雅黑" pitchFamily="34" charset="-122"/>
              <a:ea typeface="微软雅黑" pitchFamily="34" charset="-122"/>
            </a:rPr>
            <a:t>T+3</a:t>
          </a:r>
          <a:r>
            <a:rPr lang="zh-CN" altLang="en-US" sz="1400" dirty="0" smtClean="0">
              <a:latin typeface="微软雅黑" pitchFamily="34" charset="-122"/>
              <a:ea typeface="微软雅黑" pitchFamily="34" charset="-122"/>
            </a:rPr>
            <a:t>可提</a:t>
          </a:r>
          <a:endParaRPr lang="en-US" altLang="zh-CN" sz="1400" dirty="0" smtClean="0">
            <a:latin typeface="微软雅黑" pitchFamily="34" charset="-122"/>
            <a:ea typeface="微软雅黑" pitchFamily="34" charset="-122"/>
          </a:endParaRPr>
        </a:p>
        <a:p>
          <a:r>
            <a:rPr lang="zh-CN" altLang="en-US" sz="1400" b="1" dirty="0" smtClean="0">
              <a:latin typeface="微软雅黑" pitchFamily="34" charset="-122"/>
              <a:ea typeface="微软雅黑" pitchFamily="34" charset="-122"/>
            </a:rPr>
            <a:t>二级：</a:t>
          </a:r>
          <a:r>
            <a:rPr lang="zh-CN" altLang="en-US" sz="1400" b="0" dirty="0" smtClean="0">
              <a:latin typeface="微软雅黑" pitchFamily="34" charset="-122"/>
              <a:ea typeface="微软雅黑" pitchFamily="34" charset="-122"/>
            </a:rPr>
            <a:t>各券商自行安排</a:t>
          </a:r>
          <a:endParaRPr lang="zh-CN" altLang="en-US" sz="1400" b="0" dirty="0">
            <a:latin typeface="微软雅黑" pitchFamily="34" charset="-122"/>
            <a:ea typeface="微软雅黑" pitchFamily="34" charset="-122"/>
          </a:endParaRPr>
        </a:p>
      </dgm:t>
    </dgm:pt>
    <dgm:pt modelId="{86BF281B-CC22-4FDD-8943-636B1B6C4ABA}" type="parTrans" cxnId="{D6002C3B-9C14-4C97-82D7-8E9E8B53F4AF}">
      <dgm:prSet/>
      <dgm:spPr/>
      <dgm:t>
        <a:bodyPr/>
        <a:lstStyle/>
        <a:p>
          <a:endParaRPr lang="zh-CN" altLang="en-US" sz="1400">
            <a:latin typeface="微软雅黑" pitchFamily="34" charset="-122"/>
            <a:ea typeface="微软雅黑" pitchFamily="34" charset="-122"/>
          </a:endParaRPr>
        </a:p>
      </dgm:t>
    </dgm:pt>
    <dgm:pt modelId="{E80915D1-B437-4D38-A824-E0025432BFED}" type="sibTrans" cxnId="{D6002C3B-9C14-4C97-82D7-8E9E8B53F4AF}">
      <dgm:prSet/>
      <dgm:spPr/>
      <dgm:t>
        <a:bodyPr/>
        <a:lstStyle/>
        <a:p>
          <a:endParaRPr lang="zh-CN" altLang="en-US" sz="1400">
            <a:latin typeface="微软雅黑" pitchFamily="34" charset="-122"/>
            <a:ea typeface="微软雅黑" pitchFamily="34" charset="-122"/>
          </a:endParaRPr>
        </a:p>
      </dgm:t>
    </dgm:pt>
    <dgm:pt modelId="{07C7AA0C-9DCF-492E-908D-BA7F9817D067}">
      <dgm:prSet phldrT="[文本]" custT="1"/>
      <dgm:spPr/>
      <dgm:t>
        <a:bodyPr/>
        <a:lstStyle/>
        <a:p>
          <a:r>
            <a:rPr lang="zh-CN" altLang="en-US" sz="1400" b="1" dirty="0" smtClean="0">
              <a:latin typeface="微软雅黑" pitchFamily="34" charset="-122"/>
              <a:ea typeface="微软雅黑" pitchFamily="34" charset="-122"/>
            </a:rPr>
            <a:t>一级：</a:t>
          </a:r>
          <a:r>
            <a:rPr lang="zh-CN" altLang="en-US" sz="1400" dirty="0" smtClean="0">
              <a:latin typeface="微软雅黑" pitchFamily="34" charset="-122"/>
              <a:ea typeface="微软雅黑" pitchFamily="34" charset="-122"/>
            </a:rPr>
            <a:t>风控、红利</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公司收购： </a:t>
          </a:r>
          <a:r>
            <a:rPr lang="en-US" altLang="zh-CN" sz="1400" dirty="0" smtClean="0">
              <a:latin typeface="微软雅黑" pitchFamily="34" charset="-122"/>
              <a:ea typeface="微软雅黑" pitchFamily="34" charset="-122"/>
            </a:rPr>
            <a:t>T+1</a:t>
          </a:r>
          <a:r>
            <a:rPr lang="zh-CN" altLang="en-US" sz="1400" dirty="0" smtClean="0">
              <a:latin typeface="微软雅黑" pitchFamily="34" charset="-122"/>
              <a:ea typeface="微软雅黑" pitchFamily="34" charset="-122"/>
            </a:rPr>
            <a:t>日</a:t>
          </a:r>
          <a:r>
            <a:rPr lang="en-US" altLang="zh-CN" sz="1400" dirty="0" smtClean="0">
              <a:latin typeface="微软雅黑" pitchFamily="34" charset="-122"/>
              <a:ea typeface="微软雅黑" pitchFamily="34" charset="-122"/>
            </a:rPr>
            <a:t>10:30</a:t>
          </a:r>
        </a:p>
        <a:p>
          <a:r>
            <a:rPr lang="zh-CN" altLang="en-US" sz="1400" b="1" dirty="0" smtClean="0">
              <a:solidFill>
                <a:schemeClr val="tx1"/>
              </a:solidFill>
              <a:latin typeface="微软雅黑" pitchFamily="34" charset="-122"/>
              <a:ea typeface="微软雅黑" pitchFamily="34" charset="-122"/>
            </a:rPr>
            <a:t>二级：</a:t>
          </a:r>
          <a:r>
            <a:rPr lang="zh-CN" altLang="en-US" sz="1400" dirty="0" smtClean="0">
              <a:solidFill>
                <a:schemeClr val="tx1"/>
              </a:solidFill>
              <a:latin typeface="微软雅黑" pitchFamily="34" charset="-122"/>
              <a:ea typeface="微软雅黑" pitchFamily="34" charset="-122"/>
            </a:rPr>
            <a:t>务必保证一级前</a:t>
          </a:r>
          <a:endParaRPr lang="zh-CN" altLang="en-US" sz="1400" dirty="0">
            <a:solidFill>
              <a:schemeClr val="tx1"/>
            </a:solidFill>
            <a:latin typeface="微软雅黑" pitchFamily="34" charset="-122"/>
            <a:ea typeface="微软雅黑" pitchFamily="34" charset="-122"/>
          </a:endParaRPr>
        </a:p>
      </dgm:t>
    </dgm:pt>
    <dgm:pt modelId="{1AA119EB-7370-4DF9-85E2-1E83BBC62F5A}" type="parTrans" cxnId="{2958B9E6-0EC0-4CB9-9C6D-01563856909F}">
      <dgm:prSet/>
      <dgm:spPr/>
      <dgm:t>
        <a:bodyPr/>
        <a:lstStyle/>
        <a:p>
          <a:endParaRPr lang="zh-CN" altLang="en-US" sz="1400">
            <a:latin typeface="微软雅黑" pitchFamily="34" charset="-122"/>
            <a:ea typeface="微软雅黑" pitchFamily="34" charset="-122"/>
          </a:endParaRPr>
        </a:p>
      </dgm:t>
    </dgm:pt>
    <dgm:pt modelId="{7EFD3F32-48EE-4F6D-97C2-A323CD364C17}" type="sibTrans" cxnId="{2958B9E6-0EC0-4CB9-9C6D-01563856909F}">
      <dgm:prSet/>
      <dgm:spPr/>
      <dgm:t>
        <a:bodyPr/>
        <a:lstStyle/>
        <a:p>
          <a:endParaRPr lang="zh-CN" altLang="en-US" sz="1400">
            <a:latin typeface="微软雅黑" pitchFamily="34" charset="-122"/>
            <a:ea typeface="微软雅黑" pitchFamily="34" charset="-122"/>
          </a:endParaRPr>
        </a:p>
      </dgm:t>
    </dgm:pt>
    <dgm:pt modelId="{313FDE56-B273-4007-B42C-472B6F29FFB3}">
      <dgm:prSet custT="1"/>
      <dgm:spPr/>
      <dgm:t>
        <a:bodyPr/>
        <a:lstStyle/>
        <a:p>
          <a:r>
            <a:rPr lang="zh-CN" altLang="en-US" sz="1400" b="1" dirty="0" smtClean="0">
              <a:latin typeface="微软雅黑" pitchFamily="34" charset="-122"/>
              <a:ea typeface="微软雅黑" pitchFamily="34" charset="-122"/>
            </a:rPr>
            <a:t>一级：</a:t>
          </a:r>
          <a:r>
            <a:rPr lang="zh-CN" altLang="en-US" sz="1400" dirty="0" smtClean="0">
              <a:latin typeface="微软雅黑" pitchFamily="34" charset="-122"/>
              <a:ea typeface="微软雅黑" pitchFamily="34" charset="-122"/>
            </a:rPr>
            <a:t>证券组合费： </a:t>
          </a:r>
          <a:r>
            <a:rPr lang="en-US" altLang="zh-CN" sz="1400" dirty="0" smtClean="0">
              <a:latin typeface="微软雅黑" pitchFamily="34" charset="-122"/>
              <a:ea typeface="微软雅黑" pitchFamily="34" charset="-122"/>
            </a:rPr>
            <a:t>T+1</a:t>
          </a:r>
          <a:r>
            <a:rPr lang="zh-CN" altLang="en-US" sz="1400" dirty="0" smtClean="0">
              <a:latin typeface="微软雅黑" pitchFamily="34" charset="-122"/>
              <a:ea typeface="微软雅黑" pitchFamily="34" charset="-122"/>
            </a:rPr>
            <a:t>日 </a:t>
          </a:r>
          <a:r>
            <a:rPr lang="en-US" altLang="zh-CN" sz="1400" dirty="0" smtClean="0">
              <a:latin typeface="微软雅黑" pitchFamily="34" charset="-122"/>
              <a:ea typeface="微软雅黑" pitchFamily="34" charset="-122"/>
            </a:rPr>
            <a:t>18:00</a:t>
          </a:r>
        </a:p>
        <a:p>
          <a:r>
            <a:rPr lang="zh-CN" altLang="en-US" sz="1400" b="1" dirty="0" smtClean="0">
              <a:solidFill>
                <a:schemeClr val="tx1"/>
              </a:solidFill>
              <a:latin typeface="微软雅黑" pitchFamily="34" charset="-122"/>
              <a:ea typeface="微软雅黑" pitchFamily="34" charset="-122"/>
            </a:rPr>
            <a:t>二级：</a:t>
          </a:r>
          <a:r>
            <a:rPr lang="zh-CN" altLang="en-US" sz="1400" dirty="0" smtClean="0">
              <a:solidFill>
                <a:schemeClr val="tx1"/>
              </a:solidFill>
              <a:latin typeface="微软雅黑" pitchFamily="34" charset="-122"/>
              <a:ea typeface="微软雅黑" pitchFamily="34" charset="-122"/>
            </a:rPr>
            <a:t>务必保证一级前</a:t>
          </a:r>
          <a:endParaRPr lang="zh-CN" altLang="en-US" sz="1400" dirty="0">
            <a:solidFill>
              <a:schemeClr val="tx1"/>
            </a:solidFill>
            <a:latin typeface="微软雅黑" pitchFamily="34" charset="-122"/>
            <a:ea typeface="微软雅黑" pitchFamily="34" charset="-122"/>
          </a:endParaRPr>
        </a:p>
      </dgm:t>
    </dgm:pt>
    <dgm:pt modelId="{68E8AD0C-28EC-40EA-886E-3451F6B52F1B}" type="parTrans" cxnId="{C0F32EE6-FB65-48A3-8DA7-97102941259F}">
      <dgm:prSet/>
      <dgm:spPr/>
      <dgm:t>
        <a:bodyPr/>
        <a:lstStyle/>
        <a:p>
          <a:endParaRPr lang="zh-CN" altLang="en-US" sz="1400">
            <a:latin typeface="微软雅黑" pitchFamily="34" charset="-122"/>
            <a:ea typeface="微软雅黑" pitchFamily="34" charset="-122"/>
          </a:endParaRPr>
        </a:p>
      </dgm:t>
    </dgm:pt>
    <dgm:pt modelId="{6852FFEE-384F-4C47-B553-EAD87DEE8F11}" type="sibTrans" cxnId="{C0F32EE6-FB65-48A3-8DA7-97102941259F}">
      <dgm:prSet/>
      <dgm:spPr/>
      <dgm:t>
        <a:bodyPr/>
        <a:lstStyle/>
        <a:p>
          <a:endParaRPr lang="zh-CN" altLang="en-US" sz="1400">
            <a:latin typeface="微软雅黑" pitchFamily="34" charset="-122"/>
            <a:ea typeface="微软雅黑" pitchFamily="34" charset="-122"/>
          </a:endParaRPr>
        </a:p>
      </dgm:t>
    </dgm:pt>
    <dgm:pt modelId="{CE8AC8FE-5BA9-4E53-9F7B-3E8F2C9275E0}" type="pres">
      <dgm:prSet presAssocID="{C83CFC72-6946-4BD6-ABEF-120419E774A0}" presName="linear" presStyleCnt="0">
        <dgm:presLayoutVars>
          <dgm:animLvl val="lvl"/>
          <dgm:resizeHandles val="exact"/>
        </dgm:presLayoutVars>
      </dgm:prSet>
      <dgm:spPr/>
      <dgm:t>
        <a:bodyPr/>
        <a:lstStyle/>
        <a:p>
          <a:endParaRPr lang="zh-CN" altLang="en-US"/>
        </a:p>
      </dgm:t>
    </dgm:pt>
    <dgm:pt modelId="{28933213-6537-45BB-960A-D48E039FB276}" type="pres">
      <dgm:prSet presAssocID="{C4EEE3E5-D575-4177-AFE1-C3B52CC6854D}" presName="parentText" presStyleLbl="node1" presStyleIdx="0" presStyleCnt="4" custScaleY="58076">
        <dgm:presLayoutVars>
          <dgm:chMax val="0"/>
          <dgm:bulletEnabled val="1"/>
        </dgm:presLayoutVars>
      </dgm:prSet>
      <dgm:spPr/>
      <dgm:t>
        <a:bodyPr/>
        <a:lstStyle/>
        <a:p>
          <a:endParaRPr lang="zh-CN" altLang="en-US"/>
        </a:p>
      </dgm:t>
    </dgm:pt>
    <dgm:pt modelId="{E0FDCF6D-AEA7-4727-B649-41DFAD3EBECE}" type="pres">
      <dgm:prSet presAssocID="{99ABB42A-0140-400C-8D19-60E527A815C2}" presName="spacer" presStyleCnt="0"/>
      <dgm:spPr/>
    </dgm:pt>
    <dgm:pt modelId="{047C66A7-9323-4D18-B838-5CFE182340ED}" type="pres">
      <dgm:prSet presAssocID="{55440131-438C-4FAF-A495-8E50699C265E}" presName="parentText" presStyleLbl="node1" presStyleIdx="1" presStyleCnt="4" custScaleY="58076" custLinFactNeighborX="2239">
        <dgm:presLayoutVars>
          <dgm:chMax val="0"/>
          <dgm:bulletEnabled val="1"/>
        </dgm:presLayoutVars>
      </dgm:prSet>
      <dgm:spPr/>
      <dgm:t>
        <a:bodyPr/>
        <a:lstStyle/>
        <a:p>
          <a:endParaRPr lang="zh-CN" altLang="en-US"/>
        </a:p>
      </dgm:t>
    </dgm:pt>
    <dgm:pt modelId="{A5690CDF-0AB3-4992-8537-F04531250405}" type="pres">
      <dgm:prSet presAssocID="{E80915D1-B437-4D38-A824-E0025432BFED}" presName="spacer" presStyleCnt="0"/>
      <dgm:spPr/>
    </dgm:pt>
    <dgm:pt modelId="{2B8FEE81-2D53-446B-AC7E-2E2BB75EABEA}" type="pres">
      <dgm:prSet presAssocID="{07C7AA0C-9DCF-492E-908D-BA7F9817D067}" presName="parentText" presStyleLbl="node1" presStyleIdx="2" presStyleCnt="4" custScaleY="58076">
        <dgm:presLayoutVars>
          <dgm:chMax val="0"/>
          <dgm:bulletEnabled val="1"/>
        </dgm:presLayoutVars>
      </dgm:prSet>
      <dgm:spPr/>
      <dgm:t>
        <a:bodyPr/>
        <a:lstStyle/>
        <a:p>
          <a:endParaRPr lang="zh-CN" altLang="en-US"/>
        </a:p>
      </dgm:t>
    </dgm:pt>
    <dgm:pt modelId="{A52FE0C1-2ECE-4828-A842-2581CC935145}" type="pres">
      <dgm:prSet presAssocID="{7EFD3F32-48EE-4F6D-97C2-A323CD364C17}" presName="spacer" presStyleCnt="0"/>
      <dgm:spPr/>
    </dgm:pt>
    <dgm:pt modelId="{7C3D49A6-0948-4FA4-A6A7-87C3E585E707}" type="pres">
      <dgm:prSet presAssocID="{313FDE56-B273-4007-B42C-472B6F29FFB3}" presName="parentText" presStyleLbl="node1" presStyleIdx="3" presStyleCnt="4" custScaleY="58076">
        <dgm:presLayoutVars>
          <dgm:chMax val="0"/>
          <dgm:bulletEnabled val="1"/>
        </dgm:presLayoutVars>
      </dgm:prSet>
      <dgm:spPr/>
      <dgm:t>
        <a:bodyPr/>
        <a:lstStyle/>
        <a:p>
          <a:endParaRPr lang="zh-CN" altLang="en-US"/>
        </a:p>
      </dgm:t>
    </dgm:pt>
  </dgm:ptLst>
  <dgm:cxnLst>
    <dgm:cxn modelId="{5EB74FB3-6A7A-4E33-B04F-A074FD0F1F0F}" srcId="{C83CFC72-6946-4BD6-ABEF-120419E774A0}" destId="{C4EEE3E5-D575-4177-AFE1-C3B52CC6854D}" srcOrd="0" destOrd="0" parTransId="{650C078E-6A53-4BC9-8D24-5800AA810630}" sibTransId="{99ABB42A-0140-400C-8D19-60E527A815C2}"/>
    <dgm:cxn modelId="{5350734D-F6F2-4E87-B1F2-BA272DA7C2B9}" type="presOf" srcId="{55440131-438C-4FAF-A495-8E50699C265E}" destId="{047C66A7-9323-4D18-B838-5CFE182340ED}" srcOrd="0" destOrd="0" presId="urn:microsoft.com/office/officeart/2005/8/layout/vList2"/>
    <dgm:cxn modelId="{141DD862-AF86-4ECD-AD15-809CE6E21841}" type="presOf" srcId="{C4EEE3E5-D575-4177-AFE1-C3B52CC6854D}" destId="{28933213-6537-45BB-960A-D48E039FB276}" srcOrd="0" destOrd="0" presId="urn:microsoft.com/office/officeart/2005/8/layout/vList2"/>
    <dgm:cxn modelId="{C0F32EE6-FB65-48A3-8DA7-97102941259F}" srcId="{C83CFC72-6946-4BD6-ABEF-120419E774A0}" destId="{313FDE56-B273-4007-B42C-472B6F29FFB3}" srcOrd="3" destOrd="0" parTransId="{68E8AD0C-28EC-40EA-886E-3451F6B52F1B}" sibTransId="{6852FFEE-384F-4C47-B553-EAD87DEE8F11}"/>
    <dgm:cxn modelId="{D6002C3B-9C14-4C97-82D7-8E9E8B53F4AF}" srcId="{C83CFC72-6946-4BD6-ABEF-120419E774A0}" destId="{55440131-438C-4FAF-A495-8E50699C265E}" srcOrd="1" destOrd="0" parTransId="{86BF281B-CC22-4FDD-8943-636B1B6C4ABA}" sibTransId="{E80915D1-B437-4D38-A824-E0025432BFED}"/>
    <dgm:cxn modelId="{8BADF4F9-182F-4513-B705-6D4F06D9A216}" type="presOf" srcId="{313FDE56-B273-4007-B42C-472B6F29FFB3}" destId="{7C3D49A6-0948-4FA4-A6A7-87C3E585E707}" srcOrd="0" destOrd="0" presId="urn:microsoft.com/office/officeart/2005/8/layout/vList2"/>
    <dgm:cxn modelId="{75CA4C64-08A9-4B30-8045-0EA0A8B2AB5A}" type="presOf" srcId="{07C7AA0C-9DCF-492E-908D-BA7F9817D067}" destId="{2B8FEE81-2D53-446B-AC7E-2E2BB75EABEA}" srcOrd="0" destOrd="0" presId="urn:microsoft.com/office/officeart/2005/8/layout/vList2"/>
    <dgm:cxn modelId="{2958B9E6-0EC0-4CB9-9C6D-01563856909F}" srcId="{C83CFC72-6946-4BD6-ABEF-120419E774A0}" destId="{07C7AA0C-9DCF-492E-908D-BA7F9817D067}" srcOrd="2" destOrd="0" parTransId="{1AA119EB-7370-4DF9-85E2-1E83BBC62F5A}" sibTransId="{7EFD3F32-48EE-4F6D-97C2-A323CD364C17}"/>
    <dgm:cxn modelId="{3D483366-B02F-43DF-89ED-BC55EE7B4CB4}" type="presOf" srcId="{C83CFC72-6946-4BD6-ABEF-120419E774A0}" destId="{CE8AC8FE-5BA9-4E53-9F7B-3E8F2C9275E0}" srcOrd="0" destOrd="0" presId="urn:microsoft.com/office/officeart/2005/8/layout/vList2"/>
    <dgm:cxn modelId="{4FE49959-778E-4045-BCA1-305FA9BB0DC1}" type="presParOf" srcId="{CE8AC8FE-5BA9-4E53-9F7B-3E8F2C9275E0}" destId="{28933213-6537-45BB-960A-D48E039FB276}" srcOrd="0" destOrd="0" presId="urn:microsoft.com/office/officeart/2005/8/layout/vList2"/>
    <dgm:cxn modelId="{2C48106E-1952-4DD9-A42F-CF96F1A294F0}" type="presParOf" srcId="{CE8AC8FE-5BA9-4E53-9F7B-3E8F2C9275E0}" destId="{E0FDCF6D-AEA7-4727-B649-41DFAD3EBECE}" srcOrd="1" destOrd="0" presId="urn:microsoft.com/office/officeart/2005/8/layout/vList2"/>
    <dgm:cxn modelId="{43FF91F4-B13D-4957-B211-4F2121762998}" type="presParOf" srcId="{CE8AC8FE-5BA9-4E53-9F7B-3E8F2C9275E0}" destId="{047C66A7-9323-4D18-B838-5CFE182340ED}" srcOrd="2" destOrd="0" presId="urn:microsoft.com/office/officeart/2005/8/layout/vList2"/>
    <dgm:cxn modelId="{A27F07FA-766B-4B7B-A6BE-2DD652886F69}" type="presParOf" srcId="{CE8AC8FE-5BA9-4E53-9F7B-3E8F2C9275E0}" destId="{A5690CDF-0AB3-4992-8537-F04531250405}" srcOrd="3" destOrd="0" presId="urn:microsoft.com/office/officeart/2005/8/layout/vList2"/>
    <dgm:cxn modelId="{FFCCE0CC-30DB-45E8-8E90-12EBCB4E8087}" type="presParOf" srcId="{CE8AC8FE-5BA9-4E53-9F7B-3E8F2C9275E0}" destId="{2B8FEE81-2D53-446B-AC7E-2E2BB75EABEA}" srcOrd="4" destOrd="0" presId="urn:microsoft.com/office/officeart/2005/8/layout/vList2"/>
    <dgm:cxn modelId="{A323454B-1F0C-4BB6-BDC8-72026287D0B4}" type="presParOf" srcId="{CE8AC8FE-5BA9-4E53-9F7B-3E8F2C9275E0}" destId="{A52FE0C1-2ECE-4828-A842-2581CC935145}" srcOrd="5" destOrd="0" presId="urn:microsoft.com/office/officeart/2005/8/layout/vList2"/>
    <dgm:cxn modelId="{28E81101-9DD8-4F4F-85F9-6462132A3F62}" type="presParOf" srcId="{CE8AC8FE-5BA9-4E53-9F7B-3E8F2C9275E0}" destId="{7C3D49A6-0948-4FA4-A6A7-87C3E585E707}" srcOrd="6"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CEDABE-1D2D-41A7-8918-4A343249FD0F}"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zh-CN" altLang="en-US"/>
        </a:p>
      </dgm:t>
    </dgm:pt>
    <dgm:pt modelId="{3B313B8C-DF6B-4E58-8564-2832DC5BC103}">
      <dgm:prSet phldrT="[文本]"/>
      <dgm:spPr>
        <a:solidFill>
          <a:srgbClr val="20346A"/>
        </a:solidFill>
      </dgm:spPr>
      <dgm:t>
        <a:bodyPr/>
        <a:lstStyle/>
        <a:p>
          <a:r>
            <a:rPr lang="en-US" altLang="zh-CN" b="1" dirty="0" smtClean="0">
              <a:latin typeface="微软雅黑" pitchFamily="34" charset="-122"/>
              <a:ea typeface="微软雅黑" pitchFamily="34" charset="-122"/>
            </a:rPr>
            <a:t>T</a:t>
          </a:r>
          <a:r>
            <a:rPr lang="zh-CN" altLang="en-US" b="1" dirty="0" smtClean="0">
              <a:latin typeface="微软雅黑" pitchFamily="34" charset="-122"/>
              <a:ea typeface="微软雅黑" pitchFamily="34" charset="-122"/>
            </a:rPr>
            <a:t>日日终</a:t>
          </a:r>
          <a:endParaRPr lang="zh-CN" altLang="en-US" b="1" dirty="0">
            <a:latin typeface="微软雅黑" pitchFamily="34" charset="-122"/>
            <a:ea typeface="微软雅黑" pitchFamily="34" charset="-122"/>
          </a:endParaRPr>
        </a:p>
      </dgm:t>
    </dgm:pt>
    <dgm:pt modelId="{00FC6D11-4794-4296-9011-1FFEA54BB2B5}" type="parTrans" cxnId="{F7420AE1-70AF-47CB-9BB7-DDEF000FE002}">
      <dgm:prSet/>
      <dgm:spPr/>
      <dgm:t>
        <a:bodyPr/>
        <a:lstStyle/>
        <a:p>
          <a:endParaRPr lang="zh-CN" altLang="en-US"/>
        </a:p>
      </dgm:t>
    </dgm:pt>
    <dgm:pt modelId="{29E8D8A2-A731-4E58-83B9-638D3D0D62CF}" type="sibTrans" cxnId="{F7420AE1-70AF-47CB-9BB7-DDEF000FE002}">
      <dgm:prSet/>
      <dgm:spPr/>
      <dgm:t>
        <a:bodyPr/>
        <a:lstStyle/>
        <a:p>
          <a:endParaRPr lang="zh-CN" altLang="en-US"/>
        </a:p>
      </dgm:t>
    </dgm:pt>
    <dgm:pt modelId="{AA3FA104-346D-4E43-81AE-7D165ADDF79D}">
      <dgm:prSet phldrT="[文本]"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交易资金</a:t>
          </a:r>
          <a:r>
            <a:rPr lang="zh-CN" altLang="en-US" sz="1000" dirty="0" smtClean="0">
              <a:solidFill>
                <a:schemeClr val="tx1"/>
              </a:solidFill>
              <a:latin typeface="微软雅黑" pitchFamily="34" charset="-122"/>
              <a:ea typeface="微软雅黑" pitchFamily="34" charset="-122"/>
            </a:rPr>
            <a:t>清算</a:t>
          </a:r>
          <a:endParaRPr lang="zh-CN" altLang="en-US" sz="1000" dirty="0">
            <a:latin typeface="微软雅黑" pitchFamily="34" charset="-122"/>
            <a:ea typeface="微软雅黑" pitchFamily="34" charset="-122"/>
          </a:endParaRPr>
        </a:p>
      </dgm:t>
    </dgm:pt>
    <dgm:pt modelId="{C426A940-CC87-4DE9-ADB4-445DCAAAFF04}" type="parTrans" cxnId="{9FA39F63-5B5E-44DD-BAAE-41AB3163989F}">
      <dgm:prSet/>
      <dgm:spPr/>
      <dgm:t>
        <a:bodyPr/>
        <a:lstStyle/>
        <a:p>
          <a:endParaRPr lang="zh-CN" altLang="en-US"/>
        </a:p>
      </dgm:t>
    </dgm:pt>
    <dgm:pt modelId="{266B5E97-46B6-4682-B414-B280C5180722}" type="sibTrans" cxnId="{9FA39F63-5B5E-44DD-BAAE-41AB3163989F}">
      <dgm:prSet/>
      <dgm:spPr/>
      <dgm:t>
        <a:bodyPr/>
        <a:lstStyle/>
        <a:p>
          <a:endParaRPr lang="zh-CN" altLang="en-US"/>
        </a:p>
      </dgm:t>
    </dgm:pt>
    <dgm:pt modelId="{D8CB0684-A388-430A-BFD1-BB7712D4AA5F}">
      <dgm:prSet phldrT="[文本]"/>
      <dgm:spPr>
        <a:solidFill>
          <a:srgbClr val="20346A"/>
        </a:solidFill>
      </dgm:spPr>
      <dgm:t>
        <a:bodyPr/>
        <a:lstStyle/>
        <a:p>
          <a:r>
            <a:rPr lang="en-US" altLang="zh-CN" b="1" dirty="0" smtClean="0">
              <a:latin typeface="微软雅黑" pitchFamily="34" charset="-122"/>
              <a:ea typeface="微软雅黑" pitchFamily="34" charset="-122"/>
            </a:rPr>
            <a:t>T+1</a:t>
          </a:r>
          <a:r>
            <a:rPr lang="zh-CN" altLang="en-US" b="1" dirty="0" smtClean="0">
              <a:latin typeface="微软雅黑" pitchFamily="34" charset="-122"/>
              <a:ea typeface="微软雅黑" pitchFamily="34" charset="-122"/>
            </a:rPr>
            <a:t>日</a:t>
          </a:r>
          <a:endParaRPr lang="zh-CN" altLang="en-US" b="1" dirty="0">
            <a:latin typeface="微软雅黑" pitchFamily="34" charset="-122"/>
            <a:ea typeface="微软雅黑" pitchFamily="34" charset="-122"/>
          </a:endParaRPr>
        </a:p>
      </dgm:t>
    </dgm:pt>
    <dgm:pt modelId="{6C1712A8-13C7-41B3-AE59-CA952DEB120E}" type="parTrans" cxnId="{DF74DDAB-146B-4264-9E63-F8B399E46FA0}">
      <dgm:prSet/>
      <dgm:spPr/>
      <dgm:t>
        <a:bodyPr/>
        <a:lstStyle/>
        <a:p>
          <a:endParaRPr lang="zh-CN" altLang="en-US"/>
        </a:p>
      </dgm:t>
    </dgm:pt>
    <dgm:pt modelId="{5D1AF72A-A89E-450F-BA28-E6492355DCAB}" type="sibTrans" cxnId="{DF74DDAB-146B-4264-9E63-F8B399E46FA0}">
      <dgm:prSet/>
      <dgm:spPr/>
      <dgm:t>
        <a:bodyPr/>
        <a:lstStyle/>
        <a:p>
          <a:endParaRPr lang="zh-CN" altLang="en-US"/>
        </a:p>
      </dgm:t>
    </dgm:pt>
    <dgm:pt modelId="{85579E56-25C5-449C-96D8-C9274BA7BFBB}">
      <dgm:prSet phldrT="[文本]" custT="1"/>
      <dgm:spPr>
        <a:ln>
          <a:solidFill>
            <a:srgbClr val="20346A"/>
          </a:solidFill>
        </a:ln>
      </dgm:spPr>
      <dgm:t>
        <a:bodyPr/>
        <a:lstStyle/>
        <a:p>
          <a:r>
            <a:rPr lang="en-US" altLang="zh-CN" sz="1000" dirty="0" smtClean="0">
              <a:solidFill>
                <a:schemeClr val="tx1"/>
              </a:solidFill>
              <a:latin typeface="微软雅黑" pitchFamily="34" charset="-122"/>
              <a:ea typeface="微软雅黑" pitchFamily="34" charset="-122"/>
            </a:rPr>
            <a:t>10:30</a:t>
          </a:r>
          <a:r>
            <a:rPr lang="zh-CN" altLang="en-US" sz="1000" dirty="0" smtClean="0">
              <a:solidFill>
                <a:schemeClr val="tx1"/>
              </a:solidFill>
              <a:latin typeface="微软雅黑" pitchFamily="34" charset="-122"/>
              <a:ea typeface="微软雅黑" pitchFamily="34" charset="-122"/>
            </a:rPr>
            <a:t>：根据</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a:t>
          </a:r>
          <a:r>
            <a:rPr lang="zh-CN" altLang="en-US" sz="1000" b="1" dirty="0" smtClean="0">
              <a:solidFill>
                <a:schemeClr val="tx1"/>
              </a:solidFill>
              <a:latin typeface="微软雅黑" pitchFamily="34" charset="-122"/>
              <a:ea typeface="微软雅黑" pitchFamily="34" charset="-122"/>
            </a:rPr>
            <a:t>风控资金、公司行为类</a:t>
          </a:r>
          <a:r>
            <a:rPr lang="zh-CN" altLang="en-US" sz="1000" dirty="0" smtClean="0">
              <a:solidFill>
                <a:schemeClr val="tx1"/>
              </a:solidFill>
              <a:latin typeface="微软雅黑" pitchFamily="34" charset="-122"/>
              <a:ea typeface="微软雅黑" pitchFamily="34" charset="-122"/>
            </a:rPr>
            <a:t>资金清算结果进行</a:t>
          </a:r>
          <a:r>
            <a:rPr lang="zh-CN" altLang="en-US" sz="1000" b="0" dirty="0" smtClean="0">
              <a:solidFill>
                <a:schemeClr val="tx1"/>
              </a:solidFill>
              <a:latin typeface="微软雅黑" pitchFamily="34" charset="-122"/>
              <a:ea typeface="微软雅黑" pitchFamily="34" charset="-122"/>
            </a:rPr>
            <a:t>资金交收</a:t>
          </a:r>
          <a:endParaRPr lang="zh-CN" altLang="en-US" sz="1000" b="0" dirty="0">
            <a:latin typeface="微软雅黑" pitchFamily="34" charset="-122"/>
            <a:ea typeface="微软雅黑" pitchFamily="34" charset="-122"/>
          </a:endParaRPr>
        </a:p>
      </dgm:t>
    </dgm:pt>
    <dgm:pt modelId="{0BCE53E4-FD4B-401D-A32D-7491D9A8477C}" type="parTrans" cxnId="{285F4CA5-712B-4C89-8872-43F3308D20B9}">
      <dgm:prSet/>
      <dgm:spPr/>
      <dgm:t>
        <a:bodyPr/>
        <a:lstStyle/>
        <a:p>
          <a:endParaRPr lang="zh-CN" altLang="en-US"/>
        </a:p>
      </dgm:t>
    </dgm:pt>
    <dgm:pt modelId="{B2461FF3-F32A-44FA-A3C8-42E8CF07977A}" type="sibTrans" cxnId="{285F4CA5-712B-4C89-8872-43F3308D20B9}">
      <dgm:prSet/>
      <dgm:spPr/>
      <dgm:t>
        <a:bodyPr/>
        <a:lstStyle/>
        <a:p>
          <a:endParaRPr lang="zh-CN" altLang="en-US"/>
        </a:p>
      </dgm:t>
    </dgm:pt>
    <dgm:pt modelId="{40AFC506-0156-498E-908A-0985EC1C64A8}">
      <dgm:prSet phldrT="[文本]"/>
      <dgm:spPr>
        <a:solidFill>
          <a:srgbClr val="20346A"/>
        </a:solidFill>
      </dgm:spPr>
      <dgm:t>
        <a:bodyPr/>
        <a:lstStyle/>
        <a:p>
          <a:r>
            <a:rPr lang="en-US" altLang="zh-CN" b="1" dirty="0" smtClean="0">
              <a:latin typeface="微软雅黑" pitchFamily="34" charset="-122"/>
              <a:ea typeface="微软雅黑" pitchFamily="34" charset="-122"/>
            </a:rPr>
            <a:t>T+2</a:t>
          </a:r>
          <a:r>
            <a:rPr lang="zh-CN" altLang="en-US" b="1" dirty="0" smtClean="0">
              <a:latin typeface="微软雅黑" pitchFamily="34" charset="-122"/>
              <a:ea typeface="微软雅黑" pitchFamily="34" charset="-122"/>
            </a:rPr>
            <a:t>日</a:t>
          </a:r>
          <a:endParaRPr lang="zh-CN" altLang="en-US" b="1" dirty="0">
            <a:latin typeface="微软雅黑" pitchFamily="34" charset="-122"/>
            <a:ea typeface="微软雅黑" pitchFamily="34" charset="-122"/>
          </a:endParaRPr>
        </a:p>
      </dgm:t>
    </dgm:pt>
    <dgm:pt modelId="{227CDA8E-C3E7-45EC-9BBB-F8E6DB87E7C4}" type="parTrans" cxnId="{3548EF86-7BBA-48C5-9049-887ACE83C070}">
      <dgm:prSet/>
      <dgm:spPr/>
      <dgm:t>
        <a:bodyPr/>
        <a:lstStyle/>
        <a:p>
          <a:endParaRPr lang="zh-CN" altLang="en-US"/>
        </a:p>
      </dgm:t>
    </dgm:pt>
    <dgm:pt modelId="{2814F23D-EFDD-4693-A7B1-CC11E6F838BF}" type="sibTrans" cxnId="{3548EF86-7BBA-48C5-9049-887ACE83C070}">
      <dgm:prSet/>
      <dgm:spPr/>
      <dgm:t>
        <a:bodyPr/>
        <a:lstStyle/>
        <a:p>
          <a:endParaRPr lang="zh-CN" altLang="en-US"/>
        </a:p>
      </dgm:t>
    </dgm:pt>
    <dgm:pt modelId="{03D40FFC-5245-48CA-A752-03D2F9649686}">
      <dgm:prSet phldrT="[文本]" custT="1"/>
      <dgm:spPr>
        <a:ln>
          <a:solidFill>
            <a:srgbClr val="20346A"/>
          </a:solidFill>
        </a:ln>
      </dgm:spPr>
      <dgm:t>
        <a:bodyPr/>
        <a:lstStyle/>
        <a:p>
          <a:r>
            <a:rPr lang="en-US" altLang="zh-CN" sz="1000" dirty="0" smtClean="0">
              <a:solidFill>
                <a:schemeClr val="tx1"/>
              </a:solidFill>
              <a:latin typeface="微软雅黑" pitchFamily="34" charset="-122"/>
              <a:ea typeface="微软雅黑" pitchFamily="34" charset="-122"/>
            </a:rPr>
            <a:t>10:30</a:t>
          </a:r>
          <a:r>
            <a:rPr lang="zh-CN" altLang="en-US" sz="1000" dirty="0" smtClean="0">
              <a:solidFill>
                <a:schemeClr val="tx1"/>
              </a:solidFill>
              <a:latin typeface="微软雅黑" pitchFamily="34" charset="-122"/>
              <a:ea typeface="微软雅黑" pitchFamily="34" charset="-122"/>
            </a:rPr>
            <a:t>：根据</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日清算结果，进行</a:t>
          </a:r>
          <a:r>
            <a:rPr lang="zh-CN" altLang="en-US" sz="1000" b="1" dirty="0" smtClean="0">
              <a:solidFill>
                <a:schemeClr val="tx1"/>
              </a:solidFill>
              <a:latin typeface="微软雅黑" pitchFamily="34" charset="-122"/>
              <a:ea typeface="微软雅黑" pitchFamily="34" charset="-122"/>
            </a:rPr>
            <a:t>参与人应付</a:t>
          </a:r>
          <a:r>
            <a:rPr lang="zh-CN" altLang="en-US" sz="1000" dirty="0" smtClean="0">
              <a:solidFill>
                <a:schemeClr val="tx1"/>
              </a:solidFill>
              <a:latin typeface="微软雅黑" pitchFamily="34" charset="-122"/>
              <a:ea typeface="微软雅黑" pitchFamily="34" charset="-122"/>
            </a:rPr>
            <a:t>交易清算资金交收</a:t>
          </a:r>
          <a:endParaRPr lang="zh-CN" altLang="en-US" sz="1000" dirty="0">
            <a:latin typeface="微软雅黑" pitchFamily="34" charset="-122"/>
            <a:ea typeface="微软雅黑" pitchFamily="34" charset="-122"/>
          </a:endParaRPr>
        </a:p>
      </dgm:t>
    </dgm:pt>
    <dgm:pt modelId="{69DA7147-D180-4E05-8F74-596284C4CB1C}" type="parTrans" cxnId="{190CC89C-5A6A-492E-919C-BB24E494852B}">
      <dgm:prSet/>
      <dgm:spPr/>
      <dgm:t>
        <a:bodyPr/>
        <a:lstStyle/>
        <a:p>
          <a:endParaRPr lang="zh-CN" altLang="en-US"/>
        </a:p>
      </dgm:t>
    </dgm:pt>
    <dgm:pt modelId="{25D58870-FA51-4984-8A97-09AF91890FB4}" type="sibTrans" cxnId="{190CC89C-5A6A-492E-919C-BB24E494852B}">
      <dgm:prSet/>
      <dgm:spPr/>
      <dgm:t>
        <a:bodyPr/>
        <a:lstStyle/>
        <a:p>
          <a:endParaRPr lang="zh-CN" altLang="en-US"/>
        </a:p>
      </dgm:t>
    </dgm:pt>
    <dgm:pt modelId="{0AFE5008-6B8C-403D-87AE-8AB2B05F1589}">
      <dgm:prSet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公司行为</a:t>
          </a:r>
          <a:r>
            <a:rPr lang="zh-CN" altLang="en-US" sz="1000" dirty="0" smtClean="0">
              <a:solidFill>
                <a:schemeClr val="tx1"/>
              </a:solidFill>
              <a:latin typeface="微软雅黑" pitchFamily="34" charset="-122"/>
              <a:ea typeface="微软雅黑" pitchFamily="34" charset="-122"/>
            </a:rPr>
            <a:t>资金清算：在人民币资金到账后</a:t>
          </a:r>
          <a:endParaRPr lang="zh-CN" altLang="en-US" sz="1000" dirty="0">
            <a:solidFill>
              <a:schemeClr val="tx1"/>
            </a:solidFill>
            <a:latin typeface="微软雅黑" pitchFamily="34" charset="-122"/>
            <a:ea typeface="微软雅黑" pitchFamily="34" charset="-122"/>
          </a:endParaRPr>
        </a:p>
      </dgm:t>
    </dgm:pt>
    <dgm:pt modelId="{D4DE3676-514C-4F64-B4AF-2F183AC8B4D5}" type="parTrans" cxnId="{CC751F77-7637-4D1D-AC89-55B6C9349A3E}">
      <dgm:prSet/>
      <dgm:spPr/>
      <dgm:t>
        <a:bodyPr/>
        <a:lstStyle/>
        <a:p>
          <a:endParaRPr lang="zh-CN" altLang="en-US"/>
        </a:p>
      </dgm:t>
    </dgm:pt>
    <dgm:pt modelId="{467A57F2-70B9-46A3-A259-A23C3C48B061}" type="sibTrans" cxnId="{CC751F77-7637-4D1D-AC89-55B6C9349A3E}">
      <dgm:prSet/>
      <dgm:spPr/>
      <dgm:t>
        <a:bodyPr/>
        <a:lstStyle/>
        <a:p>
          <a:endParaRPr lang="zh-CN" altLang="en-US"/>
        </a:p>
      </dgm:t>
    </dgm:pt>
    <dgm:pt modelId="{2D6D7CF5-952E-4F3D-85D4-FED6FD968F1A}">
      <dgm:prSet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风控资金</a:t>
          </a:r>
          <a:r>
            <a:rPr lang="zh-CN" altLang="en-US" sz="1000" dirty="0" smtClean="0">
              <a:solidFill>
                <a:schemeClr val="tx1"/>
              </a:solidFill>
              <a:latin typeface="微软雅黑" pitchFamily="34" charset="-122"/>
              <a:ea typeface="微软雅黑" pitchFamily="34" charset="-122"/>
            </a:rPr>
            <a:t>清算</a:t>
          </a:r>
          <a:endParaRPr lang="zh-CN" altLang="en-US" sz="1000" dirty="0">
            <a:solidFill>
              <a:schemeClr val="tx1"/>
            </a:solidFill>
            <a:latin typeface="微软雅黑" pitchFamily="34" charset="-122"/>
            <a:ea typeface="微软雅黑" pitchFamily="34" charset="-122"/>
          </a:endParaRPr>
        </a:p>
      </dgm:t>
    </dgm:pt>
    <dgm:pt modelId="{ABB57480-4C7F-437B-A4A7-9AA5D993BF1F}" type="parTrans" cxnId="{C2E14D35-BD31-4633-9DCA-95F46907CACC}">
      <dgm:prSet/>
      <dgm:spPr/>
      <dgm:t>
        <a:bodyPr/>
        <a:lstStyle/>
        <a:p>
          <a:endParaRPr lang="zh-CN" altLang="en-US"/>
        </a:p>
      </dgm:t>
    </dgm:pt>
    <dgm:pt modelId="{2EAF203C-DCC4-4B2C-8D55-6DFBE540EF25}" type="sibTrans" cxnId="{C2E14D35-BD31-4633-9DCA-95F46907CACC}">
      <dgm:prSet/>
      <dgm:spPr/>
      <dgm:t>
        <a:bodyPr/>
        <a:lstStyle/>
        <a:p>
          <a:endParaRPr lang="zh-CN" altLang="en-US"/>
        </a:p>
      </dgm:t>
    </dgm:pt>
    <dgm:pt modelId="{3829A5A8-3377-4A9F-8C15-E8EB01DB4D11}">
      <dgm:prSet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组合费</a:t>
          </a:r>
          <a:r>
            <a:rPr lang="zh-CN" altLang="en-US" sz="1000" dirty="0" smtClean="0">
              <a:solidFill>
                <a:schemeClr val="tx1"/>
              </a:solidFill>
              <a:latin typeface="微软雅黑" pitchFamily="34" charset="-122"/>
              <a:ea typeface="微软雅黑" pitchFamily="34" charset="-122"/>
            </a:rPr>
            <a:t>清算：根据上日持有及收盘价</a:t>
          </a:r>
          <a:endParaRPr lang="zh-CN" altLang="en-US" sz="1000" dirty="0">
            <a:solidFill>
              <a:schemeClr val="tx1"/>
            </a:solidFill>
            <a:latin typeface="微软雅黑" pitchFamily="34" charset="-122"/>
            <a:ea typeface="微软雅黑" pitchFamily="34" charset="-122"/>
          </a:endParaRPr>
        </a:p>
      </dgm:t>
    </dgm:pt>
    <dgm:pt modelId="{2905160D-8C90-4DFD-8A77-3BDCCE3CF5A5}" type="parTrans" cxnId="{CDCBC1A7-50EB-41CA-A5A6-FD283CADC99E}">
      <dgm:prSet/>
      <dgm:spPr/>
      <dgm:t>
        <a:bodyPr/>
        <a:lstStyle/>
        <a:p>
          <a:endParaRPr lang="zh-CN" altLang="en-US"/>
        </a:p>
      </dgm:t>
    </dgm:pt>
    <dgm:pt modelId="{7FC34808-4D43-46C8-886A-B118EB50B231}" type="sibTrans" cxnId="{CDCBC1A7-50EB-41CA-A5A6-FD283CADC99E}">
      <dgm:prSet/>
      <dgm:spPr/>
      <dgm:t>
        <a:bodyPr/>
        <a:lstStyle/>
        <a:p>
          <a:endParaRPr lang="zh-CN" altLang="en-US"/>
        </a:p>
      </dgm:t>
    </dgm:pt>
    <dgm:pt modelId="{BF343419-56CA-4562-9767-FCC08E9A3204}">
      <dgm:prSet custT="1"/>
      <dgm:spPr>
        <a:ln>
          <a:solidFill>
            <a:srgbClr val="20346A"/>
          </a:solidFill>
        </a:ln>
      </dgm:spPr>
      <dgm:t>
        <a:bodyPr/>
        <a:lstStyle/>
        <a:p>
          <a:r>
            <a:rPr lang="zh-CN" altLang="en-US" sz="1000" dirty="0" smtClean="0">
              <a:solidFill>
                <a:schemeClr val="tx1"/>
              </a:solidFill>
              <a:latin typeface="微软雅黑" pitchFamily="34" charset="-122"/>
              <a:ea typeface="微软雅黑" pitchFamily="34" charset="-122"/>
            </a:rPr>
            <a:t>注：两次清算，数据当日发送结算参与人</a:t>
          </a:r>
          <a:endParaRPr lang="zh-CN" altLang="en-US" sz="1000" dirty="0">
            <a:solidFill>
              <a:schemeClr val="tx1"/>
            </a:solidFill>
            <a:latin typeface="微软雅黑" pitchFamily="34" charset="-122"/>
            <a:ea typeface="微软雅黑" pitchFamily="34" charset="-122"/>
          </a:endParaRPr>
        </a:p>
      </dgm:t>
    </dgm:pt>
    <dgm:pt modelId="{A479D381-9CD4-4C64-BAF0-6A336B9E4F98}" type="parTrans" cxnId="{6FBAB3F3-859F-45A5-A28B-6DF47ED2AD53}">
      <dgm:prSet/>
      <dgm:spPr/>
      <dgm:t>
        <a:bodyPr/>
        <a:lstStyle/>
        <a:p>
          <a:endParaRPr lang="zh-CN" altLang="en-US"/>
        </a:p>
      </dgm:t>
    </dgm:pt>
    <dgm:pt modelId="{C3F7C00F-02EA-4D5F-B4F5-89CFA4F53A5B}" type="sibTrans" cxnId="{6FBAB3F3-859F-45A5-A28B-6DF47ED2AD53}">
      <dgm:prSet/>
      <dgm:spPr/>
      <dgm:t>
        <a:bodyPr/>
        <a:lstStyle/>
        <a:p>
          <a:endParaRPr lang="zh-CN" altLang="en-US"/>
        </a:p>
      </dgm:t>
    </dgm:pt>
    <dgm:pt modelId="{3EDB9E0A-0DC0-40E5-A3A1-483BEA366C92}">
      <dgm:prSet custT="1"/>
      <dgm:spPr>
        <a:ln>
          <a:solidFill>
            <a:srgbClr val="20346A"/>
          </a:solidFill>
        </a:ln>
      </dgm:spPr>
      <dgm:t>
        <a:bodyPr/>
        <a:lstStyle/>
        <a:p>
          <a:r>
            <a:rPr lang="en-US" altLang="zh-CN" sz="1000" dirty="0" smtClean="0">
              <a:solidFill>
                <a:schemeClr val="tx1"/>
              </a:solidFill>
              <a:latin typeface="微软雅黑" pitchFamily="34" charset="-122"/>
              <a:ea typeface="微软雅黑" pitchFamily="34" charset="-122"/>
            </a:rPr>
            <a:t>18:00</a:t>
          </a:r>
          <a:r>
            <a:rPr lang="zh-CN" altLang="en-US" sz="1000" dirty="0" smtClean="0">
              <a:solidFill>
                <a:schemeClr val="tx1"/>
              </a:solidFill>
              <a:latin typeface="微软雅黑" pitchFamily="34" charset="-122"/>
              <a:ea typeface="微软雅黑" pitchFamily="34" charset="-122"/>
            </a:rPr>
            <a:t>：对</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a:t>
          </a:r>
          <a:r>
            <a:rPr lang="zh-CN" altLang="en-US" sz="1000" b="1" dirty="0" smtClean="0">
              <a:solidFill>
                <a:schemeClr val="tx1"/>
              </a:solidFill>
              <a:latin typeface="微软雅黑" pitchFamily="34" charset="-122"/>
              <a:ea typeface="微软雅黑" pitchFamily="34" charset="-122"/>
            </a:rPr>
            <a:t>证券组合费</a:t>
          </a:r>
          <a:r>
            <a:rPr lang="zh-CN" altLang="en-US" sz="1000" dirty="0" smtClean="0">
              <a:solidFill>
                <a:schemeClr val="tx1"/>
              </a:solidFill>
              <a:latin typeface="微软雅黑" pitchFamily="34" charset="-122"/>
              <a:ea typeface="微软雅黑" pitchFamily="34" charset="-122"/>
            </a:rPr>
            <a:t>清算结果进行资金交收</a:t>
          </a:r>
          <a:endParaRPr lang="zh-CN" altLang="en-US" sz="1000" dirty="0">
            <a:solidFill>
              <a:schemeClr val="tx1"/>
            </a:solidFill>
            <a:latin typeface="微软雅黑" pitchFamily="34" charset="-122"/>
            <a:ea typeface="微软雅黑" pitchFamily="34" charset="-122"/>
          </a:endParaRPr>
        </a:p>
      </dgm:t>
    </dgm:pt>
    <dgm:pt modelId="{21140FE6-AE76-46CA-AE9F-D180CE606501}" type="parTrans" cxnId="{CF73BE90-209A-4573-A4FA-3BBB66530116}">
      <dgm:prSet/>
      <dgm:spPr/>
      <dgm:t>
        <a:bodyPr/>
        <a:lstStyle/>
        <a:p>
          <a:endParaRPr lang="zh-CN" altLang="en-US"/>
        </a:p>
      </dgm:t>
    </dgm:pt>
    <dgm:pt modelId="{AB56BC50-2AD6-45B3-955C-845449985C2B}" type="sibTrans" cxnId="{CF73BE90-209A-4573-A4FA-3BBB66530116}">
      <dgm:prSet/>
      <dgm:spPr/>
      <dgm:t>
        <a:bodyPr/>
        <a:lstStyle/>
        <a:p>
          <a:endParaRPr lang="zh-CN" altLang="en-US"/>
        </a:p>
      </dgm:t>
    </dgm:pt>
    <dgm:pt modelId="{444048DF-47DA-49F9-9183-13CECE77F363}">
      <dgm:prSet custT="1"/>
      <dgm:spPr>
        <a:ln>
          <a:solidFill>
            <a:srgbClr val="20346A"/>
          </a:solidFill>
        </a:ln>
      </dgm:spPr>
      <dgm:t>
        <a:bodyPr/>
        <a:lstStyle/>
        <a:p>
          <a:r>
            <a:rPr lang="en-US" altLang="zh-CN" sz="1000" dirty="0" smtClean="0">
              <a:solidFill>
                <a:schemeClr val="tx1"/>
              </a:solidFill>
              <a:latin typeface="微软雅黑" pitchFamily="34" charset="-122"/>
              <a:ea typeface="微软雅黑" pitchFamily="34" charset="-122"/>
            </a:rPr>
            <a:t>18:00</a:t>
          </a:r>
          <a:r>
            <a:rPr lang="zh-CN" altLang="en-US" sz="1000" dirty="0" smtClean="0">
              <a:solidFill>
                <a:schemeClr val="tx1"/>
              </a:solidFill>
              <a:latin typeface="微软雅黑" pitchFamily="34" charset="-122"/>
              <a:ea typeface="微软雅黑" pitchFamily="34" charset="-122"/>
            </a:rPr>
            <a:t>：根据</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日清算结果，进行</a:t>
          </a:r>
          <a:r>
            <a:rPr lang="zh-CN" altLang="en-US" sz="1000" b="1" dirty="0" smtClean="0">
              <a:solidFill>
                <a:schemeClr val="tx1"/>
              </a:solidFill>
              <a:latin typeface="微软雅黑" pitchFamily="34" charset="-122"/>
              <a:ea typeface="微软雅黑" pitchFamily="34" charset="-122"/>
            </a:rPr>
            <a:t>参与人应收</a:t>
          </a:r>
          <a:r>
            <a:rPr lang="zh-CN" altLang="en-US" sz="1000" dirty="0" smtClean="0">
              <a:solidFill>
                <a:schemeClr val="tx1"/>
              </a:solidFill>
              <a:latin typeface="微软雅黑" pitchFamily="34" charset="-122"/>
              <a:ea typeface="微软雅黑" pitchFamily="34" charset="-122"/>
            </a:rPr>
            <a:t>交易清算资金交收</a:t>
          </a:r>
          <a:endParaRPr lang="zh-CN" altLang="en-US" sz="1000" dirty="0">
            <a:solidFill>
              <a:schemeClr val="tx1"/>
            </a:solidFill>
            <a:latin typeface="微软雅黑" pitchFamily="34" charset="-122"/>
            <a:ea typeface="微软雅黑" pitchFamily="34" charset="-122"/>
          </a:endParaRPr>
        </a:p>
      </dgm:t>
    </dgm:pt>
    <dgm:pt modelId="{43EDDFED-D507-406A-9E52-6D70E5567E31}" type="parTrans" cxnId="{8BED8681-AA41-4469-A070-1E74FDC9A8FF}">
      <dgm:prSet/>
      <dgm:spPr/>
      <dgm:t>
        <a:bodyPr/>
        <a:lstStyle/>
        <a:p>
          <a:endParaRPr lang="zh-CN" altLang="en-US"/>
        </a:p>
      </dgm:t>
    </dgm:pt>
    <dgm:pt modelId="{835D35AA-0561-447E-88EA-29C0C3A337AF}" type="sibTrans" cxnId="{8BED8681-AA41-4469-A070-1E74FDC9A8FF}">
      <dgm:prSet/>
      <dgm:spPr/>
      <dgm:t>
        <a:bodyPr/>
        <a:lstStyle/>
        <a:p>
          <a:endParaRPr lang="zh-CN" altLang="en-US"/>
        </a:p>
      </dgm:t>
    </dgm:pt>
    <dgm:pt modelId="{9A0D6F50-8570-4E32-A7CA-92D7FF95F5D2}">
      <dgm:prSet custT="1"/>
      <dgm:spPr>
        <a:ln>
          <a:solidFill>
            <a:srgbClr val="20346A"/>
          </a:solidFill>
        </a:ln>
      </dgm:spPr>
      <dgm:t>
        <a:bodyPr/>
        <a:lstStyle/>
        <a:p>
          <a:r>
            <a:rPr lang="zh-CN" altLang="en-US" sz="1000" dirty="0" smtClean="0">
              <a:solidFill>
                <a:schemeClr val="tx1"/>
              </a:solidFill>
              <a:latin typeface="微软雅黑" pitchFamily="34" charset="-122"/>
              <a:ea typeface="微软雅黑" pitchFamily="34" charset="-122"/>
            </a:rPr>
            <a:t>日终：对</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日交易按</a:t>
          </a:r>
          <a:r>
            <a:rPr lang="zh-CN" altLang="en-US" sz="1000" b="1" dirty="0" smtClean="0">
              <a:solidFill>
                <a:schemeClr val="tx1"/>
              </a:solidFill>
              <a:latin typeface="微软雅黑" pitchFamily="34" charset="-122"/>
              <a:ea typeface="微软雅黑" pitchFamily="34" charset="-122"/>
            </a:rPr>
            <a:t>证券账户</a:t>
          </a:r>
          <a:r>
            <a:rPr lang="zh-CN" altLang="en-US" sz="1000" dirty="0" smtClean="0">
              <a:solidFill>
                <a:schemeClr val="tx1"/>
              </a:solidFill>
              <a:latin typeface="微软雅黑" pitchFamily="34" charset="-122"/>
              <a:ea typeface="微软雅黑" pitchFamily="34" charset="-122"/>
            </a:rPr>
            <a:t>逐笔进行证券交收</a:t>
          </a:r>
          <a:endParaRPr lang="zh-CN" altLang="en-US" sz="1000" dirty="0">
            <a:solidFill>
              <a:schemeClr val="tx1"/>
            </a:solidFill>
            <a:latin typeface="微软雅黑" pitchFamily="34" charset="-122"/>
            <a:ea typeface="微软雅黑" pitchFamily="34" charset="-122"/>
          </a:endParaRPr>
        </a:p>
      </dgm:t>
    </dgm:pt>
    <dgm:pt modelId="{956F5DD1-0F76-4814-8147-ADA27E6C2966}" type="parTrans" cxnId="{9AF933BC-37CE-4357-8B98-DCF07A8003FC}">
      <dgm:prSet/>
      <dgm:spPr/>
      <dgm:t>
        <a:bodyPr/>
        <a:lstStyle/>
        <a:p>
          <a:endParaRPr lang="zh-CN" altLang="en-US"/>
        </a:p>
      </dgm:t>
    </dgm:pt>
    <dgm:pt modelId="{CAE4437E-40BE-4D94-AB45-767ABD72A121}" type="sibTrans" cxnId="{9AF933BC-37CE-4357-8B98-DCF07A8003FC}">
      <dgm:prSet/>
      <dgm:spPr/>
      <dgm:t>
        <a:bodyPr/>
        <a:lstStyle/>
        <a:p>
          <a:endParaRPr lang="zh-CN" altLang="en-US"/>
        </a:p>
      </dgm:t>
    </dgm:pt>
    <dgm:pt modelId="{47D03833-DA79-4CCD-AF52-ADF7B34B9623}" type="pres">
      <dgm:prSet presAssocID="{5FCEDABE-1D2D-41A7-8918-4A343249FD0F}" presName="Name0" presStyleCnt="0">
        <dgm:presLayoutVars>
          <dgm:dir/>
          <dgm:animLvl val="lvl"/>
          <dgm:resizeHandles val="exact"/>
        </dgm:presLayoutVars>
      </dgm:prSet>
      <dgm:spPr/>
      <dgm:t>
        <a:bodyPr/>
        <a:lstStyle/>
        <a:p>
          <a:endParaRPr lang="zh-CN" altLang="en-US"/>
        </a:p>
      </dgm:t>
    </dgm:pt>
    <dgm:pt modelId="{E89B909D-BA2E-4C44-8A50-049FCE8525E7}" type="pres">
      <dgm:prSet presAssocID="{5FCEDABE-1D2D-41A7-8918-4A343249FD0F}" presName="tSp" presStyleCnt="0"/>
      <dgm:spPr/>
    </dgm:pt>
    <dgm:pt modelId="{A4A84E7D-E8B4-4162-BDF1-C5BDFFA39993}" type="pres">
      <dgm:prSet presAssocID="{5FCEDABE-1D2D-41A7-8918-4A343249FD0F}" presName="bSp" presStyleCnt="0"/>
      <dgm:spPr/>
    </dgm:pt>
    <dgm:pt modelId="{10D03807-0B82-446B-AD27-F84718F6BB47}" type="pres">
      <dgm:prSet presAssocID="{5FCEDABE-1D2D-41A7-8918-4A343249FD0F}" presName="process" presStyleCnt="0"/>
      <dgm:spPr/>
    </dgm:pt>
    <dgm:pt modelId="{9C0D216B-4E04-438E-8236-6A1F13B5E772}" type="pres">
      <dgm:prSet presAssocID="{3B313B8C-DF6B-4E58-8564-2832DC5BC103}" presName="composite1" presStyleCnt="0"/>
      <dgm:spPr/>
    </dgm:pt>
    <dgm:pt modelId="{CCB73114-D535-4E4B-BEB3-ACA0BAB183DA}" type="pres">
      <dgm:prSet presAssocID="{3B313B8C-DF6B-4E58-8564-2832DC5BC103}" presName="dummyNode1" presStyleLbl="node1" presStyleIdx="0" presStyleCnt="3"/>
      <dgm:spPr/>
    </dgm:pt>
    <dgm:pt modelId="{8EF55EE7-4AC3-4BCC-94C1-599377BD08B8}" type="pres">
      <dgm:prSet presAssocID="{3B313B8C-DF6B-4E58-8564-2832DC5BC103}" presName="childNode1" presStyleLbl="bgAcc1" presStyleIdx="0" presStyleCnt="3" custScaleY="154715">
        <dgm:presLayoutVars>
          <dgm:bulletEnabled val="1"/>
        </dgm:presLayoutVars>
      </dgm:prSet>
      <dgm:spPr/>
      <dgm:t>
        <a:bodyPr/>
        <a:lstStyle/>
        <a:p>
          <a:endParaRPr lang="zh-CN" altLang="en-US"/>
        </a:p>
      </dgm:t>
    </dgm:pt>
    <dgm:pt modelId="{0A697D3A-0D38-45C4-86C0-55B3D6D5E7E0}" type="pres">
      <dgm:prSet presAssocID="{3B313B8C-DF6B-4E58-8564-2832DC5BC103}" presName="childNode1tx" presStyleLbl="bgAcc1" presStyleIdx="0" presStyleCnt="3">
        <dgm:presLayoutVars>
          <dgm:bulletEnabled val="1"/>
        </dgm:presLayoutVars>
      </dgm:prSet>
      <dgm:spPr/>
      <dgm:t>
        <a:bodyPr/>
        <a:lstStyle/>
        <a:p>
          <a:endParaRPr lang="zh-CN" altLang="en-US"/>
        </a:p>
      </dgm:t>
    </dgm:pt>
    <dgm:pt modelId="{08E4AED5-4455-4E77-8030-8C761DFA1D26}" type="pres">
      <dgm:prSet presAssocID="{3B313B8C-DF6B-4E58-8564-2832DC5BC103}" presName="parentNode1" presStyleLbl="node1" presStyleIdx="0" presStyleCnt="3" custScaleX="61703" custScaleY="54961" custLinFactNeighborX="7223" custLinFactNeighborY="64227">
        <dgm:presLayoutVars>
          <dgm:chMax val="1"/>
          <dgm:bulletEnabled val="1"/>
        </dgm:presLayoutVars>
      </dgm:prSet>
      <dgm:spPr/>
      <dgm:t>
        <a:bodyPr/>
        <a:lstStyle/>
        <a:p>
          <a:endParaRPr lang="zh-CN" altLang="en-US"/>
        </a:p>
      </dgm:t>
    </dgm:pt>
    <dgm:pt modelId="{5D8928DF-7E14-4F81-8656-0C9398DB6743}" type="pres">
      <dgm:prSet presAssocID="{3B313B8C-DF6B-4E58-8564-2832DC5BC103}" presName="connSite1" presStyleCnt="0"/>
      <dgm:spPr/>
    </dgm:pt>
    <dgm:pt modelId="{8F10AFFE-0CB8-4EAF-ACAA-BD3AC6E93730}" type="pres">
      <dgm:prSet presAssocID="{29E8D8A2-A731-4E58-83B9-638D3D0D62CF}" presName="Name9" presStyleLbl="sibTrans2D1" presStyleIdx="0" presStyleCnt="2" custLinFactNeighborY="4349"/>
      <dgm:spPr/>
      <dgm:t>
        <a:bodyPr/>
        <a:lstStyle/>
        <a:p>
          <a:endParaRPr lang="zh-CN" altLang="en-US"/>
        </a:p>
      </dgm:t>
    </dgm:pt>
    <dgm:pt modelId="{78684ECD-D508-439D-B072-C3C3C25ABF1B}" type="pres">
      <dgm:prSet presAssocID="{D8CB0684-A388-430A-BFD1-BB7712D4AA5F}" presName="composite2" presStyleCnt="0"/>
      <dgm:spPr/>
    </dgm:pt>
    <dgm:pt modelId="{732A9CA8-AE34-498B-8974-912F3EE65B3E}" type="pres">
      <dgm:prSet presAssocID="{D8CB0684-A388-430A-BFD1-BB7712D4AA5F}" presName="dummyNode2" presStyleLbl="node1" presStyleIdx="0" presStyleCnt="3"/>
      <dgm:spPr/>
    </dgm:pt>
    <dgm:pt modelId="{794B8828-4298-4FD0-8BD8-32CAED8F30C5}" type="pres">
      <dgm:prSet presAssocID="{D8CB0684-A388-430A-BFD1-BB7712D4AA5F}" presName="childNode2" presStyleLbl="bgAcc1" presStyleIdx="1" presStyleCnt="3" custScaleY="154715">
        <dgm:presLayoutVars>
          <dgm:bulletEnabled val="1"/>
        </dgm:presLayoutVars>
      </dgm:prSet>
      <dgm:spPr/>
      <dgm:t>
        <a:bodyPr/>
        <a:lstStyle/>
        <a:p>
          <a:endParaRPr lang="zh-CN" altLang="en-US"/>
        </a:p>
      </dgm:t>
    </dgm:pt>
    <dgm:pt modelId="{38150560-87D3-4D15-B2DB-6EC446FD78E4}" type="pres">
      <dgm:prSet presAssocID="{D8CB0684-A388-430A-BFD1-BB7712D4AA5F}" presName="childNode2tx" presStyleLbl="bgAcc1" presStyleIdx="1" presStyleCnt="3">
        <dgm:presLayoutVars>
          <dgm:bulletEnabled val="1"/>
        </dgm:presLayoutVars>
      </dgm:prSet>
      <dgm:spPr/>
      <dgm:t>
        <a:bodyPr/>
        <a:lstStyle/>
        <a:p>
          <a:endParaRPr lang="zh-CN" altLang="en-US"/>
        </a:p>
      </dgm:t>
    </dgm:pt>
    <dgm:pt modelId="{982DC098-43F8-4477-B626-1771F5E11ADA}" type="pres">
      <dgm:prSet presAssocID="{D8CB0684-A388-430A-BFD1-BB7712D4AA5F}" presName="parentNode2" presStyleLbl="node1" presStyleIdx="1" presStyleCnt="3" custScaleX="61703" custScaleY="54961" custLinFactNeighborX="7297" custLinFactNeighborY="-54565">
        <dgm:presLayoutVars>
          <dgm:chMax val="0"/>
          <dgm:bulletEnabled val="1"/>
        </dgm:presLayoutVars>
      </dgm:prSet>
      <dgm:spPr/>
      <dgm:t>
        <a:bodyPr/>
        <a:lstStyle/>
        <a:p>
          <a:endParaRPr lang="zh-CN" altLang="en-US"/>
        </a:p>
      </dgm:t>
    </dgm:pt>
    <dgm:pt modelId="{283B4BB9-4D7E-4A7A-9266-2173B8D19C5F}" type="pres">
      <dgm:prSet presAssocID="{D8CB0684-A388-430A-BFD1-BB7712D4AA5F}" presName="connSite2" presStyleCnt="0"/>
      <dgm:spPr/>
    </dgm:pt>
    <dgm:pt modelId="{345B40E9-AB92-4649-A5CE-850F005CF64D}" type="pres">
      <dgm:prSet presAssocID="{5D1AF72A-A89E-450F-BA28-E6492355DCAB}" presName="Name18" presStyleLbl="sibTrans2D1" presStyleIdx="1" presStyleCnt="2" custLinFactNeighborY="-5817"/>
      <dgm:spPr/>
      <dgm:t>
        <a:bodyPr/>
        <a:lstStyle/>
        <a:p>
          <a:endParaRPr lang="zh-CN" altLang="en-US"/>
        </a:p>
      </dgm:t>
    </dgm:pt>
    <dgm:pt modelId="{FA863CDA-CCE1-4F8E-A242-A1C9F86439C8}" type="pres">
      <dgm:prSet presAssocID="{40AFC506-0156-498E-908A-0985EC1C64A8}" presName="composite1" presStyleCnt="0"/>
      <dgm:spPr/>
    </dgm:pt>
    <dgm:pt modelId="{833389AB-4980-471D-9016-6BD65D991F19}" type="pres">
      <dgm:prSet presAssocID="{40AFC506-0156-498E-908A-0985EC1C64A8}" presName="dummyNode1" presStyleLbl="node1" presStyleIdx="1" presStyleCnt="3"/>
      <dgm:spPr/>
    </dgm:pt>
    <dgm:pt modelId="{9F12AB47-E798-4ED8-9071-E03EEC94AAF7}" type="pres">
      <dgm:prSet presAssocID="{40AFC506-0156-498E-908A-0985EC1C64A8}" presName="childNode1" presStyleLbl="bgAcc1" presStyleIdx="2" presStyleCnt="3" custScaleY="154715">
        <dgm:presLayoutVars>
          <dgm:bulletEnabled val="1"/>
        </dgm:presLayoutVars>
      </dgm:prSet>
      <dgm:spPr/>
      <dgm:t>
        <a:bodyPr/>
        <a:lstStyle/>
        <a:p>
          <a:endParaRPr lang="zh-CN" altLang="en-US"/>
        </a:p>
      </dgm:t>
    </dgm:pt>
    <dgm:pt modelId="{A864A755-C035-4AC4-9265-1859782E88B0}" type="pres">
      <dgm:prSet presAssocID="{40AFC506-0156-498E-908A-0985EC1C64A8}" presName="childNode1tx" presStyleLbl="bgAcc1" presStyleIdx="2" presStyleCnt="3">
        <dgm:presLayoutVars>
          <dgm:bulletEnabled val="1"/>
        </dgm:presLayoutVars>
      </dgm:prSet>
      <dgm:spPr/>
      <dgm:t>
        <a:bodyPr/>
        <a:lstStyle/>
        <a:p>
          <a:endParaRPr lang="zh-CN" altLang="en-US"/>
        </a:p>
      </dgm:t>
    </dgm:pt>
    <dgm:pt modelId="{438B7B55-4726-44B8-8999-1A94638780C8}" type="pres">
      <dgm:prSet presAssocID="{40AFC506-0156-498E-908A-0985EC1C64A8}" presName="parentNode1" presStyleLbl="node1" presStyleIdx="2" presStyleCnt="3" custScaleX="61703" custScaleY="54961" custLinFactNeighborX="7370" custLinFactNeighborY="64227">
        <dgm:presLayoutVars>
          <dgm:chMax val="1"/>
          <dgm:bulletEnabled val="1"/>
        </dgm:presLayoutVars>
      </dgm:prSet>
      <dgm:spPr/>
      <dgm:t>
        <a:bodyPr/>
        <a:lstStyle/>
        <a:p>
          <a:endParaRPr lang="zh-CN" altLang="en-US"/>
        </a:p>
      </dgm:t>
    </dgm:pt>
    <dgm:pt modelId="{36B0B18D-6E42-4FDD-B17C-863ED2864273}" type="pres">
      <dgm:prSet presAssocID="{40AFC506-0156-498E-908A-0985EC1C64A8}" presName="connSite1" presStyleCnt="0"/>
      <dgm:spPr/>
    </dgm:pt>
  </dgm:ptLst>
  <dgm:cxnLst>
    <dgm:cxn modelId="{2D414799-1742-4AD3-BBF5-4E94EF2F6E28}" type="presOf" srcId="{444048DF-47DA-49F9-9183-13CECE77F363}" destId="{9F12AB47-E798-4ED8-9071-E03EEC94AAF7}" srcOrd="0" destOrd="1" presId="urn:microsoft.com/office/officeart/2005/8/layout/hProcess4"/>
    <dgm:cxn modelId="{76D9FA06-889E-47B0-80C8-50C9BE42DACA}" type="presOf" srcId="{9A0D6F50-8570-4E32-A7CA-92D7FF95F5D2}" destId="{A864A755-C035-4AC4-9265-1859782E88B0}" srcOrd="1" destOrd="2" presId="urn:microsoft.com/office/officeart/2005/8/layout/hProcess4"/>
    <dgm:cxn modelId="{CDCBC1A7-50EB-41CA-A5A6-FD283CADC99E}" srcId="{3B313B8C-DF6B-4E58-8564-2832DC5BC103}" destId="{3829A5A8-3377-4A9F-8C15-E8EB01DB4D11}" srcOrd="3" destOrd="0" parTransId="{2905160D-8C90-4DFD-8A77-3BDCCE3CF5A5}" sibTransId="{7FC34808-4D43-46C8-886A-B118EB50B231}"/>
    <dgm:cxn modelId="{439E81CE-3B23-469C-BED5-8698AAF93C1E}" type="presOf" srcId="{5D1AF72A-A89E-450F-BA28-E6492355DCAB}" destId="{345B40E9-AB92-4649-A5CE-850F005CF64D}" srcOrd="0" destOrd="0" presId="urn:microsoft.com/office/officeart/2005/8/layout/hProcess4"/>
    <dgm:cxn modelId="{EDD6B07A-F870-4863-A4BE-5B93A68E0867}" type="presOf" srcId="{AA3FA104-346D-4E43-81AE-7D165ADDF79D}" destId="{0A697D3A-0D38-45C4-86C0-55B3D6D5E7E0}" srcOrd="1" destOrd="0" presId="urn:microsoft.com/office/officeart/2005/8/layout/hProcess4"/>
    <dgm:cxn modelId="{C3EEDFC5-BBEB-48F9-95AB-00D550968F30}" type="presOf" srcId="{03D40FFC-5245-48CA-A752-03D2F9649686}" destId="{A864A755-C035-4AC4-9265-1859782E88B0}" srcOrd="1" destOrd="0" presId="urn:microsoft.com/office/officeart/2005/8/layout/hProcess4"/>
    <dgm:cxn modelId="{F7420AE1-70AF-47CB-9BB7-DDEF000FE002}" srcId="{5FCEDABE-1D2D-41A7-8918-4A343249FD0F}" destId="{3B313B8C-DF6B-4E58-8564-2832DC5BC103}" srcOrd="0" destOrd="0" parTransId="{00FC6D11-4794-4296-9011-1FFEA54BB2B5}" sibTransId="{29E8D8A2-A731-4E58-83B9-638D3D0D62CF}"/>
    <dgm:cxn modelId="{5B22FA3A-35AA-4BF0-8B73-A8E743DEACF2}" type="presOf" srcId="{5FCEDABE-1D2D-41A7-8918-4A343249FD0F}" destId="{47D03833-DA79-4CCD-AF52-ADF7B34B9623}" srcOrd="0" destOrd="0" presId="urn:microsoft.com/office/officeart/2005/8/layout/hProcess4"/>
    <dgm:cxn modelId="{9FD931F3-AFFE-4733-A5C2-635EA2426F6F}" type="presOf" srcId="{3EDB9E0A-0DC0-40E5-A3A1-483BEA366C92}" destId="{38150560-87D3-4D15-B2DB-6EC446FD78E4}" srcOrd="1" destOrd="1" presId="urn:microsoft.com/office/officeart/2005/8/layout/hProcess4"/>
    <dgm:cxn modelId="{CF73BE90-209A-4573-A4FA-3BBB66530116}" srcId="{D8CB0684-A388-430A-BFD1-BB7712D4AA5F}" destId="{3EDB9E0A-0DC0-40E5-A3A1-483BEA366C92}" srcOrd="1" destOrd="0" parTransId="{21140FE6-AE76-46CA-AE9F-D180CE606501}" sibTransId="{AB56BC50-2AD6-45B3-955C-845449985C2B}"/>
    <dgm:cxn modelId="{7A3A9F6B-FC89-4180-9887-5BF7751461F6}" type="presOf" srcId="{85579E56-25C5-449C-96D8-C9274BA7BFBB}" destId="{794B8828-4298-4FD0-8BD8-32CAED8F30C5}" srcOrd="0" destOrd="0" presId="urn:microsoft.com/office/officeart/2005/8/layout/hProcess4"/>
    <dgm:cxn modelId="{07F502CE-2DEB-48DF-B9FE-21D920C24CBC}" type="presOf" srcId="{0AFE5008-6B8C-403D-87AE-8AB2B05F1589}" destId="{0A697D3A-0D38-45C4-86C0-55B3D6D5E7E0}" srcOrd="1" destOrd="1" presId="urn:microsoft.com/office/officeart/2005/8/layout/hProcess4"/>
    <dgm:cxn modelId="{876112D1-8080-4009-8D5B-5F99CF97E640}" type="presOf" srcId="{3B313B8C-DF6B-4E58-8564-2832DC5BC103}" destId="{08E4AED5-4455-4E77-8030-8C761DFA1D26}" srcOrd="0" destOrd="0" presId="urn:microsoft.com/office/officeart/2005/8/layout/hProcess4"/>
    <dgm:cxn modelId="{285F4CA5-712B-4C89-8872-43F3308D20B9}" srcId="{D8CB0684-A388-430A-BFD1-BB7712D4AA5F}" destId="{85579E56-25C5-449C-96D8-C9274BA7BFBB}" srcOrd="0" destOrd="0" parTransId="{0BCE53E4-FD4B-401D-A32D-7491D9A8477C}" sibTransId="{B2461FF3-F32A-44FA-A3C8-42E8CF07977A}"/>
    <dgm:cxn modelId="{43D1C44B-BE76-4EB2-AF03-18D387B9F711}" type="presOf" srcId="{AA3FA104-346D-4E43-81AE-7D165ADDF79D}" destId="{8EF55EE7-4AC3-4BCC-94C1-599377BD08B8}" srcOrd="0" destOrd="0" presId="urn:microsoft.com/office/officeart/2005/8/layout/hProcess4"/>
    <dgm:cxn modelId="{55C54F60-4051-432E-AAC3-0DC4536220F4}" type="presOf" srcId="{03D40FFC-5245-48CA-A752-03D2F9649686}" destId="{9F12AB47-E798-4ED8-9071-E03EEC94AAF7}" srcOrd="0" destOrd="0" presId="urn:microsoft.com/office/officeart/2005/8/layout/hProcess4"/>
    <dgm:cxn modelId="{513FD83D-63F2-4C16-AAEE-4E9A28098C47}" type="presOf" srcId="{85579E56-25C5-449C-96D8-C9274BA7BFBB}" destId="{38150560-87D3-4D15-B2DB-6EC446FD78E4}" srcOrd="1" destOrd="0" presId="urn:microsoft.com/office/officeart/2005/8/layout/hProcess4"/>
    <dgm:cxn modelId="{B8A24911-2FB4-44D2-A950-04C098F330E6}" type="presOf" srcId="{3829A5A8-3377-4A9F-8C15-E8EB01DB4D11}" destId="{8EF55EE7-4AC3-4BCC-94C1-599377BD08B8}" srcOrd="0" destOrd="3" presId="urn:microsoft.com/office/officeart/2005/8/layout/hProcess4"/>
    <dgm:cxn modelId="{C2E14D35-BD31-4633-9DCA-95F46907CACC}" srcId="{3B313B8C-DF6B-4E58-8564-2832DC5BC103}" destId="{2D6D7CF5-952E-4F3D-85D4-FED6FD968F1A}" srcOrd="2" destOrd="0" parTransId="{ABB57480-4C7F-437B-A4A7-9AA5D993BF1F}" sibTransId="{2EAF203C-DCC4-4B2C-8D55-6DFBE540EF25}"/>
    <dgm:cxn modelId="{DF74DDAB-146B-4264-9E63-F8B399E46FA0}" srcId="{5FCEDABE-1D2D-41A7-8918-4A343249FD0F}" destId="{D8CB0684-A388-430A-BFD1-BB7712D4AA5F}" srcOrd="1" destOrd="0" parTransId="{6C1712A8-13C7-41B3-AE59-CA952DEB120E}" sibTransId="{5D1AF72A-A89E-450F-BA28-E6492355DCAB}"/>
    <dgm:cxn modelId="{190CC89C-5A6A-492E-919C-BB24E494852B}" srcId="{40AFC506-0156-498E-908A-0985EC1C64A8}" destId="{03D40FFC-5245-48CA-A752-03D2F9649686}" srcOrd="0" destOrd="0" parTransId="{69DA7147-D180-4E05-8F74-596284C4CB1C}" sibTransId="{25D58870-FA51-4984-8A97-09AF91890FB4}"/>
    <dgm:cxn modelId="{CCE0C6E4-B324-424F-A1FB-18697CB71E12}" type="presOf" srcId="{40AFC506-0156-498E-908A-0985EC1C64A8}" destId="{438B7B55-4726-44B8-8999-1A94638780C8}" srcOrd="0" destOrd="0" presId="urn:microsoft.com/office/officeart/2005/8/layout/hProcess4"/>
    <dgm:cxn modelId="{6FBAB3F3-859F-45A5-A28B-6DF47ED2AD53}" srcId="{3B313B8C-DF6B-4E58-8564-2832DC5BC103}" destId="{BF343419-56CA-4562-9767-FCC08E9A3204}" srcOrd="4" destOrd="0" parTransId="{A479D381-9CD4-4C64-BAF0-6A336B9E4F98}" sibTransId="{C3F7C00F-02EA-4D5F-B4F5-89CFA4F53A5B}"/>
    <dgm:cxn modelId="{2A39F5FC-E78D-44CD-BE38-541E7D0FBF63}" type="presOf" srcId="{3829A5A8-3377-4A9F-8C15-E8EB01DB4D11}" destId="{0A697D3A-0D38-45C4-86C0-55B3D6D5E7E0}" srcOrd="1" destOrd="3" presId="urn:microsoft.com/office/officeart/2005/8/layout/hProcess4"/>
    <dgm:cxn modelId="{99A2190A-0F9B-4306-B36F-A4A7BD4B9955}" type="presOf" srcId="{BF343419-56CA-4562-9767-FCC08E9A3204}" destId="{0A697D3A-0D38-45C4-86C0-55B3D6D5E7E0}" srcOrd="1" destOrd="4" presId="urn:microsoft.com/office/officeart/2005/8/layout/hProcess4"/>
    <dgm:cxn modelId="{825EDFDB-3CE7-4811-81B6-751BE5B295E6}" type="presOf" srcId="{BF343419-56CA-4562-9767-FCC08E9A3204}" destId="{8EF55EE7-4AC3-4BCC-94C1-599377BD08B8}" srcOrd="0" destOrd="4" presId="urn:microsoft.com/office/officeart/2005/8/layout/hProcess4"/>
    <dgm:cxn modelId="{F519CE3E-C08E-48C9-87B7-5BA453BC1BC2}" type="presOf" srcId="{444048DF-47DA-49F9-9183-13CECE77F363}" destId="{A864A755-C035-4AC4-9265-1859782E88B0}" srcOrd="1" destOrd="1" presId="urn:microsoft.com/office/officeart/2005/8/layout/hProcess4"/>
    <dgm:cxn modelId="{0F6A9AB0-E6BA-429E-A250-F27B9EDE212D}" type="presOf" srcId="{0AFE5008-6B8C-403D-87AE-8AB2B05F1589}" destId="{8EF55EE7-4AC3-4BCC-94C1-599377BD08B8}" srcOrd="0" destOrd="1" presId="urn:microsoft.com/office/officeart/2005/8/layout/hProcess4"/>
    <dgm:cxn modelId="{7C71742E-8B43-4565-A678-B4E64CAE69CC}" type="presOf" srcId="{2D6D7CF5-952E-4F3D-85D4-FED6FD968F1A}" destId="{8EF55EE7-4AC3-4BCC-94C1-599377BD08B8}" srcOrd="0" destOrd="2" presId="urn:microsoft.com/office/officeart/2005/8/layout/hProcess4"/>
    <dgm:cxn modelId="{79748DDD-C9FF-4867-A87C-80F406F3BF5F}" type="presOf" srcId="{2D6D7CF5-952E-4F3D-85D4-FED6FD968F1A}" destId="{0A697D3A-0D38-45C4-86C0-55B3D6D5E7E0}" srcOrd="1" destOrd="2" presId="urn:microsoft.com/office/officeart/2005/8/layout/hProcess4"/>
    <dgm:cxn modelId="{6C9FDCF5-9E8B-428E-B073-9ADDA726FB4B}" type="presOf" srcId="{D8CB0684-A388-430A-BFD1-BB7712D4AA5F}" destId="{982DC098-43F8-4477-B626-1771F5E11ADA}" srcOrd="0" destOrd="0" presId="urn:microsoft.com/office/officeart/2005/8/layout/hProcess4"/>
    <dgm:cxn modelId="{CC751F77-7637-4D1D-AC89-55B6C9349A3E}" srcId="{3B313B8C-DF6B-4E58-8564-2832DC5BC103}" destId="{0AFE5008-6B8C-403D-87AE-8AB2B05F1589}" srcOrd="1" destOrd="0" parTransId="{D4DE3676-514C-4F64-B4AF-2F183AC8B4D5}" sibTransId="{467A57F2-70B9-46A3-A259-A23C3C48B061}"/>
    <dgm:cxn modelId="{C90C0E92-70D1-45D3-8BF9-F243A7447505}" type="presOf" srcId="{9A0D6F50-8570-4E32-A7CA-92D7FF95F5D2}" destId="{9F12AB47-E798-4ED8-9071-E03EEC94AAF7}" srcOrd="0" destOrd="2" presId="urn:microsoft.com/office/officeart/2005/8/layout/hProcess4"/>
    <dgm:cxn modelId="{60CA444F-091C-4307-8E4D-94EE07AF517B}" type="presOf" srcId="{29E8D8A2-A731-4E58-83B9-638D3D0D62CF}" destId="{8F10AFFE-0CB8-4EAF-ACAA-BD3AC6E93730}" srcOrd="0" destOrd="0" presId="urn:microsoft.com/office/officeart/2005/8/layout/hProcess4"/>
    <dgm:cxn modelId="{8BED8681-AA41-4469-A070-1E74FDC9A8FF}" srcId="{40AFC506-0156-498E-908A-0985EC1C64A8}" destId="{444048DF-47DA-49F9-9183-13CECE77F363}" srcOrd="1" destOrd="0" parTransId="{43EDDFED-D507-406A-9E52-6D70E5567E31}" sibTransId="{835D35AA-0561-447E-88EA-29C0C3A337AF}"/>
    <dgm:cxn modelId="{3548EF86-7BBA-48C5-9049-887ACE83C070}" srcId="{5FCEDABE-1D2D-41A7-8918-4A343249FD0F}" destId="{40AFC506-0156-498E-908A-0985EC1C64A8}" srcOrd="2" destOrd="0" parTransId="{227CDA8E-C3E7-45EC-9BBB-F8E6DB87E7C4}" sibTransId="{2814F23D-EFDD-4693-A7B1-CC11E6F838BF}"/>
    <dgm:cxn modelId="{87580894-4EC8-478C-8F00-2F5BEC40E9B5}" type="presOf" srcId="{3EDB9E0A-0DC0-40E5-A3A1-483BEA366C92}" destId="{794B8828-4298-4FD0-8BD8-32CAED8F30C5}" srcOrd="0" destOrd="1" presId="urn:microsoft.com/office/officeart/2005/8/layout/hProcess4"/>
    <dgm:cxn modelId="{9AF933BC-37CE-4357-8B98-DCF07A8003FC}" srcId="{40AFC506-0156-498E-908A-0985EC1C64A8}" destId="{9A0D6F50-8570-4E32-A7CA-92D7FF95F5D2}" srcOrd="2" destOrd="0" parTransId="{956F5DD1-0F76-4814-8147-ADA27E6C2966}" sibTransId="{CAE4437E-40BE-4D94-AB45-767ABD72A121}"/>
    <dgm:cxn modelId="{9FA39F63-5B5E-44DD-BAAE-41AB3163989F}" srcId="{3B313B8C-DF6B-4E58-8564-2832DC5BC103}" destId="{AA3FA104-346D-4E43-81AE-7D165ADDF79D}" srcOrd="0" destOrd="0" parTransId="{C426A940-CC87-4DE9-ADB4-445DCAAAFF04}" sibTransId="{266B5E97-46B6-4682-B414-B280C5180722}"/>
    <dgm:cxn modelId="{095BD634-A3A0-477B-BC0E-031EDD52377E}" type="presParOf" srcId="{47D03833-DA79-4CCD-AF52-ADF7B34B9623}" destId="{E89B909D-BA2E-4C44-8A50-049FCE8525E7}" srcOrd="0" destOrd="0" presId="urn:microsoft.com/office/officeart/2005/8/layout/hProcess4"/>
    <dgm:cxn modelId="{3539EA56-96DE-4A43-84D8-12AEDB9BFB16}" type="presParOf" srcId="{47D03833-DA79-4CCD-AF52-ADF7B34B9623}" destId="{A4A84E7D-E8B4-4162-BDF1-C5BDFFA39993}" srcOrd="1" destOrd="0" presId="urn:microsoft.com/office/officeart/2005/8/layout/hProcess4"/>
    <dgm:cxn modelId="{03557F46-670F-45A4-A3F8-00591DF2C721}" type="presParOf" srcId="{47D03833-DA79-4CCD-AF52-ADF7B34B9623}" destId="{10D03807-0B82-446B-AD27-F84718F6BB47}" srcOrd="2" destOrd="0" presId="urn:microsoft.com/office/officeart/2005/8/layout/hProcess4"/>
    <dgm:cxn modelId="{F57E93C3-F8FD-4087-912C-6C03CFA8DA2C}" type="presParOf" srcId="{10D03807-0B82-446B-AD27-F84718F6BB47}" destId="{9C0D216B-4E04-438E-8236-6A1F13B5E772}" srcOrd="0" destOrd="0" presId="urn:microsoft.com/office/officeart/2005/8/layout/hProcess4"/>
    <dgm:cxn modelId="{658E4E75-BF4F-4C19-A059-942115FD85DA}" type="presParOf" srcId="{9C0D216B-4E04-438E-8236-6A1F13B5E772}" destId="{CCB73114-D535-4E4B-BEB3-ACA0BAB183DA}" srcOrd="0" destOrd="0" presId="urn:microsoft.com/office/officeart/2005/8/layout/hProcess4"/>
    <dgm:cxn modelId="{02BE3568-7632-4E51-8A5E-E00A812701F3}" type="presParOf" srcId="{9C0D216B-4E04-438E-8236-6A1F13B5E772}" destId="{8EF55EE7-4AC3-4BCC-94C1-599377BD08B8}" srcOrd="1" destOrd="0" presId="urn:microsoft.com/office/officeart/2005/8/layout/hProcess4"/>
    <dgm:cxn modelId="{4CC081E0-AD5E-4F8B-8AD2-3783C838EC50}" type="presParOf" srcId="{9C0D216B-4E04-438E-8236-6A1F13B5E772}" destId="{0A697D3A-0D38-45C4-86C0-55B3D6D5E7E0}" srcOrd="2" destOrd="0" presId="urn:microsoft.com/office/officeart/2005/8/layout/hProcess4"/>
    <dgm:cxn modelId="{E2FDFBF5-7C26-4AAE-B582-D7FBF5303328}" type="presParOf" srcId="{9C0D216B-4E04-438E-8236-6A1F13B5E772}" destId="{08E4AED5-4455-4E77-8030-8C761DFA1D26}" srcOrd="3" destOrd="0" presId="urn:microsoft.com/office/officeart/2005/8/layout/hProcess4"/>
    <dgm:cxn modelId="{41A591EE-EEE7-4417-BE47-361068EC4A59}" type="presParOf" srcId="{9C0D216B-4E04-438E-8236-6A1F13B5E772}" destId="{5D8928DF-7E14-4F81-8656-0C9398DB6743}" srcOrd="4" destOrd="0" presId="urn:microsoft.com/office/officeart/2005/8/layout/hProcess4"/>
    <dgm:cxn modelId="{914E39D6-AC9A-453A-AB1B-A3F0653F30E4}" type="presParOf" srcId="{10D03807-0B82-446B-AD27-F84718F6BB47}" destId="{8F10AFFE-0CB8-4EAF-ACAA-BD3AC6E93730}" srcOrd="1" destOrd="0" presId="urn:microsoft.com/office/officeart/2005/8/layout/hProcess4"/>
    <dgm:cxn modelId="{A24A79D6-EFE2-44CB-92BE-DA15643C0408}" type="presParOf" srcId="{10D03807-0B82-446B-AD27-F84718F6BB47}" destId="{78684ECD-D508-439D-B072-C3C3C25ABF1B}" srcOrd="2" destOrd="0" presId="urn:microsoft.com/office/officeart/2005/8/layout/hProcess4"/>
    <dgm:cxn modelId="{BE07BBFE-6606-417E-AE17-5533A6AD6C32}" type="presParOf" srcId="{78684ECD-D508-439D-B072-C3C3C25ABF1B}" destId="{732A9CA8-AE34-498B-8974-912F3EE65B3E}" srcOrd="0" destOrd="0" presId="urn:microsoft.com/office/officeart/2005/8/layout/hProcess4"/>
    <dgm:cxn modelId="{D3EBC1DB-3161-4AF3-A99B-2CA6C77AB894}" type="presParOf" srcId="{78684ECD-D508-439D-B072-C3C3C25ABF1B}" destId="{794B8828-4298-4FD0-8BD8-32CAED8F30C5}" srcOrd="1" destOrd="0" presId="urn:microsoft.com/office/officeart/2005/8/layout/hProcess4"/>
    <dgm:cxn modelId="{797E71DF-E770-4416-81E9-461EC1D65EBD}" type="presParOf" srcId="{78684ECD-D508-439D-B072-C3C3C25ABF1B}" destId="{38150560-87D3-4D15-B2DB-6EC446FD78E4}" srcOrd="2" destOrd="0" presId="urn:microsoft.com/office/officeart/2005/8/layout/hProcess4"/>
    <dgm:cxn modelId="{D8E391CB-DD88-4078-B48D-1FC66F2582AB}" type="presParOf" srcId="{78684ECD-D508-439D-B072-C3C3C25ABF1B}" destId="{982DC098-43F8-4477-B626-1771F5E11ADA}" srcOrd="3" destOrd="0" presId="urn:microsoft.com/office/officeart/2005/8/layout/hProcess4"/>
    <dgm:cxn modelId="{A562F5AD-0643-42C0-ACA3-72C426BC2075}" type="presParOf" srcId="{78684ECD-D508-439D-B072-C3C3C25ABF1B}" destId="{283B4BB9-4D7E-4A7A-9266-2173B8D19C5F}" srcOrd="4" destOrd="0" presId="urn:microsoft.com/office/officeart/2005/8/layout/hProcess4"/>
    <dgm:cxn modelId="{CA8A1A04-CDB0-409F-877D-5D58D2756908}" type="presParOf" srcId="{10D03807-0B82-446B-AD27-F84718F6BB47}" destId="{345B40E9-AB92-4649-A5CE-850F005CF64D}" srcOrd="3" destOrd="0" presId="urn:microsoft.com/office/officeart/2005/8/layout/hProcess4"/>
    <dgm:cxn modelId="{DD3B1B02-7B3D-457E-A0FF-BFC28FD9F625}" type="presParOf" srcId="{10D03807-0B82-446B-AD27-F84718F6BB47}" destId="{FA863CDA-CCE1-4F8E-A242-A1C9F86439C8}" srcOrd="4" destOrd="0" presId="urn:microsoft.com/office/officeart/2005/8/layout/hProcess4"/>
    <dgm:cxn modelId="{496AABE5-7EC5-428B-9393-2AA2BDF62B63}" type="presParOf" srcId="{FA863CDA-CCE1-4F8E-A242-A1C9F86439C8}" destId="{833389AB-4980-471D-9016-6BD65D991F19}" srcOrd="0" destOrd="0" presId="urn:microsoft.com/office/officeart/2005/8/layout/hProcess4"/>
    <dgm:cxn modelId="{FFA1738A-50BE-4BBB-B211-945B00E2DD49}" type="presParOf" srcId="{FA863CDA-CCE1-4F8E-A242-A1C9F86439C8}" destId="{9F12AB47-E798-4ED8-9071-E03EEC94AAF7}" srcOrd="1" destOrd="0" presId="urn:microsoft.com/office/officeart/2005/8/layout/hProcess4"/>
    <dgm:cxn modelId="{9CE18F4C-9F8F-4F66-81A6-FFF913B8A2AF}" type="presParOf" srcId="{FA863CDA-CCE1-4F8E-A242-A1C9F86439C8}" destId="{A864A755-C035-4AC4-9265-1859782E88B0}" srcOrd="2" destOrd="0" presId="urn:microsoft.com/office/officeart/2005/8/layout/hProcess4"/>
    <dgm:cxn modelId="{92438419-DE39-414C-AA0C-DAF725718A67}" type="presParOf" srcId="{FA863CDA-CCE1-4F8E-A242-A1C9F86439C8}" destId="{438B7B55-4726-44B8-8999-1A94638780C8}" srcOrd="3" destOrd="0" presId="urn:microsoft.com/office/officeart/2005/8/layout/hProcess4"/>
    <dgm:cxn modelId="{E1D79D8A-9C68-443E-859E-CB7823E37D37}" type="presParOf" srcId="{FA863CDA-CCE1-4F8E-A242-A1C9F86439C8}" destId="{36B0B18D-6E42-4FDD-B17C-863ED2864273}" srcOrd="4" destOrd="0" presId="urn:microsoft.com/office/officeart/2005/8/layout/hProcess4"/>
  </dgm:cxnLst>
  <dgm:bg/>
  <dgm:whole>
    <a:ln>
      <a:no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CEDABE-1D2D-41A7-8918-4A343249FD0F}"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zh-CN" altLang="en-US"/>
        </a:p>
      </dgm:t>
    </dgm:pt>
    <dgm:pt modelId="{3B313B8C-DF6B-4E58-8564-2832DC5BC103}">
      <dgm:prSet phldrT="[文本]"/>
      <dgm:spPr>
        <a:solidFill>
          <a:srgbClr val="20346A"/>
        </a:solidFill>
      </dgm:spPr>
      <dgm:t>
        <a:bodyPr/>
        <a:lstStyle/>
        <a:p>
          <a:r>
            <a:rPr lang="en-US" altLang="zh-CN" b="1" dirty="0" smtClean="0">
              <a:latin typeface="微软雅黑" pitchFamily="34" charset="-122"/>
              <a:ea typeface="微软雅黑" pitchFamily="34" charset="-122"/>
            </a:rPr>
            <a:t>T</a:t>
          </a:r>
          <a:r>
            <a:rPr lang="zh-CN" altLang="en-US" b="1" dirty="0" smtClean="0">
              <a:latin typeface="微软雅黑" pitchFamily="34" charset="-122"/>
              <a:ea typeface="微软雅黑" pitchFamily="34" charset="-122"/>
            </a:rPr>
            <a:t>日日终</a:t>
          </a:r>
          <a:endParaRPr lang="zh-CN" altLang="en-US" b="1" dirty="0">
            <a:latin typeface="微软雅黑" pitchFamily="34" charset="-122"/>
            <a:ea typeface="微软雅黑" pitchFamily="34" charset="-122"/>
          </a:endParaRPr>
        </a:p>
      </dgm:t>
    </dgm:pt>
    <dgm:pt modelId="{00FC6D11-4794-4296-9011-1FFEA54BB2B5}" type="parTrans" cxnId="{F7420AE1-70AF-47CB-9BB7-DDEF000FE002}">
      <dgm:prSet/>
      <dgm:spPr/>
      <dgm:t>
        <a:bodyPr/>
        <a:lstStyle/>
        <a:p>
          <a:endParaRPr lang="zh-CN" altLang="en-US"/>
        </a:p>
      </dgm:t>
    </dgm:pt>
    <dgm:pt modelId="{29E8D8A2-A731-4E58-83B9-638D3D0D62CF}" type="sibTrans" cxnId="{F7420AE1-70AF-47CB-9BB7-DDEF000FE002}">
      <dgm:prSet/>
      <dgm:spPr/>
      <dgm:t>
        <a:bodyPr/>
        <a:lstStyle/>
        <a:p>
          <a:endParaRPr lang="zh-CN" altLang="en-US"/>
        </a:p>
      </dgm:t>
    </dgm:pt>
    <dgm:pt modelId="{AA3FA104-346D-4E43-81AE-7D165ADDF79D}">
      <dgm:prSet phldrT="[文本]"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交易资金及税费、佣金</a:t>
          </a:r>
          <a:r>
            <a:rPr lang="zh-CN" altLang="en-US" sz="1000" dirty="0" smtClean="0">
              <a:solidFill>
                <a:schemeClr val="tx1"/>
              </a:solidFill>
              <a:latin typeface="微软雅黑" pitchFamily="34" charset="-122"/>
              <a:ea typeface="微软雅黑" pitchFamily="34" charset="-122"/>
            </a:rPr>
            <a:t>清算及应收冻结</a:t>
          </a:r>
          <a:endParaRPr lang="zh-CN" altLang="en-US" sz="1000" dirty="0">
            <a:latin typeface="微软雅黑" pitchFamily="34" charset="-122"/>
            <a:ea typeface="微软雅黑" pitchFamily="34" charset="-122"/>
          </a:endParaRPr>
        </a:p>
      </dgm:t>
    </dgm:pt>
    <dgm:pt modelId="{C426A940-CC87-4DE9-ADB4-445DCAAAFF04}" type="parTrans" cxnId="{9FA39F63-5B5E-44DD-BAAE-41AB3163989F}">
      <dgm:prSet/>
      <dgm:spPr/>
      <dgm:t>
        <a:bodyPr/>
        <a:lstStyle/>
        <a:p>
          <a:endParaRPr lang="zh-CN" altLang="en-US"/>
        </a:p>
      </dgm:t>
    </dgm:pt>
    <dgm:pt modelId="{266B5E97-46B6-4682-B414-B280C5180722}" type="sibTrans" cxnId="{9FA39F63-5B5E-44DD-BAAE-41AB3163989F}">
      <dgm:prSet/>
      <dgm:spPr/>
      <dgm:t>
        <a:bodyPr/>
        <a:lstStyle/>
        <a:p>
          <a:endParaRPr lang="zh-CN" altLang="en-US"/>
        </a:p>
      </dgm:t>
    </dgm:pt>
    <dgm:pt modelId="{D8CB0684-A388-430A-BFD1-BB7712D4AA5F}">
      <dgm:prSet phldrT="[文本]"/>
      <dgm:spPr>
        <a:solidFill>
          <a:srgbClr val="20346A"/>
        </a:solidFill>
      </dgm:spPr>
      <dgm:t>
        <a:bodyPr/>
        <a:lstStyle/>
        <a:p>
          <a:r>
            <a:rPr lang="en-US" altLang="zh-CN" b="1" dirty="0" smtClean="0">
              <a:latin typeface="微软雅黑" pitchFamily="34" charset="-122"/>
              <a:ea typeface="微软雅黑" pitchFamily="34" charset="-122"/>
            </a:rPr>
            <a:t>T+1</a:t>
          </a:r>
          <a:r>
            <a:rPr lang="zh-CN" altLang="en-US" b="1" dirty="0" smtClean="0">
              <a:latin typeface="微软雅黑" pitchFamily="34" charset="-122"/>
              <a:ea typeface="微软雅黑" pitchFamily="34" charset="-122"/>
            </a:rPr>
            <a:t>日</a:t>
          </a:r>
          <a:endParaRPr lang="zh-CN" altLang="en-US" b="1" dirty="0">
            <a:latin typeface="微软雅黑" pitchFamily="34" charset="-122"/>
            <a:ea typeface="微软雅黑" pitchFamily="34" charset="-122"/>
          </a:endParaRPr>
        </a:p>
      </dgm:t>
    </dgm:pt>
    <dgm:pt modelId="{6C1712A8-13C7-41B3-AE59-CA952DEB120E}" type="parTrans" cxnId="{DF74DDAB-146B-4264-9E63-F8B399E46FA0}">
      <dgm:prSet/>
      <dgm:spPr/>
      <dgm:t>
        <a:bodyPr/>
        <a:lstStyle/>
        <a:p>
          <a:endParaRPr lang="zh-CN" altLang="en-US"/>
        </a:p>
      </dgm:t>
    </dgm:pt>
    <dgm:pt modelId="{5D1AF72A-A89E-450F-BA28-E6492355DCAB}" type="sibTrans" cxnId="{DF74DDAB-146B-4264-9E63-F8B399E46FA0}">
      <dgm:prSet/>
      <dgm:spPr/>
      <dgm:t>
        <a:bodyPr/>
        <a:lstStyle/>
        <a:p>
          <a:endParaRPr lang="zh-CN" altLang="en-US"/>
        </a:p>
      </dgm:t>
    </dgm:pt>
    <dgm:pt modelId="{85579E56-25C5-449C-96D8-C9274BA7BFBB}">
      <dgm:prSet phldrT="[文本]" custT="1"/>
      <dgm:spPr>
        <a:ln>
          <a:solidFill>
            <a:srgbClr val="20346A"/>
          </a:solidFill>
        </a:ln>
      </dgm:spPr>
      <dgm:t>
        <a:bodyPr/>
        <a:lstStyle/>
        <a:p>
          <a:r>
            <a:rPr lang="en-US" altLang="zh-CN" sz="1000" dirty="0" smtClean="0">
              <a:solidFill>
                <a:schemeClr val="tx1"/>
              </a:solidFill>
              <a:latin typeface="微软雅黑" pitchFamily="34" charset="-122"/>
              <a:ea typeface="微软雅黑" pitchFamily="34" charset="-122"/>
            </a:rPr>
            <a:t>10:30</a:t>
          </a:r>
          <a:r>
            <a:rPr lang="zh-CN" altLang="en-US" sz="1000" dirty="0" smtClean="0">
              <a:solidFill>
                <a:schemeClr val="tx1"/>
              </a:solidFill>
              <a:latin typeface="微软雅黑" pitchFamily="34" charset="-122"/>
              <a:ea typeface="微软雅黑" pitchFamily="34" charset="-122"/>
            </a:rPr>
            <a:t>前：根据</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a:t>
          </a:r>
          <a:r>
            <a:rPr lang="zh-CN" altLang="en-US" sz="1000" b="1" dirty="0" smtClean="0">
              <a:solidFill>
                <a:schemeClr val="tx1"/>
              </a:solidFill>
              <a:latin typeface="微软雅黑" pitchFamily="34" charset="-122"/>
              <a:ea typeface="微软雅黑" pitchFamily="34" charset="-122"/>
            </a:rPr>
            <a:t>风控资金、公司行为类</a:t>
          </a:r>
          <a:r>
            <a:rPr lang="zh-CN" altLang="en-US" sz="1000" dirty="0" smtClean="0">
              <a:solidFill>
                <a:schemeClr val="tx1"/>
              </a:solidFill>
              <a:latin typeface="微软雅黑" pitchFamily="34" charset="-122"/>
              <a:ea typeface="微软雅黑" pitchFamily="34" charset="-122"/>
            </a:rPr>
            <a:t>资金清算结果进行</a:t>
          </a:r>
          <a:r>
            <a:rPr lang="zh-CN" altLang="en-US" sz="1000" b="0" dirty="0" smtClean="0">
              <a:solidFill>
                <a:schemeClr val="tx1"/>
              </a:solidFill>
              <a:latin typeface="微软雅黑" pitchFamily="34" charset="-122"/>
              <a:ea typeface="微软雅黑" pitchFamily="34" charset="-122"/>
            </a:rPr>
            <a:t>资金交收</a:t>
          </a:r>
          <a:endParaRPr lang="zh-CN" altLang="en-US" sz="1000" b="0" dirty="0">
            <a:latin typeface="微软雅黑" pitchFamily="34" charset="-122"/>
            <a:ea typeface="微软雅黑" pitchFamily="34" charset="-122"/>
          </a:endParaRPr>
        </a:p>
      </dgm:t>
    </dgm:pt>
    <dgm:pt modelId="{0BCE53E4-FD4B-401D-A32D-7491D9A8477C}" type="parTrans" cxnId="{285F4CA5-712B-4C89-8872-43F3308D20B9}">
      <dgm:prSet/>
      <dgm:spPr/>
      <dgm:t>
        <a:bodyPr/>
        <a:lstStyle/>
        <a:p>
          <a:endParaRPr lang="zh-CN" altLang="en-US"/>
        </a:p>
      </dgm:t>
    </dgm:pt>
    <dgm:pt modelId="{B2461FF3-F32A-44FA-A3C8-42E8CF07977A}" type="sibTrans" cxnId="{285F4CA5-712B-4C89-8872-43F3308D20B9}">
      <dgm:prSet/>
      <dgm:spPr/>
      <dgm:t>
        <a:bodyPr/>
        <a:lstStyle/>
        <a:p>
          <a:endParaRPr lang="zh-CN" altLang="en-US"/>
        </a:p>
      </dgm:t>
    </dgm:pt>
    <dgm:pt modelId="{40AFC506-0156-498E-908A-0985EC1C64A8}">
      <dgm:prSet phldrT="[文本]"/>
      <dgm:spPr>
        <a:solidFill>
          <a:srgbClr val="20346A"/>
        </a:solidFill>
      </dgm:spPr>
      <dgm:t>
        <a:bodyPr/>
        <a:lstStyle/>
        <a:p>
          <a:r>
            <a:rPr lang="en-US" altLang="zh-CN" b="1" dirty="0" smtClean="0">
              <a:latin typeface="微软雅黑" pitchFamily="34" charset="-122"/>
              <a:ea typeface="微软雅黑" pitchFamily="34" charset="-122"/>
            </a:rPr>
            <a:t>T+2</a:t>
          </a:r>
          <a:r>
            <a:rPr lang="zh-CN" altLang="en-US" b="1" dirty="0" smtClean="0">
              <a:latin typeface="微软雅黑" pitchFamily="34" charset="-122"/>
              <a:ea typeface="微软雅黑" pitchFamily="34" charset="-122"/>
            </a:rPr>
            <a:t>日</a:t>
          </a:r>
          <a:endParaRPr lang="zh-CN" altLang="en-US" b="1" dirty="0">
            <a:latin typeface="微软雅黑" pitchFamily="34" charset="-122"/>
            <a:ea typeface="微软雅黑" pitchFamily="34" charset="-122"/>
          </a:endParaRPr>
        </a:p>
      </dgm:t>
    </dgm:pt>
    <dgm:pt modelId="{227CDA8E-C3E7-45EC-9BBB-F8E6DB87E7C4}" type="parTrans" cxnId="{3548EF86-7BBA-48C5-9049-887ACE83C070}">
      <dgm:prSet/>
      <dgm:spPr/>
      <dgm:t>
        <a:bodyPr/>
        <a:lstStyle/>
        <a:p>
          <a:endParaRPr lang="zh-CN" altLang="en-US"/>
        </a:p>
      </dgm:t>
    </dgm:pt>
    <dgm:pt modelId="{2814F23D-EFDD-4693-A7B1-CC11E6F838BF}" type="sibTrans" cxnId="{3548EF86-7BBA-48C5-9049-887ACE83C070}">
      <dgm:prSet/>
      <dgm:spPr/>
      <dgm:t>
        <a:bodyPr/>
        <a:lstStyle/>
        <a:p>
          <a:endParaRPr lang="zh-CN" altLang="en-US"/>
        </a:p>
      </dgm:t>
    </dgm:pt>
    <dgm:pt modelId="{03D40FFC-5245-48CA-A752-03D2F9649686}">
      <dgm:prSet phldrT="[文本]" custT="1"/>
      <dgm:spPr>
        <a:ln>
          <a:solidFill>
            <a:srgbClr val="20346A"/>
          </a:solidFill>
        </a:ln>
      </dgm:spPr>
      <dgm:t>
        <a:bodyPr/>
        <a:lstStyle/>
        <a:p>
          <a:r>
            <a:rPr lang="zh-CN" altLang="en-US" sz="1000" dirty="0" smtClean="0">
              <a:solidFill>
                <a:schemeClr val="tx1"/>
              </a:solidFill>
              <a:latin typeface="微软雅黑" pitchFamily="34" charset="-122"/>
              <a:ea typeface="微软雅黑" pitchFamily="34" charset="-122"/>
            </a:rPr>
            <a:t>晚间：根据</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日清算结果，进行与投资者交易清算资金交收</a:t>
          </a:r>
          <a:endParaRPr lang="zh-CN" altLang="en-US" sz="1000" dirty="0">
            <a:latin typeface="微软雅黑" pitchFamily="34" charset="-122"/>
            <a:ea typeface="微软雅黑" pitchFamily="34" charset="-122"/>
          </a:endParaRPr>
        </a:p>
      </dgm:t>
    </dgm:pt>
    <dgm:pt modelId="{69DA7147-D180-4E05-8F74-596284C4CB1C}" type="parTrans" cxnId="{190CC89C-5A6A-492E-919C-BB24E494852B}">
      <dgm:prSet/>
      <dgm:spPr/>
      <dgm:t>
        <a:bodyPr/>
        <a:lstStyle/>
        <a:p>
          <a:endParaRPr lang="zh-CN" altLang="en-US"/>
        </a:p>
      </dgm:t>
    </dgm:pt>
    <dgm:pt modelId="{25D58870-FA51-4984-8A97-09AF91890FB4}" type="sibTrans" cxnId="{190CC89C-5A6A-492E-919C-BB24E494852B}">
      <dgm:prSet/>
      <dgm:spPr/>
      <dgm:t>
        <a:bodyPr/>
        <a:lstStyle/>
        <a:p>
          <a:endParaRPr lang="zh-CN" altLang="en-US"/>
        </a:p>
      </dgm:t>
    </dgm:pt>
    <dgm:pt modelId="{0AFE5008-6B8C-403D-87AE-8AB2B05F1589}">
      <dgm:prSet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公司行为</a:t>
          </a:r>
          <a:r>
            <a:rPr lang="zh-CN" altLang="en-US" sz="1000" dirty="0" smtClean="0">
              <a:solidFill>
                <a:schemeClr val="tx1"/>
              </a:solidFill>
              <a:latin typeface="微软雅黑" pitchFamily="34" charset="-122"/>
              <a:ea typeface="微软雅黑" pitchFamily="34" charset="-122"/>
            </a:rPr>
            <a:t>资金清算：在人民币资金到账后</a:t>
          </a:r>
          <a:endParaRPr lang="zh-CN" altLang="en-US" sz="1000" dirty="0">
            <a:solidFill>
              <a:schemeClr val="tx1"/>
            </a:solidFill>
            <a:latin typeface="微软雅黑" pitchFamily="34" charset="-122"/>
            <a:ea typeface="微软雅黑" pitchFamily="34" charset="-122"/>
          </a:endParaRPr>
        </a:p>
      </dgm:t>
    </dgm:pt>
    <dgm:pt modelId="{D4DE3676-514C-4F64-B4AF-2F183AC8B4D5}" type="parTrans" cxnId="{CC751F77-7637-4D1D-AC89-55B6C9349A3E}">
      <dgm:prSet/>
      <dgm:spPr/>
      <dgm:t>
        <a:bodyPr/>
        <a:lstStyle/>
        <a:p>
          <a:endParaRPr lang="zh-CN" altLang="en-US"/>
        </a:p>
      </dgm:t>
    </dgm:pt>
    <dgm:pt modelId="{467A57F2-70B9-46A3-A259-A23C3C48B061}" type="sibTrans" cxnId="{CC751F77-7637-4D1D-AC89-55B6C9349A3E}">
      <dgm:prSet/>
      <dgm:spPr/>
      <dgm:t>
        <a:bodyPr/>
        <a:lstStyle/>
        <a:p>
          <a:endParaRPr lang="zh-CN" altLang="en-US"/>
        </a:p>
      </dgm:t>
    </dgm:pt>
    <dgm:pt modelId="{2D6D7CF5-952E-4F3D-85D4-FED6FD968F1A}">
      <dgm:prSet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风控资金</a:t>
          </a:r>
          <a:r>
            <a:rPr lang="zh-CN" altLang="en-US" sz="1000" dirty="0" smtClean="0">
              <a:solidFill>
                <a:schemeClr val="tx1"/>
              </a:solidFill>
              <a:latin typeface="微软雅黑" pitchFamily="34" charset="-122"/>
              <a:ea typeface="微软雅黑" pitchFamily="34" charset="-122"/>
            </a:rPr>
            <a:t>清算</a:t>
          </a:r>
          <a:endParaRPr lang="zh-CN" altLang="en-US" sz="1000" dirty="0">
            <a:solidFill>
              <a:schemeClr val="tx1"/>
            </a:solidFill>
            <a:latin typeface="微软雅黑" pitchFamily="34" charset="-122"/>
            <a:ea typeface="微软雅黑" pitchFamily="34" charset="-122"/>
          </a:endParaRPr>
        </a:p>
      </dgm:t>
    </dgm:pt>
    <dgm:pt modelId="{ABB57480-4C7F-437B-A4A7-9AA5D993BF1F}" type="parTrans" cxnId="{C2E14D35-BD31-4633-9DCA-95F46907CACC}">
      <dgm:prSet/>
      <dgm:spPr/>
      <dgm:t>
        <a:bodyPr/>
        <a:lstStyle/>
        <a:p>
          <a:endParaRPr lang="zh-CN" altLang="en-US"/>
        </a:p>
      </dgm:t>
    </dgm:pt>
    <dgm:pt modelId="{2EAF203C-DCC4-4B2C-8D55-6DFBE540EF25}" type="sibTrans" cxnId="{C2E14D35-BD31-4633-9DCA-95F46907CACC}">
      <dgm:prSet/>
      <dgm:spPr/>
      <dgm:t>
        <a:bodyPr/>
        <a:lstStyle/>
        <a:p>
          <a:endParaRPr lang="zh-CN" altLang="en-US"/>
        </a:p>
      </dgm:t>
    </dgm:pt>
    <dgm:pt modelId="{3829A5A8-3377-4A9F-8C15-E8EB01DB4D11}">
      <dgm:prSet custT="1"/>
      <dgm:spPr>
        <a:ln>
          <a:solidFill>
            <a:srgbClr val="20346A"/>
          </a:solidFill>
        </a:ln>
      </dgm:spPr>
      <dgm:t>
        <a:bodyPr/>
        <a:lstStyle/>
        <a:p>
          <a:r>
            <a:rPr lang="zh-CN" altLang="en-US" sz="1000" b="1" dirty="0" smtClean="0">
              <a:solidFill>
                <a:schemeClr val="tx1"/>
              </a:solidFill>
              <a:latin typeface="微软雅黑" pitchFamily="34" charset="-122"/>
              <a:ea typeface="微软雅黑" pitchFamily="34" charset="-122"/>
            </a:rPr>
            <a:t>组合费</a:t>
          </a:r>
          <a:r>
            <a:rPr lang="zh-CN" altLang="en-US" sz="1000" dirty="0" smtClean="0">
              <a:solidFill>
                <a:schemeClr val="tx1"/>
              </a:solidFill>
              <a:latin typeface="微软雅黑" pitchFamily="34" charset="-122"/>
              <a:ea typeface="微软雅黑" pitchFamily="34" charset="-122"/>
            </a:rPr>
            <a:t>清算：根据上日持有及收盘价，记减客户资金余额</a:t>
          </a:r>
          <a:endParaRPr lang="zh-CN" altLang="en-US" sz="1000" dirty="0">
            <a:solidFill>
              <a:schemeClr val="tx1"/>
            </a:solidFill>
            <a:latin typeface="微软雅黑" pitchFamily="34" charset="-122"/>
            <a:ea typeface="微软雅黑" pitchFamily="34" charset="-122"/>
          </a:endParaRPr>
        </a:p>
      </dgm:t>
    </dgm:pt>
    <dgm:pt modelId="{2905160D-8C90-4DFD-8A77-3BDCCE3CF5A5}" type="parTrans" cxnId="{CDCBC1A7-50EB-41CA-A5A6-FD283CADC99E}">
      <dgm:prSet/>
      <dgm:spPr/>
      <dgm:t>
        <a:bodyPr/>
        <a:lstStyle/>
        <a:p>
          <a:endParaRPr lang="zh-CN" altLang="en-US"/>
        </a:p>
      </dgm:t>
    </dgm:pt>
    <dgm:pt modelId="{7FC34808-4D43-46C8-886A-B118EB50B231}" type="sibTrans" cxnId="{CDCBC1A7-50EB-41CA-A5A6-FD283CADC99E}">
      <dgm:prSet/>
      <dgm:spPr/>
      <dgm:t>
        <a:bodyPr/>
        <a:lstStyle/>
        <a:p>
          <a:endParaRPr lang="zh-CN" altLang="en-US"/>
        </a:p>
      </dgm:t>
    </dgm:pt>
    <dgm:pt modelId="{3EDB9E0A-0DC0-40E5-A3A1-483BEA366C92}">
      <dgm:prSet custT="1"/>
      <dgm:spPr>
        <a:ln>
          <a:solidFill>
            <a:srgbClr val="20346A"/>
          </a:solidFill>
        </a:ln>
      </dgm:spPr>
      <dgm:t>
        <a:bodyPr/>
        <a:lstStyle/>
        <a:p>
          <a:r>
            <a:rPr lang="en-US" altLang="zh-CN" sz="1000" dirty="0" smtClean="0">
              <a:solidFill>
                <a:schemeClr val="tx1"/>
              </a:solidFill>
              <a:latin typeface="微软雅黑" pitchFamily="34" charset="-122"/>
              <a:ea typeface="微软雅黑" pitchFamily="34" charset="-122"/>
            </a:rPr>
            <a:t>18:00</a:t>
          </a:r>
          <a:r>
            <a:rPr lang="zh-CN" altLang="en-US" sz="1000" dirty="0" smtClean="0">
              <a:solidFill>
                <a:schemeClr val="tx1"/>
              </a:solidFill>
              <a:latin typeface="微软雅黑" pitchFamily="34" charset="-122"/>
              <a:ea typeface="微软雅黑" pitchFamily="34" charset="-122"/>
            </a:rPr>
            <a:t>前：对</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a:t>
          </a:r>
          <a:r>
            <a:rPr lang="zh-CN" altLang="en-US" sz="1000" b="1" dirty="0" smtClean="0">
              <a:solidFill>
                <a:schemeClr val="tx1"/>
              </a:solidFill>
              <a:latin typeface="微软雅黑" pitchFamily="34" charset="-122"/>
              <a:ea typeface="微软雅黑" pitchFamily="34" charset="-122"/>
            </a:rPr>
            <a:t>证券组合费</a:t>
          </a:r>
          <a:r>
            <a:rPr lang="zh-CN" altLang="en-US" sz="1000" dirty="0" smtClean="0">
              <a:solidFill>
                <a:schemeClr val="tx1"/>
              </a:solidFill>
              <a:latin typeface="微软雅黑" pitchFamily="34" charset="-122"/>
              <a:ea typeface="微软雅黑" pitchFamily="34" charset="-122"/>
            </a:rPr>
            <a:t>清算结果进行资金交收</a:t>
          </a:r>
          <a:endParaRPr lang="zh-CN" altLang="en-US" sz="1000" dirty="0">
            <a:solidFill>
              <a:schemeClr val="tx1"/>
            </a:solidFill>
            <a:latin typeface="微软雅黑" pitchFamily="34" charset="-122"/>
            <a:ea typeface="微软雅黑" pitchFamily="34" charset="-122"/>
          </a:endParaRPr>
        </a:p>
      </dgm:t>
    </dgm:pt>
    <dgm:pt modelId="{21140FE6-AE76-46CA-AE9F-D180CE606501}" type="parTrans" cxnId="{CF73BE90-209A-4573-A4FA-3BBB66530116}">
      <dgm:prSet/>
      <dgm:spPr/>
      <dgm:t>
        <a:bodyPr/>
        <a:lstStyle/>
        <a:p>
          <a:endParaRPr lang="zh-CN" altLang="en-US"/>
        </a:p>
      </dgm:t>
    </dgm:pt>
    <dgm:pt modelId="{AB56BC50-2AD6-45B3-955C-845449985C2B}" type="sibTrans" cxnId="{CF73BE90-209A-4573-A4FA-3BBB66530116}">
      <dgm:prSet/>
      <dgm:spPr/>
      <dgm:t>
        <a:bodyPr/>
        <a:lstStyle/>
        <a:p>
          <a:endParaRPr lang="zh-CN" altLang="en-US"/>
        </a:p>
      </dgm:t>
    </dgm:pt>
    <dgm:pt modelId="{9A0D6F50-8570-4E32-A7CA-92D7FF95F5D2}">
      <dgm:prSet custT="1"/>
      <dgm:spPr>
        <a:ln>
          <a:solidFill>
            <a:srgbClr val="20346A"/>
          </a:solidFill>
        </a:ln>
      </dgm:spPr>
      <dgm:t>
        <a:bodyPr/>
        <a:lstStyle/>
        <a:p>
          <a:r>
            <a:rPr lang="zh-CN" altLang="en-US" sz="1000" smtClean="0">
              <a:solidFill>
                <a:schemeClr val="tx1"/>
              </a:solidFill>
              <a:latin typeface="微软雅黑" pitchFamily="34" charset="-122"/>
              <a:ea typeface="微软雅黑" pitchFamily="34" charset="-122"/>
            </a:rPr>
            <a:t>晚间：</a:t>
          </a:r>
          <a:r>
            <a:rPr lang="zh-CN" altLang="en-US" sz="1000" dirty="0" smtClean="0">
              <a:solidFill>
                <a:schemeClr val="tx1"/>
              </a:solidFill>
              <a:latin typeface="微软雅黑" pitchFamily="34" charset="-122"/>
              <a:ea typeface="微软雅黑" pitchFamily="34" charset="-122"/>
            </a:rPr>
            <a:t>对</a:t>
          </a:r>
          <a:r>
            <a:rPr lang="en-US" altLang="zh-CN" sz="1000" dirty="0" smtClean="0">
              <a:solidFill>
                <a:schemeClr val="tx1"/>
              </a:solidFill>
              <a:latin typeface="微软雅黑" pitchFamily="34" charset="-122"/>
              <a:ea typeface="微软雅黑" pitchFamily="34" charset="-122"/>
            </a:rPr>
            <a:t>T</a:t>
          </a:r>
          <a:r>
            <a:rPr lang="zh-CN" altLang="en-US" sz="1000" dirty="0" smtClean="0">
              <a:solidFill>
                <a:schemeClr val="tx1"/>
              </a:solidFill>
              <a:latin typeface="微软雅黑" pitchFamily="34" charset="-122"/>
              <a:ea typeface="微软雅黑" pitchFamily="34" charset="-122"/>
            </a:rPr>
            <a:t>日交易按</a:t>
          </a:r>
          <a:r>
            <a:rPr lang="zh-CN" altLang="en-US" sz="1000" b="1" dirty="0" smtClean="0">
              <a:solidFill>
                <a:schemeClr val="tx1"/>
              </a:solidFill>
              <a:latin typeface="微软雅黑" pitchFamily="34" charset="-122"/>
              <a:ea typeface="微软雅黑" pitchFamily="34" charset="-122"/>
            </a:rPr>
            <a:t>证券账户</a:t>
          </a:r>
          <a:r>
            <a:rPr lang="zh-CN" altLang="en-US" sz="1000" dirty="0" smtClean="0">
              <a:solidFill>
                <a:schemeClr val="tx1"/>
              </a:solidFill>
              <a:latin typeface="微软雅黑" pitchFamily="34" charset="-122"/>
              <a:ea typeface="微软雅黑" pitchFamily="34" charset="-122"/>
            </a:rPr>
            <a:t>逐笔进行证券交收</a:t>
          </a:r>
          <a:endParaRPr lang="zh-CN" altLang="en-US" sz="1000" dirty="0">
            <a:solidFill>
              <a:schemeClr val="tx1"/>
            </a:solidFill>
            <a:latin typeface="微软雅黑" pitchFamily="34" charset="-122"/>
            <a:ea typeface="微软雅黑" pitchFamily="34" charset="-122"/>
          </a:endParaRPr>
        </a:p>
      </dgm:t>
    </dgm:pt>
    <dgm:pt modelId="{956F5DD1-0F76-4814-8147-ADA27E6C2966}" type="parTrans" cxnId="{9AF933BC-37CE-4357-8B98-DCF07A8003FC}">
      <dgm:prSet/>
      <dgm:spPr/>
      <dgm:t>
        <a:bodyPr/>
        <a:lstStyle/>
        <a:p>
          <a:endParaRPr lang="zh-CN" altLang="en-US"/>
        </a:p>
      </dgm:t>
    </dgm:pt>
    <dgm:pt modelId="{CAE4437E-40BE-4D94-AB45-767ABD72A121}" type="sibTrans" cxnId="{9AF933BC-37CE-4357-8B98-DCF07A8003FC}">
      <dgm:prSet/>
      <dgm:spPr/>
      <dgm:t>
        <a:bodyPr/>
        <a:lstStyle/>
        <a:p>
          <a:endParaRPr lang="zh-CN" altLang="en-US"/>
        </a:p>
      </dgm:t>
    </dgm:pt>
    <dgm:pt modelId="{47D03833-DA79-4CCD-AF52-ADF7B34B9623}" type="pres">
      <dgm:prSet presAssocID="{5FCEDABE-1D2D-41A7-8918-4A343249FD0F}" presName="Name0" presStyleCnt="0">
        <dgm:presLayoutVars>
          <dgm:dir/>
          <dgm:animLvl val="lvl"/>
          <dgm:resizeHandles val="exact"/>
        </dgm:presLayoutVars>
      </dgm:prSet>
      <dgm:spPr/>
      <dgm:t>
        <a:bodyPr/>
        <a:lstStyle/>
        <a:p>
          <a:endParaRPr lang="zh-CN" altLang="en-US"/>
        </a:p>
      </dgm:t>
    </dgm:pt>
    <dgm:pt modelId="{E89B909D-BA2E-4C44-8A50-049FCE8525E7}" type="pres">
      <dgm:prSet presAssocID="{5FCEDABE-1D2D-41A7-8918-4A343249FD0F}" presName="tSp" presStyleCnt="0"/>
      <dgm:spPr/>
    </dgm:pt>
    <dgm:pt modelId="{A4A84E7D-E8B4-4162-BDF1-C5BDFFA39993}" type="pres">
      <dgm:prSet presAssocID="{5FCEDABE-1D2D-41A7-8918-4A343249FD0F}" presName="bSp" presStyleCnt="0"/>
      <dgm:spPr/>
    </dgm:pt>
    <dgm:pt modelId="{10D03807-0B82-446B-AD27-F84718F6BB47}" type="pres">
      <dgm:prSet presAssocID="{5FCEDABE-1D2D-41A7-8918-4A343249FD0F}" presName="process" presStyleCnt="0"/>
      <dgm:spPr/>
    </dgm:pt>
    <dgm:pt modelId="{9C0D216B-4E04-438E-8236-6A1F13B5E772}" type="pres">
      <dgm:prSet presAssocID="{3B313B8C-DF6B-4E58-8564-2832DC5BC103}" presName="composite1" presStyleCnt="0"/>
      <dgm:spPr/>
    </dgm:pt>
    <dgm:pt modelId="{CCB73114-D535-4E4B-BEB3-ACA0BAB183DA}" type="pres">
      <dgm:prSet presAssocID="{3B313B8C-DF6B-4E58-8564-2832DC5BC103}" presName="dummyNode1" presStyleLbl="node1" presStyleIdx="0" presStyleCnt="3"/>
      <dgm:spPr/>
    </dgm:pt>
    <dgm:pt modelId="{8EF55EE7-4AC3-4BCC-94C1-599377BD08B8}" type="pres">
      <dgm:prSet presAssocID="{3B313B8C-DF6B-4E58-8564-2832DC5BC103}" presName="childNode1" presStyleLbl="bgAcc1" presStyleIdx="0" presStyleCnt="3" custScaleY="154715">
        <dgm:presLayoutVars>
          <dgm:bulletEnabled val="1"/>
        </dgm:presLayoutVars>
      </dgm:prSet>
      <dgm:spPr/>
      <dgm:t>
        <a:bodyPr/>
        <a:lstStyle/>
        <a:p>
          <a:endParaRPr lang="zh-CN" altLang="en-US"/>
        </a:p>
      </dgm:t>
    </dgm:pt>
    <dgm:pt modelId="{0A697D3A-0D38-45C4-86C0-55B3D6D5E7E0}" type="pres">
      <dgm:prSet presAssocID="{3B313B8C-DF6B-4E58-8564-2832DC5BC103}" presName="childNode1tx" presStyleLbl="bgAcc1" presStyleIdx="0" presStyleCnt="3">
        <dgm:presLayoutVars>
          <dgm:bulletEnabled val="1"/>
        </dgm:presLayoutVars>
      </dgm:prSet>
      <dgm:spPr/>
      <dgm:t>
        <a:bodyPr/>
        <a:lstStyle/>
        <a:p>
          <a:endParaRPr lang="zh-CN" altLang="en-US"/>
        </a:p>
      </dgm:t>
    </dgm:pt>
    <dgm:pt modelId="{08E4AED5-4455-4E77-8030-8C761DFA1D26}" type="pres">
      <dgm:prSet presAssocID="{3B313B8C-DF6B-4E58-8564-2832DC5BC103}" presName="parentNode1" presStyleLbl="node1" presStyleIdx="0" presStyleCnt="3" custScaleX="61703" custScaleY="54961" custLinFactNeighborX="20021" custLinFactNeighborY="63439">
        <dgm:presLayoutVars>
          <dgm:chMax val="1"/>
          <dgm:bulletEnabled val="1"/>
        </dgm:presLayoutVars>
      </dgm:prSet>
      <dgm:spPr/>
      <dgm:t>
        <a:bodyPr/>
        <a:lstStyle/>
        <a:p>
          <a:endParaRPr lang="zh-CN" altLang="en-US"/>
        </a:p>
      </dgm:t>
    </dgm:pt>
    <dgm:pt modelId="{5D8928DF-7E14-4F81-8656-0C9398DB6743}" type="pres">
      <dgm:prSet presAssocID="{3B313B8C-DF6B-4E58-8564-2832DC5BC103}" presName="connSite1" presStyleCnt="0"/>
      <dgm:spPr/>
    </dgm:pt>
    <dgm:pt modelId="{8F10AFFE-0CB8-4EAF-ACAA-BD3AC6E93730}" type="pres">
      <dgm:prSet presAssocID="{29E8D8A2-A731-4E58-83B9-638D3D0D62CF}" presName="Name9" presStyleLbl="sibTrans2D1" presStyleIdx="0" presStyleCnt="2" custLinFactNeighborY="4349"/>
      <dgm:spPr/>
      <dgm:t>
        <a:bodyPr/>
        <a:lstStyle/>
        <a:p>
          <a:endParaRPr lang="zh-CN" altLang="en-US"/>
        </a:p>
      </dgm:t>
    </dgm:pt>
    <dgm:pt modelId="{78684ECD-D508-439D-B072-C3C3C25ABF1B}" type="pres">
      <dgm:prSet presAssocID="{D8CB0684-A388-430A-BFD1-BB7712D4AA5F}" presName="composite2" presStyleCnt="0"/>
      <dgm:spPr/>
    </dgm:pt>
    <dgm:pt modelId="{732A9CA8-AE34-498B-8974-912F3EE65B3E}" type="pres">
      <dgm:prSet presAssocID="{D8CB0684-A388-430A-BFD1-BB7712D4AA5F}" presName="dummyNode2" presStyleLbl="node1" presStyleIdx="0" presStyleCnt="3"/>
      <dgm:spPr/>
    </dgm:pt>
    <dgm:pt modelId="{794B8828-4298-4FD0-8BD8-32CAED8F30C5}" type="pres">
      <dgm:prSet presAssocID="{D8CB0684-A388-430A-BFD1-BB7712D4AA5F}" presName="childNode2" presStyleLbl="bgAcc1" presStyleIdx="1" presStyleCnt="3" custScaleY="154715">
        <dgm:presLayoutVars>
          <dgm:bulletEnabled val="1"/>
        </dgm:presLayoutVars>
      </dgm:prSet>
      <dgm:spPr/>
      <dgm:t>
        <a:bodyPr/>
        <a:lstStyle/>
        <a:p>
          <a:endParaRPr lang="zh-CN" altLang="en-US"/>
        </a:p>
      </dgm:t>
    </dgm:pt>
    <dgm:pt modelId="{38150560-87D3-4D15-B2DB-6EC446FD78E4}" type="pres">
      <dgm:prSet presAssocID="{D8CB0684-A388-430A-BFD1-BB7712D4AA5F}" presName="childNode2tx" presStyleLbl="bgAcc1" presStyleIdx="1" presStyleCnt="3">
        <dgm:presLayoutVars>
          <dgm:bulletEnabled val="1"/>
        </dgm:presLayoutVars>
      </dgm:prSet>
      <dgm:spPr/>
      <dgm:t>
        <a:bodyPr/>
        <a:lstStyle/>
        <a:p>
          <a:endParaRPr lang="zh-CN" altLang="en-US"/>
        </a:p>
      </dgm:t>
    </dgm:pt>
    <dgm:pt modelId="{982DC098-43F8-4477-B626-1771F5E11ADA}" type="pres">
      <dgm:prSet presAssocID="{D8CB0684-A388-430A-BFD1-BB7712D4AA5F}" presName="parentNode2" presStyleLbl="node1" presStyleIdx="1" presStyleCnt="3" custScaleX="61703" custScaleY="54961" custLinFactNeighborX="7297" custLinFactNeighborY="-54565">
        <dgm:presLayoutVars>
          <dgm:chMax val="0"/>
          <dgm:bulletEnabled val="1"/>
        </dgm:presLayoutVars>
      </dgm:prSet>
      <dgm:spPr/>
      <dgm:t>
        <a:bodyPr/>
        <a:lstStyle/>
        <a:p>
          <a:endParaRPr lang="zh-CN" altLang="en-US"/>
        </a:p>
      </dgm:t>
    </dgm:pt>
    <dgm:pt modelId="{283B4BB9-4D7E-4A7A-9266-2173B8D19C5F}" type="pres">
      <dgm:prSet presAssocID="{D8CB0684-A388-430A-BFD1-BB7712D4AA5F}" presName="connSite2" presStyleCnt="0"/>
      <dgm:spPr/>
    </dgm:pt>
    <dgm:pt modelId="{345B40E9-AB92-4649-A5CE-850F005CF64D}" type="pres">
      <dgm:prSet presAssocID="{5D1AF72A-A89E-450F-BA28-E6492355DCAB}" presName="Name18" presStyleLbl="sibTrans2D1" presStyleIdx="1" presStyleCnt="2" custLinFactNeighborY="-5817"/>
      <dgm:spPr/>
      <dgm:t>
        <a:bodyPr/>
        <a:lstStyle/>
        <a:p>
          <a:endParaRPr lang="zh-CN" altLang="en-US"/>
        </a:p>
      </dgm:t>
    </dgm:pt>
    <dgm:pt modelId="{FA863CDA-CCE1-4F8E-A242-A1C9F86439C8}" type="pres">
      <dgm:prSet presAssocID="{40AFC506-0156-498E-908A-0985EC1C64A8}" presName="composite1" presStyleCnt="0"/>
      <dgm:spPr/>
    </dgm:pt>
    <dgm:pt modelId="{833389AB-4980-471D-9016-6BD65D991F19}" type="pres">
      <dgm:prSet presAssocID="{40AFC506-0156-498E-908A-0985EC1C64A8}" presName="dummyNode1" presStyleLbl="node1" presStyleIdx="1" presStyleCnt="3"/>
      <dgm:spPr/>
    </dgm:pt>
    <dgm:pt modelId="{9F12AB47-E798-4ED8-9071-E03EEC94AAF7}" type="pres">
      <dgm:prSet presAssocID="{40AFC506-0156-498E-908A-0985EC1C64A8}" presName="childNode1" presStyleLbl="bgAcc1" presStyleIdx="2" presStyleCnt="3" custScaleY="154715">
        <dgm:presLayoutVars>
          <dgm:bulletEnabled val="1"/>
        </dgm:presLayoutVars>
      </dgm:prSet>
      <dgm:spPr/>
      <dgm:t>
        <a:bodyPr/>
        <a:lstStyle/>
        <a:p>
          <a:endParaRPr lang="zh-CN" altLang="en-US"/>
        </a:p>
      </dgm:t>
    </dgm:pt>
    <dgm:pt modelId="{A864A755-C035-4AC4-9265-1859782E88B0}" type="pres">
      <dgm:prSet presAssocID="{40AFC506-0156-498E-908A-0985EC1C64A8}" presName="childNode1tx" presStyleLbl="bgAcc1" presStyleIdx="2" presStyleCnt="3">
        <dgm:presLayoutVars>
          <dgm:bulletEnabled val="1"/>
        </dgm:presLayoutVars>
      </dgm:prSet>
      <dgm:spPr/>
      <dgm:t>
        <a:bodyPr/>
        <a:lstStyle/>
        <a:p>
          <a:endParaRPr lang="zh-CN" altLang="en-US"/>
        </a:p>
      </dgm:t>
    </dgm:pt>
    <dgm:pt modelId="{438B7B55-4726-44B8-8999-1A94638780C8}" type="pres">
      <dgm:prSet presAssocID="{40AFC506-0156-498E-908A-0985EC1C64A8}" presName="parentNode1" presStyleLbl="node1" presStyleIdx="2" presStyleCnt="3" custScaleX="61703" custScaleY="54961" custLinFactNeighborX="7370" custLinFactNeighborY="64227">
        <dgm:presLayoutVars>
          <dgm:chMax val="1"/>
          <dgm:bulletEnabled val="1"/>
        </dgm:presLayoutVars>
      </dgm:prSet>
      <dgm:spPr/>
      <dgm:t>
        <a:bodyPr/>
        <a:lstStyle/>
        <a:p>
          <a:endParaRPr lang="zh-CN" altLang="en-US"/>
        </a:p>
      </dgm:t>
    </dgm:pt>
    <dgm:pt modelId="{36B0B18D-6E42-4FDD-B17C-863ED2864273}" type="pres">
      <dgm:prSet presAssocID="{40AFC506-0156-498E-908A-0985EC1C64A8}" presName="connSite1" presStyleCnt="0"/>
      <dgm:spPr/>
    </dgm:pt>
  </dgm:ptLst>
  <dgm:cxnLst>
    <dgm:cxn modelId="{3688FA0C-CF26-4838-B6D2-B357BFB23F80}" type="presOf" srcId="{5FCEDABE-1D2D-41A7-8918-4A343249FD0F}" destId="{47D03833-DA79-4CCD-AF52-ADF7B34B9623}" srcOrd="0" destOrd="0" presId="urn:microsoft.com/office/officeart/2005/8/layout/hProcess4"/>
    <dgm:cxn modelId="{3E6E8B8D-44ED-44C3-84AC-457E2AA84F1B}" type="presOf" srcId="{3829A5A8-3377-4A9F-8C15-E8EB01DB4D11}" destId="{0A697D3A-0D38-45C4-86C0-55B3D6D5E7E0}" srcOrd="1" destOrd="3" presId="urn:microsoft.com/office/officeart/2005/8/layout/hProcess4"/>
    <dgm:cxn modelId="{932622DB-705A-4B02-9835-81430633263F}" type="presOf" srcId="{3B313B8C-DF6B-4E58-8564-2832DC5BC103}" destId="{08E4AED5-4455-4E77-8030-8C761DFA1D26}" srcOrd="0" destOrd="0" presId="urn:microsoft.com/office/officeart/2005/8/layout/hProcess4"/>
    <dgm:cxn modelId="{13F10FA6-21DD-40D4-9BA2-4D40C26E52F6}" type="presOf" srcId="{5D1AF72A-A89E-450F-BA28-E6492355DCAB}" destId="{345B40E9-AB92-4649-A5CE-850F005CF64D}" srcOrd="0" destOrd="0" presId="urn:microsoft.com/office/officeart/2005/8/layout/hProcess4"/>
    <dgm:cxn modelId="{3249C17B-D7C2-47A9-9992-6EBB1CC3915E}" type="presOf" srcId="{0AFE5008-6B8C-403D-87AE-8AB2B05F1589}" destId="{0A697D3A-0D38-45C4-86C0-55B3D6D5E7E0}" srcOrd="1" destOrd="1" presId="urn:microsoft.com/office/officeart/2005/8/layout/hProcess4"/>
    <dgm:cxn modelId="{4084E4E9-6F9E-4463-B114-F0ADCAF5EC86}" type="presOf" srcId="{9A0D6F50-8570-4E32-A7CA-92D7FF95F5D2}" destId="{9F12AB47-E798-4ED8-9071-E03EEC94AAF7}" srcOrd="0" destOrd="1" presId="urn:microsoft.com/office/officeart/2005/8/layout/hProcess4"/>
    <dgm:cxn modelId="{CDCBC1A7-50EB-41CA-A5A6-FD283CADC99E}" srcId="{3B313B8C-DF6B-4E58-8564-2832DC5BC103}" destId="{3829A5A8-3377-4A9F-8C15-E8EB01DB4D11}" srcOrd="3" destOrd="0" parTransId="{2905160D-8C90-4DFD-8A77-3BDCCE3CF5A5}" sibTransId="{7FC34808-4D43-46C8-886A-B118EB50B231}"/>
    <dgm:cxn modelId="{1BAE325A-9562-44A8-B4AA-EBE7C901FE28}" type="presOf" srcId="{3829A5A8-3377-4A9F-8C15-E8EB01DB4D11}" destId="{8EF55EE7-4AC3-4BCC-94C1-599377BD08B8}" srcOrd="0" destOrd="3" presId="urn:microsoft.com/office/officeart/2005/8/layout/hProcess4"/>
    <dgm:cxn modelId="{F7420AE1-70AF-47CB-9BB7-DDEF000FE002}" srcId="{5FCEDABE-1D2D-41A7-8918-4A343249FD0F}" destId="{3B313B8C-DF6B-4E58-8564-2832DC5BC103}" srcOrd="0" destOrd="0" parTransId="{00FC6D11-4794-4296-9011-1FFEA54BB2B5}" sibTransId="{29E8D8A2-A731-4E58-83B9-638D3D0D62CF}"/>
    <dgm:cxn modelId="{F3D83101-E786-4C04-BA77-7E92E2362BD4}" type="presOf" srcId="{03D40FFC-5245-48CA-A752-03D2F9649686}" destId="{9F12AB47-E798-4ED8-9071-E03EEC94AAF7}" srcOrd="0" destOrd="0" presId="urn:microsoft.com/office/officeart/2005/8/layout/hProcess4"/>
    <dgm:cxn modelId="{06858483-1978-4186-9391-432302BCEA5C}" type="presOf" srcId="{3EDB9E0A-0DC0-40E5-A3A1-483BEA366C92}" destId="{38150560-87D3-4D15-B2DB-6EC446FD78E4}" srcOrd="1" destOrd="1" presId="urn:microsoft.com/office/officeart/2005/8/layout/hProcess4"/>
    <dgm:cxn modelId="{CF73BE90-209A-4573-A4FA-3BBB66530116}" srcId="{D8CB0684-A388-430A-BFD1-BB7712D4AA5F}" destId="{3EDB9E0A-0DC0-40E5-A3A1-483BEA366C92}" srcOrd="1" destOrd="0" parTransId="{21140FE6-AE76-46CA-AE9F-D180CE606501}" sibTransId="{AB56BC50-2AD6-45B3-955C-845449985C2B}"/>
    <dgm:cxn modelId="{2D165DE8-C28D-4829-B9C5-50AC20CC5F3B}" type="presOf" srcId="{2D6D7CF5-952E-4F3D-85D4-FED6FD968F1A}" destId="{0A697D3A-0D38-45C4-86C0-55B3D6D5E7E0}" srcOrd="1" destOrd="2" presId="urn:microsoft.com/office/officeart/2005/8/layout/hProcess4"/>
    <dgm:cxn modelId="{A32960F5-28B5-4723-BB87-09FC30D195DD}" type="presOf" srcId="{85579E56-25C5-449C-96D8-C9274BA7BFBB}" destId="{794B8828-4298-4FD0-8BD8-32CAED8F30C5}" srcOrd="0" destOrd="0" presId="urn:microsoft.com/office/officeart/2005/8/layout/hProcess4"/>
    <dgm:cxn modelId="{285F4CA5-712B-4C89-8872-43F3308D20B9}" srcId="{D8CB0684-A388-430A-BFD1-BB7712D4AA5F}" destId="{85579E56-25C5-449C-96D8-C9274BA7BFBB}" srcOrd="0" destOrd="0" parTransId="{0BCE53E4-FD4B-401D-A32D-7491D9A8477C}" sibTransId="{B2461FF3-F32A-44FA-A3C8-42E8CF07977A}"/>
    <dgm:cxn modelId="{2F6FE8C8-FF72-4F07-B628-D6880DA023BF}" type="presOf" srcId="{85579E56-25C5-449C-96D8-C9274BA7BFBB}" destId="{38150560-87D3-4D15-B2DB-6EC446FD78E4}" srcOrd="1" destOrd="0" presId="urn:microsoft.com/office/officeart/2005/8/layout/hProcess4"/>
    <dgm:cxn modelId="{805634A8-06C5-4FC2-BA0C-1524946469B8}" type="presOf" srcId="{29E8D8A2-A731-4E58-83B9-638D3D0D62CF}" destId="{8F10AFFE-0CB8-4EAF-ACAA-BD3AC6E93730}" srcOrd="0" destOrd="0" presId="urn:microsoft.com/office/officeart/2005/8/layout/hProcess4"/>
    <dgm:cxn modelId="{1D5BDBB6-237B-4ED9-A287-719ABFCCADBF}" type="presOf" srcId="{40AFC506-0156-498E-908A-0985EC1C64A8}" destId="{438B7B55-4726-44B8-8999-1A94638780C8}" srcOrd="0" destOrd="0" presId="urn:microsoft.com/office/officeart/2005/8/layout/hProcess4"/>
    <dgm:cxn modelId="{2B076FE5-FC94-49EF-8D4E-6224DF47153E}" type="presOf" srcId="{AA3FA104-346D-4E43-81AE-7D165ADDF79D}" destId="{8EF55EE7-4AC3-4BCC-94C1-599377BD08B8}" srcOrd="0" destOrd="0" presId="urn:microsoft.com/office/officeart/2005/8/layout/hProcess4"/>
    <dgm:cxn modelId="{C2E14D35-BD31-4633-9DCA-95F46907CACC}" srcId="{3B313B8C-DF6B-4E58-8564-2832DC5BC103}" destId="{2D6D7CF5-952E-4F3D-85D4-FED6FD968F1A}" srcOrd="2" destOrd="0" parTransId="{ABB57480-4C7F-437B-A4A7-9AA5D993BF1F}" sibTransId="{2EAF203C-DCC4-4B2C-8D55-6DFBE540EF25}"/>
    <dgm:cxn modelId="{DF74DDAB-146B-4264-9E63-F8B399E46FA0}" srcId="{5FCEDABE-1D2D-41A7-8918-4A343249FD0F}" destId="{D8CB0684-A388-430A-BFD1-BB7712D4AA5F}" srcOrd="1" destOrd="0" parTransId="{6C1712A8-13C7-41B3-AE59-CA952DEB120E}" sibTransId="{5D1AF72A-A89E-450F-BA28-E6492355DCAB}"/>
    <dgm:cxn modelId="{AC6F67B4-FF4F-425B-AE37-08E97DCE303F}" type="presOf" srcId="{AA3FA104-346D-4E43-81AE-7D165ADDF79D}" destId="{0A697D3A-0D38-45C4-86C0-55B3D6D5E7E0}" srcOrd="1" destOrd="0" presId="urn:microsoft.com/office/officeart/2005/8/layout/hProcess4"/>
    <dgm:cxn modelId="{65AC872E-2FBD-43B8-BBDC-4F86BC8635AC}" type="presOf" srcId="{2D6D7CF5-952E-4F3D-85D4-FED6FD968F1A}" destId="{8EF55EE7-4AC3-4BCC-94C1-599377BD08B8}" srcOrd="0" destOrd="2" presId="urn:microsoft.com/office/officeart/2005/8/layout/hProcess4"/>
    <dgm:cxn modelId="{190CC89C-5A6A-492E-919C-BB24E494852B}" srcId="{40AFC506-0156-498E-908A-0985EC1C64A8}" destId="{03D40FFC-5245-48CA-A752-03D2F9649686}" srcOrd="0" destOrd="0" parTransId="{69DA7147-D180-4E05-8F74-596284C4CB1C}" sibTransId="{25D58870-FA51-4984-8A97-09AF91890FB4}"/>
    <dgm:cxn modelId="{A6FF9DF4-178A-4F28-A00D-98B1960DC1B1}" type="presOf" srcId="{03D40FFC-5245-48CA-A752-03D2F9649686}" destId="{A864A755-C035-4AC4-9265-1859782E88B0}" srcOrd="1" destOrd="0" presId="urn:microsoft.com/office/officeart/2005/8/layout/hProcess4"/>
    <dgm:cxn modelId="{CC751F77-7637-4D1D-AC89-55B6C9349A3E}" srcId="{3B313B8C-DF6B-4E58-8564-2832DC5BC103}" destId="{0AFE5008-6B8C-403D-87AE-8AB2B05F1589}" srcOrd="1" destOrd="0" parTransId="{D4DE3676-514C-4F64-B4AF-2F183AC8B4D5}" sibTransId="{467A57F2-70B9-46A3-A259-A23C3C48B061}"/>
    <dgm:cxn modelId="{3ACBF791-7F0F-45E8-8F0F-9AA34DEECD63}" type="presOf" srcId="{0AFE5008-6B8C-403D-87AE-8AB2B05F1589}" destId="{8EF55EE7-4AC3-4BCC-94C1-599377BD08B8}" srcOrd="0" destOrd="1" presId="urn:microsoft.com/office/officeart/2005/8/layout/hProcess4"/>
    <dgm:cxn modelId="{3548EF86-7BBA-48C5-9049-887ACE83C070}" srcId="{5FCEDABE-1D2D-41A7-8918-4A343249FD0F}" destId="{40AFC506-0156-498E-908A-0985EC1C64A8}" srcOrd="2" destOrd="0" parTransId="{227CDA8E-C3E7-45EC-9BBB-F8E6DB87E7C4}" sibTransId="{2814F23D-EFDD-4693-A7B1-CC11E6F838BF}"/>
    <dgm:cxn modelId="{B4A50092-8C4A-4879-82C0-B4AEAB9F2EB1}" type="presOf" srcId="{D8CB0684-A388-430A-BFD1-BB7712D4AA5F}" destId="{982DC098-43F8-4477-B626-1771F5E11ADA}" srcOrd="0" destOrd="0" presId="urn:microsoft.com/office/officeart/2005/8/layout/hProcess4"/>
    <dgm:cxn modelId="{72B7EA10-72DA-4F20-A018-0ACABB5C101B}" type="presOf" srcId="{3EDB9E0A-0DC0-40E5-A3A1-483BEA366C92}" destId="{794B8828-4298-4FD0-8BD8-32CAED8F30C5}" srcOrd="0" destOrd="1" presId="urn:microsoft.com/office/officeart/2005/8/layout/hProcess4"/>
    <dgm:cxn modelId="{9AF933BC-37CE-4357-8B98-DCF07A8003FC}" srcId="{40AFC506-0156-498E-908A-0985EC1C64A8}" destId="{9A0D6F50-8570-4E32-A7CA-92D7FF95F5D2}" srcOrd="1" destOrd="0" parTransId="{956F5DD1-0F76-4814-8147-ADA27E6C2966}" sibTransId="{CAE4437E-40BE-4D94-AB45-767ABD72A121}"/>
    <dgm:cxn modelId="{9FA39F63-5B5E-44DD-BAAE-41AB3163989F}" srcId="{3B313B8C-DF6B-4E58-8564-2832DC5BC103}" destId="{AA3FA104-346D-4E43-81AE-7D165ADDF79D}" srcOrd="0" destOrd="0" parTransId="{C426A940-CC87-4DE9-ADB4-445DCAAAFF04}" sibTransId="{266B5E97-46B6-4682-B414-B280C5180722}"/>
    <dgm:cxn modelId="{6EC276CD-2D82-4DFA-A2A0-1C5DFFE69D57}" type="presOf" srcId="{9A0D6F50-8570-4E32-A7CA-92D7FF95F5D2}" destId="{A864A755-C035-4AC4-9265-1859782E88B0}" srcOrd="1" destOrd="1" presId="urn:microsoft.com/office/officeart/2005/8/layout/hProcess4"/>
    <dgm:cxn modelId="{73E77F52-0C01-4D81-A48D-1CED4B1A44AF}" type="presParOf" srcId="{47D03833-DA79-4CCD-AF52-ADF7B34B9623}" destId="{E89B909D-BA2E-4C44-8A50-049FCE8525E7}" srcOrd="0" destOrd="0" presId="urn:microsoft.com/office/officeart/2005/8/layout/hProcess4"/>
    <dgm:cxn modelId="{A76224D7-6CDA-4978-90C1-4F7E8D6EBC29}" type="presParOf" srcId="{47D03833-DA79-4CCD-AF52-ADF7B34B9623}" destId="{A4A84E7D-E8B4-4162-BDF1-C5BDFFA39993}" srcOrd="1" destOrd="0" presId="urn:microsoft.com/office/officeart/2005/8/layout/hProcess4"/>
    <dgm:cxn modelId="{5C548077-7018-4085-AE99-785A3F1C16EE}" type="presParOf" srcId="{47D03833-DA79-4CCD-AF52-ADF7B34B9623}" destId="{10D03807-0B82-446B-AD27-F84718F6BB47}" srcOrd="2" destOrd="0" presId="urn:microsoft.com/office/officeart/2005/8/layout/hProcess4"/>
    <dgm:cxn modelId="{C3D964BD-6817-4652-8606-AA8B9EE3A700}" type="presParOf" srcId="{10D03807-0B82-446B-AD27-F84718F6BB47}" destId="{9C0D216B-4E04-438E-8236-6A1F13B5E772}" srcOrd="0" destOrd="0" presId="urn:microsoft.com/office/officeart/2005/8/layout/hProcess4"/>
    <dgm:cxn modelId="{170FBFC7-0B9F-4291-BA4B-0E942DAFC690}" type="presParOf" srcId="{9C0D216B-4E04-438E-8236-6A1F13B5E772}" destId="{CCB73114-D535-4E4B-BEB3-ACA0BAB183DA}" srcOrd="0" destOrd="0" presId="urn:microsoft.com/office/officeart/2005/8/layout/hProcess4"/>
    <dgm:cxn modelId="{CB0492F1-89F2-4EF5-88A5-E0192F94CD5A}" type="presParOf" srcId="{9C0D216B-4E04-438E-8236-6A1F13B5E772}" destId="{8EF55EE7-4AC3-4BCC-94C1-599377BD08B8}" srcOrd="1" destOrd="0" presId="urn:microsoft.com/office/officeart/2005/8/layout/hProcess4"/>
    <dgm:cxn modelId="{1355DE83-30BF-4EDA-9C7A-A2E4BC3331D6}" type="presParOf" srcId="{9C0D216B-4E04-438E-8236-6A1F13B5E772}" destId="{0A697D3A-0D38-45C4-86C0-55B3D6D5E7E0}" srcOrd="2" destOrd="0" presId="urn:microsoft.com/office/officeart/2005/8/layout/hProcess4"/>
    <dgm:cxn modelId="{5E1FC11C-035F-40DA-89D3-43C37D399311}" type="presParOf" srcId="{9C0D216B-4E04-438E-8236-6A1F13B5E772}" destId="{08E4AED5-4455-4E77-8030-8C761DFA1D26}" srcOrd="3" destOrd="0" presId="urn:microsoft.com/office/officeart/2005/8/layout/hProcess4"/>
    <dgm:cxn modelId="{1E627CA2-3A46-4F22-B344-1B1C12CEC935}" type="presParOf" srcId="{9C0D216B-4E04-438E-8236-6A1F13B5E772}" destId="{5D8928DF-7E14-4F81-8656-0C9398DB6743}" srcOrd="4" destOrd="0" presId="urn:microsoft.com/office/officeart/2005/8/layout/hProcess4"/>
    <dgm:cxn modelId="{8DA2492D-F31C-4CBB-95EB-CA855F2855DE}" type="presParOf" srcId="{10D03807-0B82-446B-AD27-F84718F6BB47}" destId="{8F10AFFE-0CB8-4EAF-ACAA-BD3AC6E93730}" srcOrd="1" destOrd="0" presId="urn:microsoft.com/office/officeart/2005/8/layout/hProcess4"/>
    <dgm:cxn modelId="{9A4DA9FD-A1E5-4808-819A-85B2DE2402B8}" type="presParOf" srcId="{10D03807-0B82-446B-AD27-F84718F6BB47}" destId="{78684ECD-D508-439D-B072-C3C3C25ABF1B}" srcOrd="2" destOrd="0" presId="urn:microsoft.com/office/officeart/2005/8/layout/hProcess4"/>
    <dgm:cxn modelId="{B1E11256-703F-47F4-950C-5D399477E138}" type="presParOf" srcId="{78684ECD-D508-439D-B072-C3C3C25ABF1B}" destId="{732A9CA8-AE34-498B-8974-912F3EE65B3E}" srcOrd="0" destOrd="0" presId="urn:microsoft.com/office/officeart/2005/8/layout/hProcess4"/>
    <dgm:cxn modelId="{1E20087A-8E4D-45F4-9B26-61DD309D3F03}" type="presParOf" srcId="{78684ECD-D508-439D-B072-C3C3C25ABF1B}" destId="{794B8828-4298-4FD0-8BD8-32CAED8F30C5}" srcOrd="1" destOrd="0" presId="urn:microsoft.com/office/officeart/2005/8/layout/hProcess4"/>
    <dgm:cxn modelId="{6BF8E4FB-F0AD-4123-9EF3-F47950B1B5EC}" type="presParOf" srcId="{78684ECD-D508-439D-B072-C3C3C25ABF1B}" destId="{38150560-87D3-4D15-B2DB-6EC446FD78E4}" srcOrd="2" destOrd="0" presId="urn:microsoft.com/office/officeart/2005/8/layout/hProcess4"/>
    <dgm:cxn modelId="{57CCBF63-17B4-42BB-A113-9F0DFC510EB1}" type="presParOf" srcId="{78684ECD-D508-439D-B072-C3C3C25ABF1B}" destId="{982DC098-43F8-4477-B626-1771F5E11ADA}" srcOrd="3" destOrd="0" presId="urn:microsoft.com/office/officeart/2005/8/layout/hProcess4"/>
    <dgm:cxn modelId="{A1E73B92-F058-4C91-9531-E0C58C7D2547}" type="presParOf" srcId="{78684ECD-D508-439D-B072-C3C3C25ABF1B}" destId="{283B4BB9-4D7E-4A7A-9266-2173B8D19C5F}" srcOrd="4" destOrd="0" presId="urn:microsoft.com/office/officeart/2005/8/layout/hProcess4"/>
    <dgm:cxn modelId="{5CAD95A2-B5A4-432C-A4F7-74CCEBC384A1}" type="presParOf" srcId="{10D03807-0B82-446B-AD27-F84718F6BB47}" destId="{345B40E9-AB92-4649-A5CE-850F005CF64D}" srcOrd="3" destOrd="0" presId="urn:microsoft.com/office/officeart/2005/8/layout/hProcess4"/>
    <dgm:cxn modelId="{C5CCAF6A-3317-41FF-ACB4-37F660712AD7}" type="presParOf" srcId="{10D03807-0B82-446B-AD27-F84718F6BB47}" destId="{FA863CDA-CCE1-4F8E-A242-A1C9F86439C8}" srcOrd="4" destOrd="0" presId="urn:microsoft.com/office/officeart/2005/8/layout/hProcess4"/>
    <dgm:cxn modelId="{38DC11F0-3C07-415C-9A40-08A1FA7E1E02}" type="presParOf" srcId="{FA863CDA-CCE1-4F8E-A242-A1C9F86439C8}" destId="{833389AB-4980-471D-9016-6BD65D991F19}" srcOrd="0" destOrd="0" presId="urn:microsoft.com/office/officeart/2005/8/layout/hProcess4"/>
    <dgm:cxn modelId="{378AE68E-23F4-445F-9405-237463B52BE5}" type="presParOf" srcId="{FA863CDA-CCE1-4F8E-A242-A1C9F86439C8}" destId="{9F12AB47-E798-4ED8-9071-E03EEC94AAF7}" srcOrd="1" destOrd="0" presId="urn:microsoft.com/office/officeart/2005/8/layout/hProcess4"/>
    <dgm:cxn modelId="{A3196A4C-470B-4558-821A-7EEAF751A685}" type="presParOf" srcId="{FA863CDA-CCE1-4F8E-A242-A1C9F86439C8}" destId="{A864A755-C035-4AC4-9265-1859782E88B0}" srcOrd="2" destOrd="0" presId="urn:microsoft.com/office/officeart/2005/8/layout/hProcess4"/>
    <dgm:cxn modelId="{75E16ECF-ABD3-4EE0-85FF-C5C5AE8BA683}" type="presParOf" srcId="{FA863CDA-CCE1-4F8E-A242-A1C9F86439C8}" destId="{438B7B55-4726-44B8-8999-1A94638780C8}" srcOrd="3" destOrd="0" presId="urn:microsoft.com/office/officeart/2005/8/layout/hProcess4"/>
    <dgm:cxn modelId="{6BF4DFD9-E6EA-48ED-86A6-2E76DB94AF00}" type="presParOf" srcId="{FA863CDA-CCE1-4F8E-A242-A1C9F86439C8}" destId="{36B0B18D-6E42-4FDD-B17C-863ED2864273}" srcOrd="4" destOrd="0" presId="urn:microsoft.com/office/officeart/2005/8/layout/hProcess4"/>
  </dgm:cxnLst>
  <dgm:bg/>
  <dgm:whole>
    <a:ln>
      <a:noFill/>
    </a:ln>
  </dgm:whole>
  <dgm:extLst>
    <a:ext uri="http://schemas.microsoft.com/office/drawing/2008/diagram">
      <dsp:dataModelExt xmlns:dsp="http://schemas.microsoft.com/office/drawing/2008/diagram" xmlns=""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FC7053-6A95-435D-A725-53780B87074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44ACD20D-96BC-4A91-8AEA-58A5732DC94F}">
      <dgm:prSet phldrT="[文本]"/>
      <dgm:spPr/>
      <dgm:t>
        <a:bodyPr/>
        <a:lstStyle/>
        <a:p>
          <a:r>
            <a:rPr lang="zh-CN" altLang="en-US" b="1" dirty="0" smtClean="0">
              <a:latin typeface="微软雅黑" pitchFamily="34" charset="-122"/>
              <a:ea typeface="微软雅黑" pitchFamily="34" charset="-122"/>
            </a:rPr>
            <a:t>证券组合费</a:t>
          </a:r>
          <a:endParaRPr lang="zh-CN" altLang="en-US" b="1" dirty="0">
            <a:latin typeface="微软雅黑" pitchFamily="34" charset="-122"/>
            <a:ea typeface="微软雅黑" pitchFamily="34" charset="-122"/>
          </a:endParaRPr>
        </a:p>
      </dgm:t>
    </dgm:pt>
    <dgm:pt modelId="{3FCEC740-C082-4743-8C79-44E2F2F00207}" type="parTrans" cxnId="{FE54D8AC-6F06-4B14-BFD7-5DBEFF8E7F2B}">
      <dgm:prSet/>
      <dgm:spPr/>
      <dgm:t>
        <a:bodyPr/>
        <a:lstStyle/>
        <a:p>
          <a:endParaRPr lang="zh-CN" altLang="en-US">
            <a:latin typeface="微软雅黑" pitchFamily="34" charset="-122"/>
            <a:ea typeface="微软雅黑" pitchFamily="34" charset="-122"/>
          </a:endParaRPr>
        </a:p>
      </dgm:t>
    </dgm:pt>
    <dgm:pt modelId="{F70BB941-9B6E-4B9D-B0C8-F3DBFE8CC0FF}" type="sibTrans" cxnId="{FE54D8AC-6F06-4B14-BFD7-5DBEFF8E7F2B}">
      <dgm:prSet/>
      <dgm:spPr/>
      <dgm:t>
        <a:bodyPr/>
        <a:lstStyle/>
        <a:p>
          <a:endParaRPr lang="zh-CN" altLang="en-US">
            <a:latin typeface="微软雅黑" pitchFamily="34" charset="-122"/>
            <a:ea typeface="微软雅黑" pitchFamily="34" charset="-122"/>
          </a:endParaRPr>
        </a:p>
      </dgm:t>
    </dgm:pt>
    <dgm:pt modelId="{528BFF52-5B89-4F05-BA1E-6F569B661470}">
      <dgm:prSet phldrT="[文本]"/>
      <dgm:spPr/>
      <dgm:t>
        <a:bodyPr/>
        <a:lstStyle/>
        <a:p>
          <a:r>
            <a:rPr lang="zh-CN" altLang="en-US" dirty="0" smtClean="0">
              <a:solidFill>
                <a:schemeClr val="tx1"/>
              </a:solidFill>
              <a:latin typeface="微软雅黑" pitchFamily="34" charset="-122"/>
              <a:ea typeface="微软雅黑" pitchFamily="34" charset="-122"/>
            </a:rPr>
            <a:t>以上一日日终持有的市值为基础，每个自然日收取</a:t>
          </a:r>
          <a:endParaRPr lang="zh-CN" altLang="en-US" dirty="0">
            <a:latin typeface="微软雅黑" pitchFamily="34" charset="-122"/>
            <a:ea typeface="微软雅黑" pitchFamily="34" charset="-122"/>
          </a:endParaRPr>
        </a:p>
      </dgm:t>
    </dgm:pt>
    <dgm:pt modelId="{41576656-0A32-4C04-8A42-034F44862CE7}" type="parTrans" cxnId="{C9BB5EE0-BF6D-485B-B162-128DE34B7687}">
      <dgm:prSet/>
      <dgm:spPr/>
      <dgm:t>
        <a:bodyPr/>
        <a:lstStyle/>
        <a:p>
          <a:endParaRPr lang="zh-CN" altLang="en-US">
            <a:latin typeface="微软雅黑" pitchFamily="34" charset="-122"/>
            <a:ea typeface="微软雅黑" pitchFamily="34" charset="-122"/>
          </a:endParaRPr>
        </a:p>
      </dgm:t>
    </dgm:pt>
    <dgm:pt modelId="{8E4E78D6-563C-4277-AD91-D69160AEE37F}" type="sibTrans" cxnId="{C9BB5EE0-BF6D-485B-B162-128DE34B7687}">
      <dgm:prSet/>
      <dgm:spPr/>
      <dgm:t>
        <a:bodyPr/>
        <a:lstStyle/>
        <a:p>
          <a:endParaRPr lang="zh-CN" altLang="en-US">
            <a:latin typeface="微软雅黑" pitchFamily="34" charset="-122"/>
            <a:ea typeface="微软雅黑" pitchFamily="34" charset="-122"/>
          </a:endParaRPr>
        </a:p>
      </dgm:t>
    </dgm:pt>
    <dgm:pt modelId="{DBEB1C9D-6601-4A02-B6D9-3104EC5214AD}">
      <dgm:prSet phldrT="[文本]"/>
      <dgm:spPr/>
      <dgm:t>
        <a:bodyPr/>
        <a:lstStyle/>
        <a:p>
          <a:r>
            <a:rPr lang="zh-CN" altLang="en-US" dirty="0" smtClean="0">
              <a:solidFill>
                <a:schemeClr val="tx1"/>
              </a:solidFill>
              <a:latin typeface="微软雅黑" pitchFamily="34" charset="-122"/>
              <a:ea typeface="微软雅黑" pitchFamily="34" charset="-122"/>
            </a:rPr>
            <a:t>对于周末和假日的情况，顺延到下一个工作日计算。例如，周一计算上周五、周六及周日的证券组合费</a:t>
          </a:r>
          <a:endParaRPr lang="zh-CN" altLang="en-US" dirty="0">
            <a:latin typeface="微软雅黑" pitchFamily="34" charset="-122"/>
            <a:ea typeface="微软雅黑" pitchFamily="34" charset="-122"/>
          </a:endParaRPr>
        </a:p>
      </dgm:t>
    </dgm:pt>
    <dgm:pt modelId="{D3541971-D66F-48A9-8E49-3A2F17B1548A}" type="parTrans" cxnId="{861D1794-2D56-4A2A-9C96-6D9402D445F7}">
      <dgm:prSet/>
      <dgm:spPr/>
      <dgm:t>
        <a:bodyPr/>
        <a:lstStyle/>
        <a:p>
          <a:endParaRPr lang="zh-CN" altLang="en-US">
            <a:latin typeface="微软雅黑" pitchFamily="34" charset="-122"/>
            <a:ea typeface="微软雅黑" pitchFamily="34" charset="-122"/>
          </a:endParaRPr>
        </a:p>
      </dgm:t>
    </dgm:pt>
    <dgm:pt modelId="{D3CFCA20-AA9E-404B-9FDD-539E54F678D9}" type="sibTrans" cxnId="{861D1794-2D56-4A2A-9C96-6D9402D445F7}">
      <dgm:prSet/>
      <dgm:spPr/>
      <dgm:t>
        <a:bodyPr/>
        <a:lstStyle/>
        <a:p>
          <a:endParaRPr lang="zh-CN" altLang="en-US">
            <a:latin typeface="微软雅黑" pitchFamily="34" charset="-122"/>
            <a:ea typeface="微软雅黑" pitchFamily="34" charset="-122"/>
          </a:endParaRPr>
        </a:p>
      </dgm:t>
    </dgm:pt>
    <dgm:pt modelId="{42B7802C-3EF4-417F-81E7-45BDB7B50E40}">
      <dgm:prSet phldrT="[文本]"/>
      <dgm:spPr/>
      <dgm:t>
        <a:bodyPr/>
        <a:lstStyle/>
        <a:p>
          <a:r>
            <a:rPr lang="zh-CN" altLang="en-US" dirty="0" smtClean="0">
              <a:solidFill>
                <a:schemeClr val="tx1"/>
              </a:solidFill>
              <a:latin typeface="微软雅黑" pitchFamily="34" charset="-122"/>
              <a:ea typeface="微软雅黑" pitchFamily="34" charset="-122"/>
            </a:rPr>
            <a:t>遇香港交易境内放假或者香港放假境内正常交易的，收盘价取前一港股通工作日的收盘价</a:t>
          </a:r>
          <a:endParaRPr lang="zh-CN" altLang="en-US" dirty="0">
            <a:latin typeface="微软雅黑" pitchFamily="34" charset="-122"/>
            <a:ea typeface="微软雅黑" pitchFamily="34" charset="-122"/>
          </a:endParaRPr>
        </a:p>
      </dgm:t>
    </dgm:pt>
    <dgm:pt modelId="{B68448F6-AD07-4EDB-8162-4E6339DE822D}" type="parTrans" cxnId="{80DC651D-CA23-4409-9BAB-AD60728619A3}">
      <dgm:prSet/>
      <dgm:spPr/>
      <dgm:t>
        <a:bodyPr/>
        <a:lstStyle/>
        <a:p>
          <a:endParaRPr lang="zh-CN" altLang="en-US">
            <a:latin typeface="微软雅黑" pitchFamily="34" charset="-122"/>
            <a:ea typeface="微软雅黑" pitchFamily="34" charset="-122"/>
          </a:endParaRPr>
        </a:p>
      </dgm:t>
    </dgm:pt>
    <dgm:pt modelId="{5B6E3C19-7438-435E-9722-C09CD575B133}" type="sibTrans" cxnId="{80DC651D-CA23-4409-9BAB-AD60728619A3}">
      <dgm:prSet/>
      <dgm:spPr/>
      <dgm:t>
        <a:bodyPr/>
        <a:lstStyle/>
        <a:p>
          <a:endParaRPr lang="zh-CN" altLang="en-US">
            <a:latin typeface="微软雅黑" pitchFamily="34" charset="-122"/>
            <a:ea typeface="微软雅黑" pitchFamily="34" charset="-122"/>
          </a:endParaRPr>
        </a:p>
      </dgm:t>
    </dgm:pt>
    <dgm:pt modelId="{C6F6C79B-3816-4E2A-AD13-09FAA88D4E06}">
      <dgm:prSet phldrT="[文本]"/>
      <dgm:spPr/>
      <dgm:t>
        <a:bodyPr/>
        <a:lstStyle/>
        <a:p>
          <a:r>
            <a:rPr lang="zh-CN" altLang="en-US" dirty="0" smtClean="0">
              <a:solidFill>
                <a:schemeClr val="tx1"/>
              </a:solidFill>
              <a:latin typeface="微软雅黑" pitchFamily="34" charset="-122"/>
              <a:ea typeface="微软雅黑" pitchFamily="34" charset="-122"/>
            </a:rPr>
            <a:t>实行超额累退费率，日费率等于年费率除以</a:t>
          </a:r>
          <a:r>
            <a:rPr lang="en-US" altLang="zh-CN" dirty="0" smtClean="0">
              <a:solidFill>
                <a:schemeClr val="tx1"/>
              </a:solidFill>
              <a:latin typeface="微软雅黑" pitchFamily="34" charset="-122"/>
              <a:ea typeface="微软雅黑" pitchFamily="34" charset="-122"/>
            </a:rPr>
            <a:t>365</a:t>
          </a:r>
          <a:r>
            <a:rPr lang="zh-CN" altLang="en-US" dirty="0" smtClean="0">
              <a:solidFill>
                <a:schemeClr val="tx1"/>
              </a:solidFill>
              <a:latin typeface="微软雅黑" pitchFamily="34" charset="-122"/>
              <a:ea typeface="微软雅黑" pitchFamily="34" charset="-122"/>
            </a:rPr>
            <a:t>。</a:t>
          </a:r>
          <a:endParaRPr lang="zh-CN" altLang="en-US" dirty="0">
            <a:latin typeface="微软雅黑" pitchFamily="34" charset="-122"/>
            <a:ea typeface="微软雅黑" pitchFamily="34" charset="-122"/>
          </a:endParaRPr>
        </a:p>
      </dgm:t>
    </dgm:pt>
    <dgm:pt modelId="{ED7A8B6D-3030-4AAA-B06A-056495B89EDF}" type="parTrans" cxnId="{1177E49E-6877-43D7-AF68-2CFE783FD084}">
      <dgm:prSet/>
      <dgm:spPr/>
      <dgm:t>
        <a:bodyPr/>
        <a:lstStyle/>
        <a:p>
          <a:endParaRPr lang="zh-CN" altLang="en-US">
            <a:latin typeface="微软雅黑" pitchFamily="34" charset="-122"/>
            <a:ea typeface="微软雅黑" pitchFamily="34" charset="-122"/>
          </a:endParaRPr>
        </a:p>
      </dgm:t>
    </dgm:pt>
    <dgm:pt modelId="{DA4E4231-49C6-40BC-BF3B-176D8F71C38A}" type="sibTrans" cxnId="{1177E49E-6877-43D7-AF68-2CFE783FD084}">
      <dgm:prSet/>
      <dgm:spPr/>
      <dgm:t>
        <a:bodyPr/>
        <a:lstStyle/>
        <a:p>
          <a:endParaRPr lang="zh-CN" altLang="en-US">
            <a:latin typeface="微软雅黑" pitchFamily="34" charset="-122"/>
            <a:ea typeface="微软雅黑" pitchFamily="34" charset="-122"/>
          </a:endParaRPr>
        </a:p>
      </dgm:t>
    </dgm:pt>
    <dgm:pt modelId="{2BAFD519-3071-4A9B-B254-9AC9B6DACF52}" type="pres">
      <dgm:prSet presAssocID="{80FC7053-6A95-435D-A725-53780B870747}" presName="linear" presStyleCnt="0">
        <dgm:presLayoutVars>
          <dgm:animLvl val="lvl"/>
          <dgm:resizeHandles val="exact"/>
        </dgm:presLayoutVars>
      </dgm:prSet>
      <dgm:spPr/>
      <dgm:t>
        <a:bodyPr/>
        <a:lstStyle/>
        <a:p>
          <a:endParaRPr lang="zh-CN" altLang="en-US"/>
        </a:p>
      </dgm:t>
    </dgm:pt>
    <dgm:pt modelId="{707AD9F1-48D7-45F2-B222-42BF8AE9605A}" type="pres">
      <dgm:prSet presAssocID="{44ACD20D-96BC-4A91-8AEA-58A5732DC94F}" presName="parentText" presStyleLbl="node1" presStyleIdx="0" presStyleCnt="1">
        <dgm:presLayoutVars>
          <dgm:chMax val="0"/>
          <dgm:bulletEnabled val="1"/>
        </dgm:presLayoutVars>
      </dgm:prSet>
      <dgm:spPr/>
      <dgm:t>
        <a:bodyPr/>
        <a:lstStyle/>
        <a:p>
          <a:endParaRPr lang="zh-CN" altLang="en-US"/>
        </a:p>
      </dgm:t>
    </dgm:pt>
    <dgm:pt modelId="{B054A146-8001-4DD1-9283-4D1204F398D3}" type="pres">
      <dgm:prSet presAssocID="{44ACD20D-96BC-4A91-8AEA-58A5732DC94F}" presName="childText" presStyleLbl="revTx" presStyleIdx="0" presStyleCnt="1">
        <dgm:presLayoutVars>
          <dgm:bulletEnabled val="1"/>
        </dgm:presLayoutVars>
      </dgm:prSet>
      <dgm:spPr/>
      <dgm:t>
        <a:bodyPr/>
        <a:lstStyle/>
        <a:p>
          <a:endParaRPr lang="zh-CN" altLang="en-US"/>
        </a:p>
      </dgm:t>
    </dgm:pt>
  </dgm:ptLst>
  <dgm:cxnLst>
    <dgm:cxn modelId="{30FCF8C8-C53F-4BC1-9B68-88C8963B3885}" type="presOf" srcId="{44ACD20D-96BC-4A91-8AEA-58A5732DC94F}" destId="{707AD9F1-48D7-45F2-B222-42BF8AE9605A}" srcOrd="0" destOrd="0" presId="urn:microsoft.com/office/officeart/2005/8/layout/vList2"/>
    <dgm:cxn modelId="{48E44746-9DE7-4D30-9BB3-09147370C19E}" type="presOf" srcId="{528BFF52-5B89-4F05-BA1E-6F569B661470}" destId="{B054A146-8001-4DD1-9283-4D1204F398D3}" srcOrd="0" destOrd="0" presId="urn:microsoft.com/office/officeart/2005/8/layout/vList2"/>
    <dgm:cxn modelId="{861D1794-2D56-4A2A-9C96-6D9402D445F7}" srcId="{44ACD20D-96BC-4A91-8AEA-58A5732DC94F}" destId="{DBEB1C9D-6601-4A02-B6D9-3104EC5214AD}" srcOrd="1" destOrd="0" parTransId="{D3541971-D66F-48A9-8E49-3A2F17B1548A}" sibTransId="{D3CFCA20-AA9E-404B-9FDD-539E54F678D9}"/>
    <dgm:cxn modelId="{1177E49E-6877-43D7-AF68-2CFE783FD084}" srcId="{44ACD20D-96BC-4A91-8AEA-58A5732DC94F}" destId="{C6F6C79B-3816-4E2A-AD13-09FAA88D4E06}" srcOrd="3" destOrd="0" parTransId="{ED7A8B6D-3030-4AAA-B06A-056495B89EDF}" sibTransId="{DA4E4231-49C6-40BC-BF3B-176D8F71C38A}"/>
    <dgm:cxn modelId="{C9BB5EE0-BF6D-485B-B162-128DE34B7687}" srcId="{44ACD20D-96BC-4A91-8AEA-58A5732DC94F}" destId="{528BFF52-5B89-4F05-BA1E-6F569B661470}" srcOrd="0" destOrd="0" parTransId="{41576656-0A32-4C04-8A42-034F44862CE7}" sibTransId="{8E4E78D6-563C-4277-AD91-D69160AEE37F}"/>
    <dgm:cxn modelId="{F24568B1-E677-495C-A599-65211E29223E}" type="presOf" srcId="{42B7802C-3EF4-417F-81E7-45BDB7B50E40}" destId="{B054A146-8001-4DD1-9283-4D1204F398D3}" srcOrd="0" destOrd="2" presId="urn:microsoft.com/office/officeart/2005/8/layout/vList2"/>
    <dgm:cxn modelId="{7B87C916-CFEF-42F0-B884-D7898A0F649D}" type="presOf" srcId="{C6F6C79B-3816-4E2A-AD13-09FAA88D4E06}" destId="{B054A146-8001-4DD1-9283-4D1204F398D3}" srcOrd="0" destOrd="3" presId="urn:microsoft.com/office/officeart/2005/8/layout/vList2"/>
    <dgm:cxn modelId="{1CD2BC44-3B6B-43E3-9FBF-0CF25D9C3F12}" type="presOf" srcId="{DBEB1C9D-6601-4A02-B6D9-3104EC5214AD}" destId="{B054A146-8001-4DD1-9283-4D1204F398D3}" srcOrd="0" destOrd="1" presId="urn:microsoft.com/office/officeart/2005/8/layout/vList2"/>
    <dgm:cxn modelId="{FE54D8AC-6F06-4B14-BFD7-5DBEFF8E7F2B}" srcId="{80FC7053-6A95-435D-A725-53780B870747}" destId="{44ACD20D-96BC-4A91-8AEA-58A5732DC94F}" srcOrd="0" destOrd="0" parTransId="{3FCEC740-C082-4743-8C79-44E2F2F00207}" sibTransId="{F70BB941-9B6E-4B9D-B0C8-F3DBFE8CC0FF}"/>
    <dgm:cxn modelId="{80DC651D-CA23-4409-9BAB-AD60728619A3}" srcId="{44ACD20D-96BC-4A91-8AEA-58A5732DC94F}" destId="{42B7802C-3EF4-417F-81E7-45BDB7B50E40}" srcOrd="2" destOrd="0" parTransId="{B68448F6-AD07-4EDB-8162-4E6339DE822D}" sibTransId="{5B6E3C19-7438-435E-9722-C09CD575B133}"/>
    <dgm:cxn modelId="{63B9CB14-E9A9-44D1-A99E-D82898F1CAB7}" type="presOf" srcId="{80FC7053-6A95-435D-A725-53780B870747}" destId="{2BAFD519-3071-4A9B-B254-9AC9B6DACF52}" srcOrd="0" destOrd="0" presId="urn:microsoft.com/office/officeart/2005/8/layout/vList2"/>
    <dgm:cxn modelId="{5C97974D-53D7-4D9B-858F-F47D6FE770C7}" type="presParOf" srcId="{2BAFD519-3071-4A9B-B254-9AC9B6DACF52}" destId="{707AD9F1-48D7-45F2-B222-42BF8AE9605A}" srcOrd="0" destOrd="0" presId="urn:microsoft.com/office/officeart/2005/8/layout/vList2"/>
    <dgm:cxn modelId="{5F09937D-2EC7-414C-9E20-CE3150C283C8}" type="presParOf" srcId="{2BAFD519-3071-4A9B-B254-9AC9B6DACF52}" destId="{B054A146-8001-4DD1-9283-4D1204F398D3}" srcOrd="1"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5EC92E8-EFE3-4DAB-8063-52F6B72E0D7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96658C3E-C9FF-4E89-A952-89D4532058D7}">
      <dgm:prSet phldrT="[文本]"/>
      <dgm:spPr>
        <a:solidFill>
          <a:srgbClr val="20346A"/>
        </a:solidFill>
      </dgm:spPr>
      <dgm:t>
        <a:bodyPr/>
        <a:lstStyle/>
        <a:p>
          <a:r>
            <a:rPr lang="zh-CN" altLang="en-US" b="1" dirty="0" smtClean="0">
              <a:solidFill>
                <a:schemeClr val="bg1"/>
              </a:solidFill>
              <a:latin typeface="微软雅黑" pitchFamily="34" charset="-122"/>
              <a:ea typeface="微软雅黑" pitchFamily="34" charset="-122"/>
            </a:rPr>
            <a:t>情况一：台风／黑色暴雨警告</a:t>
          </a:r>
          <a:r>
            <a:rPr lang="en-US" altLang="zh-CN" b="1" dirty="0" smtClean="0">
              <a:solidFill>
                <a:schemeClr val="bg1"/>
              </a:solidFill>
              <a:latin typeface="微软雅黑" pitchFamily="34" charset="-122"/>
              <a:ea typeface="微软雅黑" pitchFamily="34" charset="-122"/>
            </a:rPr>
            <a:t>9</a:t>
          </a:r>
          <a:r>
            <a:rPr lang="zh-CN" altLang="en-US" b="1" dirty="0" smtClean="0">
              <a:solidFill>
                <a:schemeClr val="bg1"/>
              </a:solidFill>
              <a:latin typeface="微软雅黑" pitchFamily="34" charset="-122"/>
              <a:ea typeface="微软雅黑" pitchFamily="34" charset="-122"/>
            </a:rPr>
            <a:t>点前发出，</a:t>
          </a:r>
          <a:r>
            <a:rPr lang="en-US" altLang="zh-CN" b="1" dirty="0" smtClean="0">
              <a:solidFill>
                <a:schemeClr val="bg1"/>
              </a:solidFill>
              <a:latin typeface="微软雅黑" pitchFamily="34" charset="-122"/>
              <a:ea typeface="微软雅黑" pitchFamily="34" charset="-122"/>
            </a:rPr>
            <a:t>12</a:t>
          </a:r>
          <a:r>
            <a:rPr lang="zh-CN" altLang="en-US" b="1" dirty="0" smtClean="0">
              <a:solidFill>
                <a:schemeClr val="bg1"/>
              </a:solidFill>
              <a:latin typeface="微软雅黑" pitchFamily="34" charset="-122"/>
              <a:ea typeface="微软雅黑" pitchFamily="34" charset="-122"/>
            </a:rPr>
            <a:t>点未解除</a:t>
          </a:r>
          <a:endParaRPr lang="zh-CN" altLang="en-US" dirty="0">
            <a:latin typeface="微软雅黑" pitchFamily="34" charset="-122"/>
            <a:ea typeface="微软雅黑" pitchFamily="34" charset="-122"/>
          </a:endParaRPr>
        </a:p>
      </dgm:t>
    </dgm:pt>
    <dgm:pt modelId="{844D3CA9-E0BA-4495-8B17-2E44A3CDF254}" type="parTrans" cxnId="{0E277189-FB3D-48FF-9CC9-DE4DA6ADA3F4}">
      <dgm:prSet/>
      <dgm:spPr/>
      <dgm:t>
        <a:bodyPr/>
        <a:lstStyle/>
        <a:p>
          <a:endParaRPr lang="zh-CN" altLang="en-US">
            <a:latin typeface="微软雅黑" pitchFamily="34" charset="-122"/>
            <a:ea typeface="微软雅黑" pitchFamily="34" charset="-122"/>
          </a:endParaRPr>
        </a:p>
      </dgm:t>
    </dgm:pt>
    <dgm:pt modelId="{6798FB89-FE8A-4539-9438-5DF58A91B727}" type="sibTrans" cxnId="{0E277189-FB3D-48FF-9CC9-DE4DA6ADA3F4}">
      <dgm:prSet/>
      <dgm:spPr/>
      <dgm:t>
        <a:bodyPr/>
        <a:lstStyle/>
        <a:p>
          <a:endParaRPr lang="zh-CN" altLang="en-US">
            <a:latin typeface="微软雅黑" pitchFamily="34" charset="-122"/>
            <a:ea typeface="微软雅黑" pitchFamily="34" charset="-122"/>
          </a:endParaRPr>
        </a:p>
      </dgm:t>
    </dgm:pt>
    <dgm:pt modelId="{6171CA97-A3BD-4901-B61D-F4B442D9B7F7}">
      <dgm:prSet phldrT="[文本]"/>
      <dgm:spPr>
        <a:solidFill>
          <a:srgbClr val="20346A"/>
        </a:solidFill>
      </dgm:spPr>
      <dgm:t>
        <a:bodyPr/>
        <a:lstStyle/>
        <a:p>
          <a:r>
            <a:rPr lang="zh-CN" altLang="en-US" b="1" dirty="0" smtClean="0">
              <a:solidFill>
                <a:schemeClr val="bg1"/>
              </a:solidFill>
              <a:latin typeface="微软雅黑" pitchFamily="34" charset="-122"/>
              <a:ea typeface="微软雅黑" pitchFamily="34" charset="-122"/>
            </a:rPr>
            <a:t>情况二：台风讯号</a:t>
          </a:r>
          <a:r>
            <a:rPr lang="en-US" altLang="zh-CN" b="1" dirty="0" smtClean="0">
              <a:solidFill>
                <a:schemeClr val="bg1"/>
              </a:solidFill>
              <a:latin typeface="微软雅黑" pitchFamily="34" charset="-122"/>
              <a:ea typeface="微软雅黑" pitchFamily="34" charset="-122"/>
            </a:rPr>
            <a:t>9</a:t>
          </a:r>
          <a:r>
            <a:rPr lang="zh-CN" altLang="en-US" b="1" dirty="0" smtClean="0">
              <a:solidFill>
                <a:schemeClr val="bg1"/>
              </a:solidFill>
              <a:latin typeface="微软雅黑" pitchFamily="34" charset="-122"/>
              <a:ea typeface="微软雅黑" pitchFamily="34" charset="-122"/>
            </a:rPr>
            <a:t>点后发出，</a:t>
          </a:r>
          <a:r>
            <a:rPr lang="en-US" altLang="zh-CN" b="1" dirty="0" smtClean="0">
              <a:solidFill>
                <a:schemeClr val="bg1"/>
              </a:solidFill>
              <a:latin typeface="微软雅黑" pitchFamily="34" charset="-122"/>
              <a:ea typeface="微软雅黑" pitchFamily="34" charset="-122"/>
            </a:rPr>
            <a:t>12</a:t>
          </a:r>
          <a:r>
            <a:rPr lang="zh-CN" altLang="en-US" b="1" dirty="0" smtClean="0">
              <a:solidFill>
                <a:schemeClr val="bg1"/>
              </a:solidFill>
              <a:latin typeface="微软雅黑" pitchFamily="34" charset="-122"/>
              <a:ea typeface="微软雅黑" pitchFamily="34" charset="-122"/>
            </a:rPr>
            <a:t>点未解除</a:t>
          </a:r>
          <a:endParaRPr lang="zh-CN" altLang="en-US" dirty="0">
            <a:latin typeface="微软雅黑" pitchFamily="34" charset="-122"/>
            <a:ea typeface="微软雅黑" pitchFamily="34" charset="-122"/>
          </a:endParaRPr>
        </a:p>
      </dgm:t>
    </dgm:pt>
    <dgm:pt modelId="{BE311387-A2AB-4539-8707-AA528FD71717}" type="parTrans" cxnId="{E18B56D2-1374-4862-AC1E-F2C8283899DF}">
      <dgm:prSet/>
      <dgm:spPr/>
      <dgm:t>
        <a:bodyPr/>
        <a:lstStyle/>
        <a:p>
          <a:endParaRPr lang="zh-CN" altLang="en-US">
            <a:latin typeface="微软雅黑" pitchFamily="34" charset="-122"/>
            <a:ea typeface="微软雅黑" pitchFamily="34" charset="-122"/>
          </a:endParaRPr>
        </a:p>
      </dgm:t>
    </dgm:pt>
    <dgm:pt modelId="{6F87473C-187B-436C-81CD-DE9A7EB28AE6}" type="sibTrans" cxnId="{E18B56D2-1374-4862-AC1E-F2C8283899DF}">
      <dgm:prSet/>
      <dgm:spPr/>
      <dgm:t>
        <a:bodyPr/>
        <a:lstStyle/>
        <a:p>
          <a:endParaRPr lang="zh-CN" altLang="en-US">
            <a:latin typeface="微软雅黑" pitchFamily="34" charset="-122"/>
            <a:ea typeface="微软雅黑" pitchFamily="34" charset="-122"/>
          </a:endParaRPr>
        </a:p>
      </dgm:t>
    </dgm:pt>
    <dgm:pt modelId="{F8F6E4DA-1317-4BFF-A851-E5DCE0E6DFDE}">
      <dgm:prSet phldrT="[文本]"/>
      <dgm:spPr>
        <a:solidFill>
          <a:srgbClr val="20346A"/>
        </a:solidFill>
      </dgm:spPr>
      <dgm:t>
        <a:bodyPr/>
        <a:lstStyle/>
        <a:p>
          <a:r>
            <a:rPr lang="zh-CN" altLang="en-US" b="1" dirty="0" smtClean="0">
              <a:solidFill>
                <a:schemeClr val="bg1"/>
              </a:solidFill>
              <a:latin typeface="微软雅黑" pitchFamily="34" charset="-122"/>
              <a:ea typeface="微软雅黑" pitchFamily="34" charset="-122"/>
            </a:rPr>
            <a:t>情况三：圣诞、元旦、农历新年前夕</a:t>
          </a:r>
          <a:endParaRPr lang="en-US" altLang="zh-CN" b="1" dirty="0" smtClean="0">
            <a:solidFill>
              <a:schemeClr val="bg1"/>
            </a:solidFill>
            <a:latin typeface="微软雅黑" pitchFamily="34" charset="-122"/>
            <a:ea typeface="微软雅黑" pitchFamily="34" charset="-122"/>
          </a:endParaRPr>
        </a:p>
      </dgm:t>
    </dgm:pt>
    <dgm:pt modelId="{D6E3E071-6C1C-426F-A2F8-3E558F2C4E45}" type="parTrans" cxnId="{3BCB8D8B-CED7-4CBD-B316-DE5FB45E1F0D}">
      <dgm:prSet/>
      <dgm:spPr/>
      <dgm:t>
        <a:bodyPr/>
        <a:lstStyle/>
        <a:p>
          <a:endParaRPr lang="zh-CN" altLang="en-US">
            <a:latin typeface="微软雅黑" pitchFamily="34" charset="-122"/>
            <a:ea typeface="微软雅黑" pitchFamily="34" charset="-122"/>
          </a:endParaRPr>
        </a:p>
      </dgm:t>
    </dgm:pt>
    <dgm:pt modelId="{6B79510A-7717-40A5-BB08-854212B25493}" type="sibTrans" cxnId="{3BCB8D8B-CED7-4CBD-B316-DE5FB45E1F0D}">
      <dgm:prSet/>
      <dgm:spPr/>
      <dgm:t>
        <a:bodyPr/>
        <a:lstStyle/>
        <a:p>
          <a:endParaRPr lang="zh-CN" altLang="en-US">
            <a:latin typeface="微软雅黑" pitchFamily="34" charset="-122"/>
            <a:ea typeface="微软雅黑" pitchFamily="34" charset="-122"/>
          </a:endParaRPr>
        </a:p>
      </dgm:t>
    </dgm:pt>
    <dgm:pt modelId="{B4C67A00-B23F-478E-8809-2E9D5A39F4B8}">
      <dgm:prSet phldrT="[文本]"/>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香港结算视当天（</a:t>
          </a:r>
          <a:r>
            <a:rPr lang="en-US" altLang="zh-CN" dirty="0" smtClean="0">
              <a:solidFill>
                <a:schemeClr val="tx1"/>
              </a:solidFill>
              <a:latin typeface="微软雅黑" pitchFamily="34" charset="-122"/>
              <a:ea typeface="微软雅黑" pitchFamily="34" charset="-122"/>
            </a:rPr>
            <a:t>T</a:t>
          </a:r>
          <a:r>
            <a:rPr lang="zh-CN" altLang="en-US" dirty="0" smtClean="0">
              <a:solidFill>
                <a:schemeClr val="tx1"/>
              </a:solidFill>
              <a:latin typeface="微软雅黑" pitchFamily="34" charset="-122"/>
              <a:ea typeface="微软雅黑" pitchFamily="34" charset="-122"/>
            </a:rPr>
            <a:t>日）为非交收日。该日原本的证券和资金交收会顺延至下一个交收日</a:t>
          </a:r>
          <a:endParaRPr lang="zh-CN" altLang="en-US" dirty="0">
            <a:latin typeface="微软雅黑" pitchFamily="34" charset="-122"/>
            <a:ea typeface="微软雅黑" pitchFamily="34" charset="-122"/>
          </a:endParaRPr>
        </a:p>
      </dgm:t>
    </dgm:pt>
    <dgm:pt modelId="{05ECE05A-F420-4C7A-9B69-00BBC8E5AB1C}" type="parTrans" cxnId="{9624A3CD-E7FD-4766-8EF1-F48EFB9675B4}">
      <dgm:prSet/>
      <dgm:spPr/>
      <dgm:t>
        <a:bodyPr/>
        <a:lstStyle/>
        <a:p>
          <a:endParaRPr lang="zh-CN" altLang="en-US">
            <a:latin typeface="微软雅黑" pitchFamily="34" charset="-122"/>
            <a:ea typeface="微软雅黑" pitchFamily="34" charset="-122"/>
          </a:endParaRPr>
        </a:p>
      </dgm:t>
    </dgm:pt>
    <dgm:pt modelId="{D18272F5-E109-4C37-8F10-0942D1A0A889}" type="sibTrans" cxnId="{9624A3CD-E7FD-4766-8EF1-F48EFB9675B4}">
      <dgm:prSet/>
      <dgm:spPr/>
      <dgm:t>
        <a:bodyPr/>
        <a:lstStyle/>
        <a:p>
          <a:endParaRPr lang="zh-CN" altLang="en-US">
            <a:latin typeface="微软雅黑" pitchFamily="34" charset="-122"/>
            <a:ea typeface="微软雅黑" pitchFamily="34" charset="-122"/>
          </a:endParaRPr>
        </a:p>
      </dgm:t>
    </dgm:pt>
    <dgm:pt modelId="{2FB041DE-FC6F-45F0-B170-073D797AE8E9}">
      <dgm:prSet/>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即：</a:t>
          </a:r>
          <a:r>
            <a:rPr lang="en-US" altLang="zh-CN" dirty="0" smtClean="0">
              <a:solidFill>
                <a:schemeClr val="tx1"/>
              </a:solidFill>
              <a:latin typeface="微软雅黑" pitchFamily="34" charset="-122"/>
              <a:ea typeface="微软雅黑" pitchFamily="34" charset="-122"/>
            </a:rPr>
            <a:t>T-2</a:t>
          </a:r>
          <a:r>
            <a:rPr lang="zh-CN" altLang="en-US" dirty="0" smtClean="0">
              <a:solidFill>
                <a:schemeClr val="tx1"/>
              </a:solidFill>
              <a:latin typeface="微软雅黑" pitchFamily="34" charset="-122"/>
              <a:ea typeface="微软雅黑" pitchFamily="34" charset="-122"/>
            </a:rPr>
            <a:t>日交易的交收顺延至</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日交收，</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日交易的交收顺延至</a:t>
          </a:r>
          <a:r>
            <a:rPr lang="en-US" altLang="zh-CN" dirty="0" smtClean="0">
              <a:solidFill>
                <a:schemeClr val="tx1"/>
              </a:solidFill>
              <a:latin typeface="微软雅黑" pitchFamily="34" charset="-122"/>
              <a:ea typeface="微软雅黑" pitchFamily="34" charset="-122"/>
            </a:rPr>
            <a:t>T+2</a:t>
          </a:r>
          <a:r>
            <a:rPr lang="zh-CN" altLang="en-US" dirty="0" smtClean="0">
              <a:solidFill>
                <a:schemeClr val="tx1"/>
              </a:solidFill>
              <a:latin typeface="微软雅黑" pitchFamily="34" charset="-122"/>
              <a:ea typeface="微软雅黑" pitchFamily="34" charset="-122"/>
            </a:rPr>
            <a:t>日交收</a:t>
          </a:r>
          <a:endParaRPr lang="zh-CN" altLang="en-US" dirty="0">
            <a:solidFill>
              <a:schemeClr val="tx1"/>
            </a:solidFill>
            <a:latin typeface="微软雅黑" pitchFamily="34" charset="-122"/>
            <a:ea typeface="微软雅黑" pitchFamily="34" charset="-122"/>
          </a:endParaRPr>
        </a:p>
      </dgm:t>
    </dgm:pt>
    <dgm:pt modelId="{5A220EF4-1A56-4462-A8CD-FEA7FEFB68DF}" type="parTrans" cxnId="{D9EED8CC-CCDD-40FA-8BC6-92BA0FCB821B}">
      <dgm:prSet/>
      <dgm:spPr/>
      <dgm:t>
        <a:bodyPr/>
        <a:lstStyle/>
        <a:p>
          <a:endParaRPr lang="zh-CN" altLang="en-US">
            <a:latin typeface="微软雅黑" pitchFamily="34" charset="-122"/>
            <a:ea typeface="微软雅黑" pitchFamily="34" charset="-122"/>
          </a:endParaRPr>
        </a:p>
      </dgm:t>
    </dgm:pt>
    <dgm:pt modelId="{A0702CAC-5A1D-47CC-A1CC-EA2EF9A0C288}" type="sibTrans" cxnId="{D9EED8CC-CCDD-40FA-8BC6-92BA0FCB821B}">
      <dgm:prSet/>
      <dgm:spPr/>
      <dgm:t>
        <a:bodyPr/>
        <a:lstStyle/>
        <a:p>
          <a:endParaRPr lang="zh-CN" altLang="en-US">
            <a:latin typeface="微软雅黑" pitchFamily="34" charset="-122"/>
            <a:ea typeface="微软雅黑" pitchFamily="34" charset="-122"/>
          </a:endParaRPr>
        </a:p>
      </dgm:t>
    </dgm:pt>
    <dgm:pt modelId="{E9B6EF2A-1E22-4C18-A6F0-118DC993CD4D}">
      <dgm:prSet phldrT="[文本]"/>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香港结算当日仅作证券交收，资金延至下一交收日处理，该日视作交收日 </a:t>
          </a:r>
          <a:endParaRPr lang="zh-CN" altLang="en-US" dirty="0">
            <a:latin typeface="微软雅黑" pitchFamily="34" charset="-122"/>
            <a:ea typeface="微软雅黑" pitchFamily="34" charset="-122"/>
          </a:endParaRPr>
        </a:p>
      </dgm:t>
    </dgm:pt>
    <dgm:pt modelId="{C0620E70-0EED-4871-9DB3-3E3C77A4E2AC}" type="parTrans" cxnId="{F0617941-86BA-45D3-83AF-0F50A2F5D404}">
      <dgm:prSet/>
      <dgm:spPr/>
      <dgm:t>
        <a:bodyPr/>
        <a:lstStyle/>
        <a:p>
          <a:endParaRPr lang="zh-CN" altLang="en-US">
            <a:latin typeface="微软雅黑" pitchFamily="34" charset="-122"/>
            <a:ea typeface="微软雅黑" pitchFamily="34" charset="-122"/>
          </a:endParaRPr>
        </a:p>
      </dgm:t>
    </dgm:pt>
    <dgm:pt modelId="{12328FDE-CE1A-4EAF-B4B1-8DF9DEBE7211}" type="sibTrans" cxnId="{F0617941-86BA-45D3-83AF-0F50A2F5D404}">
      <dgm:prSet/>
      <dgm:spPr/>
      <dgm:t>
        <a:bodyPr/>
        <a:lstStyle/>
        <a:p>
          <a:endParaRPr lang="zh-CN" altLang="en-US">
            <a:latin typeface="微软雅黑" pitchFamily="34" charset="-122"/>
            <a:ea typeface="微软雅黑" pitchFamily="34" charset="-122"/>
          </a:endParaRPr>
        </a:p>
      </dgm:t>
    </dgm:pt>
    <dgm:pt modelId="{2CC6B47C-650E-4B27-B4D4-5EDE269F3420}">
      <dgm:prSet/>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即：</a:t>
          </a:r>
          <a:r>
            <a:rPr lang="en-US" altLang="zh-CN" dirty="0" smtClean="0">
              <a:solidFill>
                <a:schemeClr val="tx1"/>
              </a:solidFill>
              <a:latin typeface="微软雅黑" pitchFamily="34" charset="-122"/>
              <a:ea typeface="微软雅黑" pitchFamily="34" charset="-122"/>
            </a:rPr>
            <a:t>T-2</a:t>
          </a:r>
          <a:r>
            <a:rPr lang="zh-CN" altLang="en-US" dirty="0" smtClean="0">
              <a:solidFill>
                <a:schemeClr val="tx1"/>
              </a:solidFill>
              <a:latin typeface="微软雅黑" pitchFamily="34" charset="-122"/>
              <a:ea typeface="微软雅黑" pitchFamily="34" charset="-122"/>
            </a:rPr>
            <a:t>日交易的资金交收顺延至</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日交收，</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日交易的证券和资金交收仍在</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日进行</a:t>
          </a:r>
          <a:endParaRPr lang="en-US" altLang="zh-CN" dirty="0">
            <a:solidFill>
              <a:schemeClr val="tx1"/>
            </a:solidFill>
            <a:latin typeface="微软雅黑" pitchFamily="34" charset="-122"/>
            <a:ea typeface="微软雅黑" pitchFamily="34" charset="-122"/>
          </a:endParaRPr>
        </a:p>
      </dgm:t>
    </dgm:pt>
    <dgm:pt modelId="{21D700EE-6A2D-45CA-A0D8-8A7DD58803B1}" type="parTrans" cxnId="{B13A2938-C264-4B49-B6F4-44B77AF56A69}">
      <dgm:prSet/>
      <dgm:spPr/>
      <dgm:t>
        <a:bodyPr/>
        <a:lstStyle/>
        <a:p>
          <a:endParaRPr lang="zh-CN" altLang="en-US">
            <a:latin typeface="微软雅黑" pitchFamily="34" charset="-122"/>
            <a:ea typeface="微软雅黑" pitchFamily="34" charset="-122"/>
          </a:endParaRPr>
        </a:p>
      </dgm:t>
    </dgm:pt>
    <dgm:pt modelId="{A87E6E53-6943-45ED-9A82-7DE0FA2D7157}" type="sibTrans" cxnId="{B13A2938-C264-4B49-B6F4-44B77AF56A69}">
      <dgm:prSet/>
      <dgm:spPr/>
      <dgm:t>
        <a:bodyPr/>
        <a:lstStyle/>
        <a:p>
          <a:endParaRPr lang="zh-CN" altLang="en-US">
            <a:latin typeface="微软雅黑" pitchFamily="34" charset="-122"/>
            <a:ea typeface="微软雅黑" pitchFamily="34" charset="-122"/>
          </a:endParaRPr>
        </a:p>
      </dgm:t>
    </dgm:pt>
    <dgm:pt modelId="{89FEE8F9-7903-4F86-89B4-CAE0FC4A241C}">
      <dgm:prSet/>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如果在</a:t>
          </a:r>
          <a:r>
            <a:rPr lang="en-US" altLang="zh-CN" dirty="0" smtClean="0">
              <a:solidFill>
                <a:schemeClr val="tx1"/>
              </a:solidFill>
              <a:latin typeface="微软雅黑" pitchFamily="34" charset="-122"/>
              <a:ea typeface="微软雅黑" pitchFamily="34" charset="-122"/>
            </a:rPr>
            <a:t>10</a:t>
          </a:r>
          <a:r>
            <a:rPr lang="zh-CN" altLang="en-US" dirty="0" smtClean="0">
              <a:solidFill>
                <a:schemeClr val="tx1"/>
              </a:solidFill>
              <a:latin typeface="微软雅黑" pitchFamily="34" charset="-122"/>
              <a:ea typeface="微软雅黑" pitchFamily="34" charset="-122"/>
            </a:rPr>
            <a:t>：</a:t>
          </a:r>
          <a:r>
            <a:rPr lang="en-US" altLang="zh-CN" dirty="0" smtClean="0">
              <a:solidFill>
                <a:schemeClr val="tx1"/>
              </a:solidFill>
              <a:latin typeface="微软雅黑" pitchFamily="34" charset="-122"/>
              <a:ea typeface="微软雅黑" pitchFamily="34" charset="-122"/>
            </a:rPr>
            <a:t>30</a:t>
          </a:r>
          <a:r>
            <a:rPr lang="zh-CN" altLang="en-US" dirty="0" smtClean="0">
              <a:solidFill>
                <a:schemeClr val="tx1"/>
              </a:solidFill>
              <a:latin typeface="微软雅黑" pitchFamily="34" charset="-122"/>
              <a:ea typeface="微软雅黑" pitchFamily="34" charset="-122"/>
            </a:rPr>
            <a:t>后发布，则</a:t>
          </a:r>
          <a:r>
            <a:rPr lang="en-US" altLang="zh-CN" dirty="0" smtClean="0">
              <a:solidFill>
                <a:schemeClr val="tx1"/>
              </a:solidFill>
              <a:latin typeface="微软雅黑" pitchFamily="34" charset="-122"/>
              <a:ea typeface="微软雅黑" pitchFamily="34" charset="-122"/>
            </a:rPr>
            <a:t>10:30</a:t>
          </a:r>
          <a:r>
            <a:rPr lang="zh-CN" altLang="en-US" dirty="0" smtClean="0">
              <a:solidFill>
                <a:schemeClr val="tx1"/>
              </a:solidFill>
              <a:latin typeface="微软雅黑" pitchFamily="34" charset="-122"/>
              <a:ea typeface="微软雅黑" pitchFamily="34" charset="-122"/>
            </a:rPr>
            <a:t>的资金交收正常进行</a:t>
          </a:r>
          <a:endParaRPr lang="zh-CN" altLang="en-US" dirty="0">
            <a:solidFill>
              <a:schemeClr val="tx1"/>
            </a:solidFill>
            <a:latin typeface="微软雅黑" pitchFamily="34" charset="-122"/>
            <a:ea typeface="微软雅黑" pitchFamily="34" charset="-122"/>
          </a:endParaRPr>
        </a:p>
      </dgm:t>
    </dgm:pt>
    <dgm:pt modelId="{49BFEB44-A354-4CD2-9DBB-D6F2DCEC82DE}" type="parTrans" cxnId="{FA8CC0CB-E5B3-4A5A-A3AE-5B898738465B}">
      <dgm:prSet/>
      <dgm:spPr/>
      <dgm:t>
        <a:bodyPr/>
        <a:lstStyle/>
        <a:p>
          <a:endParaRPr lang="zh-CN" altLang="en-US">
            <a:latin typeface="微软雅黑" pitchFamily="34" charset="-122"/>
            <a:ea typeface="微软雅黑" pitchFamily="34" charset="-122"/>
          </a:endParaRPr>
        </a:p>
      </dgm:t>
    </dgm:pt>
    <dgm:pt modelId="{D26EF9FF-68D4-4C5F-A7F4-14FAC60084E2}" type="sibTrans" cxnId="{FA8CC0CB-E5B3-4A5A-A3AE-5B898738465B}">
      <dgm:prSet/>
      <dgm:spPr/>
      <dgm:t>
        <a:bodyPr/>
        <a:lstStyle/>
        <a:p>
          <a:endParaRPr lang="zh-CN" altLang="en-US">
            <a:latin typeface="微软雅黑" pitchFamily="34" charset="-122"/>
            <a:ea typeface="微软雅黑" pitchFamily="34" charset="-122"/>
          </a:endParaRPr>
        </a:p>
      </dgm:t>
    </dgm:pt>
    <dgm:pt modelId="{6E61330A-17EF-472A-8435-FC6838AA5CA3}">
      <dgm:prSet/>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如</a:t>
          </a:r>
          <a:r>
            <a:rPr lang="zh-CN" altLang="en-US" b="1" dirty="0" smtClean="0">
              <a:solidFill>
                <a:schemeClr val="tx1"/>
              </a:solidFill>
              <a:latin typeface="微软雅黑" pitchFamily="34" charset="-122"/>
              <a:ea typeface="微软雅黑" pitchFamily="34" charset="-122"/>
            </a:rPr>
            <a:t>黑色暴雨</a:t>
          </a:r>
          <a:r>
            <a:rPr lang="zh-CN" altLang="en-US" dirty="0" smtClean="0">
              <a:solidFill>
                <a:schemeClr val="tx1"/>
              </a:solidFill>
              <a:latin typeface="微软雅黑" pitchFamily="34" charset="-122"/>
              <a:ea typeface="微软雅黑" pitchFamily="34" charset="-122"/>
            </a:rPr>
            <a:t>警告在</a:t>
          </a:r>
          <a:r>
            <a:rPr lang="en-US" altLang="zh-CN" dirty="0" smtClean="0">
              <a:solidFill>
                <a:schemeClr val="tx1"/>
              </a:solidFill>
              <a:latin typeface="微软雅黑" pitchFamily="34" charset="-122"/>
              <a:ea typeface="微软雅黑" pitchFamily="34" charset="-122"/>
            </a:rPr>
            <a:t>9</a:t>
          </a:r>
          <a:r>
            <a:rPr lang="zh-CN" altLang="en-US" dirty="0" smtClean="0">
              <a:solidFill>
                <a:schemeClr val="tx1"/>
              </a:solidFill>
              <a:latin typeface="微软雅黑" pitchFamily="34" charset="-122"/>
              <a:ea typeface="微软雅黑" pitchFamily="34" charset="-122"/>
            </a:rPr>
            <a:t>时后发出</a:t>
          </a:r>
          <a:r>
            <a:rPr lang="en-US" altLang="zh-CN" dirty="0" smtClean="0">
              <a:solidFill>
                <a:schemeClr val="tx1"/>
              </a:solidFill>
              <a:latin typeface="微软雅黑" pitchFamily="34" charset="-122"/>
              <a:ea typeface="微软雅黑" pitchFamily="34" charset="-122"/>
            </a:rPr>
            <a:t>, </a:t>
          </a:r>
          <a:r>
            <a:rPr lang="zh-CN" altLang="en-US" dirty="0" smtClean="0">
              <a:solidFill>
                <a:schemeClr val="tx1"/>
              </a:solidFill>
              <a:latin typeface="微软雅黑" pitchFamily="34" charset="-122"/>
              <a:ea typeface="微软雅黑" pitchFamily="34" charset="-122"/>
            </a:rPr>
            <a:t>则该日正常进行证券和资金交收</a:t>
          </a:r>
          <a:endParaRPr lang="zh-CN" altLang="en-US" dirty="0">
            <a:solidFill>
              <a:schemeClr val="tx1"/>
            </a:solidFill>
            <a:latin typeface="微软雅黑" pitchFamily="34" charset="-122"/>
            <a:ea typeface="微软雅黑" pitchFamily="34" charset="-122"/>
          </a:endParaRPr>
        </a:p>
      </dgm:t>
    </dgm:pt>
    <dgm:pt modelId="{213AC465-F4A9-4AD4-B59F-3906A3305E2C}" type="parTrans" cxnId="{0AEC1E2A-A4B6-4AF6-8030-DF264C61DA65}">
      <dgm:prSet/>
      <dgm:spPr/>
      <dgm:t>
        <a:bodyPr/>
        <a:lstStyle/>
        <a:p>
          <a:endParaRPr lang="zh-CN" altLang="en-US">
            <a:latin typeface="微软雅黑" pitchFamily="34" charset="-122"/>
            <a:ea typeface="微软雅黑" pitchFamily="34" charset="-122"/>
          </a:endParaRPr>
        </a:p>
      </dgm:t>
    </dgm:pt>
    <dgm:pt modelId="{52FA7F10-460E-4026-A2ED-88A77C563897}" type="sibTrans" cxnId="{0AEC1E2A-A4B6-4AF6-8030-DF264C61DA65}">
      <dgm:prSet/>
      <dgm:spPr/>
      <dgm:t>
        <a:bodyPr/>
        <a:lstStyle/>
        <a:p>
          <a:endParaRPr lang="zh-CN" altLang="en-US">
            <a:latin typeface="微软雅黑" pitchFamily="34" charset="-122"/>
            <a:ea typeface="微软雅黑" pitchFamily="34" charset="-122"/>
          </a:endParaRPr>
        </a:p>
      </dgm:t>
    </dgm:pt>
    <dgm:pt modelId="{55122350-E9C1-4524-A947-9DD6E7417D02}">
      <dgm:prSet phldrT="[文本]"/>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若圣诞节、元旦和农历新年前一天不是周末，则该日上午有交易，但为非交收日</a:t>
          </a:r>
          <a:endParaRPr lang="en-US" altLang="zh-CN" b="1" dirty="0" smtClean="0">
            <a:solidFill>
              <a:schemeClr val="bg1"/>
            </a:solidFill>
            <a:latin typeface="微软雅黑" pitchFamily="34" charset="-122"/>
            <a:ea typeface="微软雅黑" pitchFamily="34" charset="-122"/>
          </a:endParaRPr>
        </a:p>
      </dgm:t>
    </dgm:pt>
    <dgm:pt modelId="{F0721855-9698-4829-9325-578751EC728A}" type="parTrans" cxnId="{D0AD9EB2-8C2C-4AD0-9B1C-9E703FD6391C}">
      <dgm:prSet/>
      <dgm:spPr/>
      <dgm:t>
        <a:bodyPr/>
        <a:lstStyle/>
        <a:p>
          <a:endParaRPr lang="zh-CN" altLang="en-US">
            <a:latin typeface="微软雅黑" pitchFamily="34" charset="-122"/>
            <a:ea typeface="微软雅黑" pitchFamily="34" charset="-122"/>
          </a:endParaRPr>
        </a:p>
      </dgm:t>
    </dgm:pt>
    <dgm:pt modelId="{9AB28E87-246E-403D-8F72-FCDCEA2A5349}" type="sibTrans" cxnId="{D0AD9EB2-8C2C-4AD0-9B1C-9E703FD6391C}">
      <dgm:prSet/>
      <dgm:spPr/>
      <dgm:t>
        <a:bodyPr/>
        <a:lstStyle/>
        <a:p>
          <a:endParaRPr lang="zh-CN" altLang="en-US">
            <a:latin typeface="微软雅黑" pitchFamily="34" charset="-122"/>
            <a:ea typeface="微软雅黑" pitchFamily="34" charset="-122"/>
          </a:endParaRPr>
        </a:p>
      </dgm:t>
    </dgm:pt>
    <dgm:pt modelId="{5CD6E889-9BE1-460A-8660-8CC859C8C4F6}">
      <dgm:prSet/>
      <dgm:spPr>
        <a:ln>
          <a:solidFill>
            <a:srgbClr val="20346A"/>
          </a:solidFill>
        </a:ln>
      </dgm:spPr>
      <dgm:t>
        <a:bodyPr/>
        <a:lstStyle/>
        <a:p>
          <a:r>
            <a:rPr lang="zh-CN" altLang="en-US" dirty="0" smtClean="0">
              <a:solidFill>
                <a:schemeClr val="tx1"/>
              </a:solidFill>
              <a:latin typeface="微软雅黑" pitchFamily="34" charset="-122"/>
              <a:ea typeface="微软雅黑" pitchFamily="34" charset="-122"/>
            </a:rPr>
            <a:t>即：</a:t>
          </a:r>
          <a:r>
            <a:rPr lang="en-US" altLang="zh-CN" dirty="0" smtClean="0">
              <a:solidFill>
                <a:schemeClr val="tx1"/>
              </a:solidFill>
              <a:latin typeface="微软雅黑" pitchFamily="34" charset="-122"/>
              <a:ea typeface="微软雅黑" pitchFamily="34" charset="-122"/>
            </a:rPr>
            <a:t>T-2</a:t>
          </a:r>
          <a:r>
            <a:rPr lang="zh-CN" altLang="en-US" dirty="0" smtClean="0">
              <a:solidFill>
                <a:schemeClr val="tx1"/>
              </a:solidFill>
              <a:latin typeface="微软雅黑" pitchFamily="34" charset="-122"/>
              <a:ea typeface="微软雅黑" pitchFamily="34" charset="-122"/>
            </a:rPr>
            <a:t>日交易的资金交收顺延至</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日交收，</a:t>
          </a:r>
          <a:r>
            <a:rPr lang="en-US" altLang="zh-CN" dirty="0" smtClean="0">
              <a:solidFill>
                <a:schemeClr val="tx1"/>
              </a:solidFill>
              <a:latin typeface="微软雅黑" pitchFamily="34" charset="-122"/>
              <a:ea typeface="微软雅黑" pitchFamily="34" charset="-122"/>
            </a:rPr>
            <a:t>T-1</a:t>
          </a:r>
          <a:r>
            <a:rPr lang="zh-CN" altLang="en-US" dirty="0" smtClean="0">
              <a:solidFill>
                <a:schemeClr val="tx1"/>
              </a:solidFill>
              <a:latin typeface="微软雅黑" pitchFamily="34" charset="-122"/>
              <a:ea typeface="微软雅黑" pitchFamily="34" charset="-122"/>
            </a:rPr>
            <a:t>和</a:t>
          </a:r>
          <a:r>
            <a:rPr lang="en-US" altLang="zh-CN" dirty="0" smtClean="0">
              <a:solidFill>
                <a:schemeClr val="tx1"/>
              </a:solidFill>
              <a:latin typeface="微软雅黑" pitchFamily="34" charset="-122"/>
              <a:ea typeface="微软雅黑" pitchFamily="34" charset="-122"/>
            </a:rPr>
            <a:t>T</a:t>
          </a:r>
          <a:r>
            <a:rPr lang="zh-CN" altLang="en-US" dirty="0" smtClean="0">
              <a:solidFill>
                <a:schemeClr val="tx1"/>
              </a:solidFill>
              <a:latin typeface="微软雅黑" pitchFamily="34" charset="-122"/>
              <a:ea typeface="微软雅黑" pitchFamily="34" charset="-122"/>
            </a:rPr>
            <a:t>日交易的交收将在</a:t>
          </a:r>
          <a:r>
            <a:rPr lang="en-US" altLang="zh-CN" dirty="0" smtClean="0">
              <a:solidFill>
                <a:schemeClr val="tx1"/>
              </a:solidFill>
              <a:latin typeface="微软雅黑" pitchFamily="34" charset="-122"/>
              <a:ea typeface="微软雅黑" pitchFamily="34" charset="-122"/>
            </a:rPr>
            <a:t>T+2</a:t>
          </a:r>
          <a:r>
            <a:rPr lang="zh-CN" altLang="en-US" dirty="0" smtClean="0">
              <a:solidFill>
                <a:schemeClr val="tx1"/>
              </a:solidFill>
              <a:latin typeface="微软雅黑" pitchFamily="34" charset="-122"/>
              <a:ea typeface="微软雅黑" pitchFamily="34" charset="-122"/>
            </a:rPr>
            <a:t>日进行</a:t>
          </a:r>
          <a:endParaRPr lang="zh-CN" altLang="en-US" dirty="0">
            <a:solidFill>
              <a:schemeClr val="tx1"/>
            </a:solidFill>
            <a:latin typeface="微软雅黑" pitchFamily="34" charset="-122"/>
            <a:ea typeface="微软雅黑" pitchFamily="34" charset="-122"/>
          </a:endParaRPr>
        </a:p>
      </dgm:t>
    </dgm:pt>
    <dgm:pt modelId="{FF8CF3C0-B5BD-4AD6-92EC-C2509A4607F6}" type="parTrans" cxnId="{7E9C2B37-CF9F-4EC5-9E89-E44320E45BF6}">
      <dgm:prSet/>
      <dgm:spPr/>
      <dgm:t>
        <a:bodyPr/>
        <a:lstStyle/>
        <a:p>
          <a:endParaRPr lang="zh-CN" altLang="en-US">
            <a:latin typeface="微软雅黑" pitchFamily="34" charset="-122"/>
            <a:ea typeface="微软雅黑" pitchFamily="34" charset="-122"/>
          </a:endParaRPr>
        </a:p>
      </dgm:t>
    </dgm:pt>
    <dgm:pt modelId="{34313E73-58FB-46C0-9870-800D7E5EA89E}" type="sibTrans" cxnId="{7E9C2B37-CF9F-4EC5-9E89-E44320E45BF6}">
      <dgm:prSet/>
      <dgm:spPr/>
      <dgm:t>
        <a:bodyPr/>
        <a:lstStyle/>
        <a:p>
          <a:endParaRPr lang="zh-CN" altLang="en-US">
            <a:latin typeface="微软雅黑" pitchFamily="34" charset="-122"/>
            <a:ea typeface="微软雅黑" pitchFamily="34" charset="-122"/>
          </a:endParaRPr>
        </a:p>
      </dgm:t>
    </dgm:pt>
    <dgm:pt modelId="{94DFFD4C-5020-42A6-957D-56F4FFC8F2D6}" type="pres">
      <dgm:prSet presAssocID="{D5EC92E8-EFE3-4DAB-8063-52F6B72E0D7C}" presName="linear" presStyleCnt="0">
        <dgm:presLayoutVars>
          <dgm:dir/>
          <dgm:animLvl val="lvl"/>
          <dgm:resizeHandles val="exact"/>
        </dgm:presLayoutVars>
      </dgm:prSet>
      <dgm:spPr/>
      <dgm:t>
        <a:bodyPr/>
        <a:lstStyle/>
        <a:p>
          <a:endParaRPr lang="zh-CN" altLang="en-US"/>
        </a:p>
      </dgm:t>
    </dgm:pt>
    <dgm:pt modelId="{B4877EB5-0653-4777-BCB3-910F6BF421AA}" type="pres">
      <dgm:prSet presAssocID="{96658C3E-C9FF-4E89-A952-89D4532058D7}" presName="parentLin" presStyleCnt="0"/>
      <dgm:spPr/>
    </dgm:pt>
    <dgm:pt modelId="{07023A1E-52F4-444E-BD8B-EFE7786034B7}" type="pres">
      <dgm:prSet presAssocID="{96658C3E-C9FF-4E89-A952-89D4532058D7}" presName="parentLeftMargin" presStyleLbl="node1" presStyleIdx="0" presStyleCnt="3"/>
      <dgm:spPr/>
      <dgm:t>
        <a:bodyPr/>
        <a:lstStyle/>
        <a:p>
          <a:endParaRPr lang="zh-CN" altLang="en-US"/>
        </a:p>
      </dgm:t>
    </dgm:pt>
    <dgm:pt modelId="{ADA69B9E-D434-4E68-8F74-B9DCF080F933}" type="pres">
      <dgm:prSet presAssocID="{96658C3E-C9FF-4E89-A952-89D4532058D7}" presName="parentText" presStyleLbl="node1" presStyleIdx="0" presStyleCnt="3">
        <dgm:presLayoutVars>
          <dgm:chMax val="0"/>
          <dgm:bulletEnabled val="1"/>
        </dgm:presLayoutVars>
      </dgm:prSet>
      <dgm:spPr/>
      <dgm:t>
        <a:bodyPr/>
        <a:lstStyle/>
        <a:p>
          <a:endParaRPr lang="zh-CN" altLang="en-US"/>
        </a:p>
      </dgm:t>
    </dgm:pt>
    <dgm:pt modelId="{49B93D3A-B507-4AC6-8BD1-8CA0C4A224C5}" type="pres">
      <dgm:prSet presAssocID="{96658C3E-C9FF-4E89-A952-89D4532058D7}" presName="negativeSpace" presStyleCnt="0"/>
      <dgm:spPr/>
    </dgm:pt>
    <dgm:pt modelId="{53E04346-FB51-45DD-BD6C-47A474107F4B}" type="pres">
      <dgm:prSet presAssocID="{96658C3E-C9FF-4E89-A952-89D4532058D7}" presName="childText" presStyleLbl="conFgAcc1" presStyleIdx="0" presStyleCnt="3">
        <dgm:presLayoutVars>
          <dgm:bulletEnabled val="1"/>
        </dgm:presLayoutVars>
      </dgm:prSet>
      <dgm:spPr/>
      <dgm:t>
        <a:bodyPr/>
        <a:lstStyle/>
        <a:p>
          <a:endParaRPr lang="zh-CN" altLang="en-US"/>
        </a:p>
      </dgm:t>
    </dgm:pt>
    <dgm:pt modelId="{BB9C6449-F712-4620-A9B0-0C88789B9F3B}" type="pres">
      <dgm:prSet presAssocID="{6798FB89-FE8A-4539-9438-5DF58A91B727}" presName="spaceBetweenRectangles" presStyleCnt="0"/>
      <dgm:spPr/>
    </dgm:pt>
    <dgm:pt modelId="{73F60149-2764-4A58-A4C1-9765DC3707D6}" type="pres">
      <dgm:prSet presAssocID="{6171CA97-A3BD-4901-B61D-F4B442D9B7F7}" presName="parentLin" presStyleCnt="0"/>
      <dgm:spPr/>
    </dgm:pt>
    <dgm:pt modelId="{C8502B73-8349-44A4-BD2E-A32D7C724163}" type="pres">
      <dgm:prSet presAssocID="{6171CA97-A3BD-4901-B61D-F4B442D9B7F7}" presName="parentLeftMargin" presStyleLbl="node1" presStyleIdx="0" presStyleCnt="3"/>
      <dgm:spPr/>
      <dgm:t>
        <a:bodyPr/>
        <a:lstStyle/>
        <a:p>
          <a:endParaRPr lang="zh-CN" altLang="en-US"/>
        </a:p>
      </dgm:t>
    </dgm:pt>
    <dgm:pt modelId="{ABA5E1B6-870A-4144-9078-E558F87C6C9F}" type="pres">
      <dgm:prSet presAssocID="{6171CA97-A3BD-4901-B61D-F4B442D9B7F7}" presName="parentText" presStyleLbl="node1" presStyleIdx="1" presStyleCnt="3">
        <dgm:presLayoutVars>
          <dgm:chMax val="0"/>
          <dgm:bulletEnabled val="1"/>
        </dgm:presLayoutVars>
      </dgm:prSet>
      <dgm:spPr/>
      <dgm:t>
        <a:bodyPr/>
        <a:lstStyle/>
        <a:p>
          <a:endParaRPr lang="zh-CN" altLang="en-US"/>
        </a:p>
      </dgm:t>
    </dgm:pt>
    <dgm:pt modelId="{A1C924BF-10F6-4C28-82F4-47A213F82F1C}" type="pres">
      <dgm:prSet presAssocID="{6171CA97-A3BD-4901-B61D-F4B442D9B7F7}" presName="negativeSpace" presStyleCnt="0"/>
      <dgm:spPr/>
    </dgm:pt>
    <dgm:pt modelId="{6F0DADE5-26B3-438B-87EB-E62E89542C92}" type="pres">
      <dgm:prSet presAssocID="{6171CA97-A3BD-4901-B61D-F4B442D9B7F7}" presName="childText" presStyleLbl="conFgAcc1" presStyleIdx="1" presStyleCnt="3">
        <dgm:presLayoutVars>
          <dgm:bulletEnabled val="1"/>
        </dgm:presLayoutVars>
      </dgm:prSet>
      <dgm:spPr/>
      <dgm:t>
        <a:bodyPr/>
        <a:lstStyle/>
        <a:p>
          <a:endParaRPr lang="zh-CN" altLang="en-US"/>
        </a:p>
      </dgm:t>
    </dgm:pt>
    <dgm:pt modelId="{0DC8AE2A-337B-4678-855D-86420C39B699}" type="pres">
      <dgm:prSet presAssocID="{6F87473C-187B-436C-81CD-DE9A7EB28AE6}" presName="spaceBetweenRectangles" presStyleCnt="0"/>
      <dgm:spPr/>
    </dgm:pt>
    <dgm:pt modelId="{F56ED8F8-7F3E-4425-B87E-4752AEF8DD40}" type="pres">
      <dgm:prSet presAssocID="{F8F6E4DA-1317-4BFF-A851-E5DCE0E6DFDE}" presName="parentLin" presStyleCnt="0"/>
      <dgm:spPr/>
    </dgm:pt>
    <dgm:pt modelId="{3C98C9BE-C654-466E-998E-066F7667F302}" type="pres">
      <dgm:prSet presAssocID="{F8F6E4DA-1317-4BFF-A851-E5DCE0E6DFDE}" presName="parentLeftMargin" presStyleLbl="node1" presStyleIdx="1" presStyleCnt="3"/>
      <dgm:spPr/>
      <dgm:t>
        <a:bodyPr/>
        <a:lstStyle/>
        <a:p>
          <a:endParaRPr lang="zh-CN" altLang="en-US"/>
        </a:p>
      </dgm:t>
    </dgm:pt>
    <dgm:pt modelId="{652CC34A-B4FD-4178-9372-0806C42F6B90}" type="pres">
      <dgm:prSet presAssocID="{F8F6E4DA-1317-4BFF-A851-E5DCE0E6DFDE}" presName="parentText" presStyleLbl="node1" presStyleIdx="2" presStyleCnt="3">
        <dgm:presLayoutVars>
          <dgm:chMax val="0"/>
          <dgm:bulletEnabled val="1"/>
        </dgm:presLayoutVars>
      </dgm:prSet>
      <dgm:spPr/>
      <dgm:t>
        <a:bodyPr/>
        <a:lstStyle/>
        <a:p>
          <a:endParaRPr lang="zh-CN" altLang="en-US"/>
        </a:p>
      </dgm:t>
    </dgm:pt>
    <dgm:pt modelId="{51EBFF17-D742-4754-BA2E-A8EC7946AA8A}" type="pres">
      <dgm:prSet presAssocID="{F8F6E4DA-1317-4BFF-A851-E5DCE0E6DFDE}" presName="negativeSpace" presStyleCnt="0"/>
      <dgm:spPr/>
    </dgm:pt>
    <dgm:pt modelId="{68F42911-A1A9-4B05-82FD-9EECD7C7026D}" type="pres">
      <dgm:prSet presAssocID="{F8F6E4DA-1317-4BFF-A851-E5DCE0E6DFDE}" presName="childText" presStyleLbl="conFgAcc1" presStyleIdx="2" presStyleCnt="3">
        <dgm:presLayoutVars>
          <dgm:bulletEnabled val="1"/>
        </dgm:presLayoutVars>
      </dgm:prSet>
      <dgm:spPr/>
      <dgm:t>
        <a:bodyPr/>
        <a:lstStyle/>
        <a:p>
          <a:endParaRPr lang="zh-CN" altLang="en-US"/>
        </a:p>
      </dgm:t>
    </dgm:pt>
  </dgm:ptLst>
  <dgm:cxnLst>
    <dgm:cxn modelId="{B13A2938-C264-4B49-B6F4-44B77AF56A69}" srcId="{6171CA97-A3BD-4901-B61D-F4B442D9B7F7}" destId="{2CC6B47C-650E-4B27-B4D4-5EDE269F3420}" srcOrd="1" destOrd="0" parTransId="{21D700EE-6A2D-45CA-A0D8-8A7DD58803B1}" sibTransId="{A87E6E53-6943-45ED-9A82-7DE0FA2D7157}"/>
    <dgm:cxn modelId="{7EC05A7E-427E-4AC4-8C32-EA2A1C890E29}" type="presOf" srcId="{E9B6EF2A-1E22-4C18-A6F0-118DC993CD4D}" destId="{6F0DADE5-26B3-438B-87EB-E62E89542C92}" srcOrd="0" destOrd="0" presId="urn:microsoft.com/office/officeart/2005/8/layout/list1"/>
    <dgm:cxn modelId="{F0617941-86BA-45D3-83AF-0F50A2F5D404}" srcId="{6171CA97-A3BD-4901-B61D-F4B442D9B7F7}" destId="{E9B6EF2A-1E22-4C18-A6F0-118DC993CD4D}" srcOrd="0" destOrd="0" parTransId="{C0620E70-0EED-4871-9DB3-3E3C77A4E2AC}" sibTransId="{12328FDE-CE1A-4EAF-B4B1-8DF9DEBE7211}"/>
    <dgm:cxn modelId="{DC37E630-0BF4-45AF-8DDF-A96C69B9D25E}" type="presOf" srcId="{96658C3E-C9FF-4E89-A952-89D4532058D7}" destId="{07023A1E-52F4-444E-BD8B-EFE7786034B7}" srcOrd="0" destOrd="0" presId="urn:microsoft.com/office/officeart/2005/8/layout/list1"/>
    <dgm:cxn modelId="{FFD9391E-E579-4064-AA53-D58E069675C5}" type="presOf" srcId="{2CC6B47C-650E-4B27-B4D4-5EDE269F3420}" destId="{6F0DADE5-26B3-438B-87EB-E62E89542C92}" srcOrd="0" destOrd="1" presId="urn:microsoft.com/office/officeart/2005/8/layout/list1"/>
    <dgm:cxn modelId="{0E277189-FB3D-48FF-9CC9-DE4DA6ADA3F4}" srcId="{D5EC92E8-EFE3-4DAB-8063-52F6B72E0D7C}" destId="{96658C3E-C9FF-4E89-A952-89D4532058D7}" srcOrd="0" destOrd="0" parTransId="{844D3CA9-E0BA-4495-8B17-2E44A3CDF254}" sibTransId="{6798FB89-FE8A-4539-9438-5DF58A91B727}"/>
    <dgm:cxn modelId="{9028D646-0DEF-4B3F-86EC-AFB9D2B18798}" type="presOf" srcId="{6E61330A-17EF-472A-8435-FC6838AA5CA3}" destId="{6F0DADE5-26B3-438B-87EB-E62E89542C92}" srcOrd="0" destOrd="3" presId="urn:microsoft.com/office/officeart/2005/8/layout/list1"/>
    <dgm:cxn modelId="{79BE193A-3A90-42A9-A2DD-ED59BCA21FD2}" type="presOf" srcId="{55122350-E9C1-4524-A947-9DD6E7417D02}" destId="{68F42911-A1A9-4B05-82FD-9EECD7C7026D}" srcOrd="0" destOrd="0" presId="urn:microsoft.com/office/officeart/2005/8/layout/list1"/>
    <dgm:cxn modelId="{37B09202-85D4-40B0-8004-366F948FA211}" type="presOf" srcId="{5CD6E889-9BE1-460A-8660-8CC859C8C4F6}" destId="{68F42911-A1A9-4B05-82FD-9EECD7C7026D}" srcOrd="0" destOrd="1" presId="urn:microsoft.com/office/officeart/2005/8/layout/list1"/>
    <dgm:cxn modelId="{D87B0CFF-E1A9-497B-8B54-3FFD39FE27DF}" type="presOf" srcId="{2FB041DE-FC6F-45F0-B170-073D797AE8E9}" destId="{53E04346-FB51-45DD-BD6C-47A474107F4B}" srcOrd="0" destOrd="1" presId="urn:microsoft.com/office/officeart/2005/8/layout/list1"/>
    <dgm:cxn modelId="{3BCB8D8B-CED7-4CBD-B316-DE5FB45E1F0D}" srcId="{D5EC92E8-EFE3-4DAB-8063-52F6B72E0D7C}" destId="{F8F6E4DA-1317-4BFF-A851-E5DCE0E6DFDE}" srcOrd="2" destOrd="0" parTransId="{D6E3E071-6C1C-426F-A2F8-3E558F2C4E45}" sibTransId="{6B79510A-7717-40A5-BB08-854212B25493}"/>
    <dgm:cxn modelId="{84057229-4E51-4240-8EF4-5585784BBB21}" type="presOf" srcId="{96658C3E-C9FF-4E89-A952-89D4532058D7}" destId="{ADA69B9E-D434-4E68-8F74-B9DCF080F933}" srcOrd="1" destOrd="0" presId="urn:microsoft.com/office/officeart/2005/8/layout/list1"/>
    <dgm:cxn modelId="{F1BBF8DC-FC8D-4015-B3E5-4E8C167A3C9D}" type="presOf" srcId="{6171CA97-A3BD-4901-B61D-F4B442D9B7F7}" destId="{C8502B73-8349-44A4-BD2E-A32D7C724163}" srcOrd="0" destOrd="0" presId="urn:microsoft.com/office/officeart/2005/8/layout/list1"/>
    <dgm:cxn modelId="{E18B56D2-1374-4862-AC1E-F2C8283899DF}" srcId="{D5EC92E8-EFE3-4DAB-8063-52F6B72E0D7C}" destId="{6171CA97-A3BD-4901-B61D-F4B442D9B7F7}" srcOrd="1" destOrd="0" parTransId="{BE311387-A2AB-4539-8707-AA528FD71717}" sibTransId="{6F87473C-187B-436C-81CD-DE9A7EB28AE6}"/>
    <dgm:cxn modelId="{7291840B-D23B-4A02-B0F1-974172BD4A92}" type="presOf" srcId="{F8F6E4DA-1317-4BFF-A851-E5DCE0E6DFDE}" destId="{652CC34A-B4FD-4178-9372-0806C42F6B90}" srcOrd="1" destOrd="0" presId="urn:microsoft.com/office/officeart/2005/8/layout/list1"/>
    <dgm:cxn modelId="{1E430EE6-C6A5-4305-B3FA-1D126F1FD8F0}" type="presOf" srcId="{F8F6E4DA-1317-4BFF-A851-E5DCE0E6DFDE}" destId="{3C98C9BE-C654-466E-998E-066F7667F302}" srcOrd="0" destOrd="0" presId="urn:microsoft.com/office/officeart/2005/8/layout/list1"/>
    <dgm:cxn modelId="{875C6AEB-8E2F-43DA-9D5B-6E687B046C92}" type="presOf" srcId="{89FEE8F9-7903-4F86-89B4-CAE0FC4A241C}" destId="{6F0DADE5-26B3-438B-87EB-E62E89542C92}" srcOrd="0" destOrd="2" presId="urn:microsoft.com/office/officeart/2005/8/layout/list1"/>
    <dgm:cxn modelId="{E804FBE8-EC41-4766-9690-E6D476DAFC42}" type="presOf" srcId="{6171CA97-A3BD-4901-B61D-F4B442D9B7F7}" destId="{ABA5E1B6-870A-4144-9078-E558F87C6C9F}" srcOrd="1" destOrd="0" presId="urn:microsoft.com/office/officeart/2005/8/layout/list1"/>
    <dgm:cxn modelId="{9624A3CD-E7FD-4766-8EF1-F48EFB9675B4}" srcId="{96658C3E-C9FF-4E89-A952-89D4532058D7}" destId="{B4C67A00-B23F-478E-8809-2E9D5A39F4B8}" srcOrd="0" destOrd="0" parTransId="{05ECE05A-F420-4C7A-9B69-00BBC8E5AB1C}" sibTransId="{D18272F5-E109-4C37-8F10-0942D1A0A889}"/>
    <dgm:cxn modelId="{0AEC1E2A-A4B6-4AF6-8030-DF264C61DA65}" srcId="{6171CA97-A3BD-4901-B61D-F4B442D9B7F7}" destId="{6E61330A-17EF-472A-8435-FC6838AA5CA3}" srcOrd="3" destOrd="0" parTransId="{213AC465-F4A9-4AD4-B59F-3906A3305E2C}" sibTransId="{52FA7F10-460E-4026-A2ED-88A77C563897}"/>
    <dgm:cxn modelId="{F717043C-A9E1-4EF7-930F-9FD8CCFD8592}" type="presOf" srcId="{B4C67A00-B23F-478E-8809-2E9D5A39F4B8}" destId="{53E04346-FB51-45DD-BD6C-47A474107F4B}" srcOrd="0" destOrd="0" presId="urn:microsoft.com/office/officeart/2005/8/layout/list1"/>
    <dgm:cxn modelId="{D0AD9EB2-8C2C-4AD0-9B1C-9E703FD6391C}" srcId="{F8F6E4DA-1317-4BFF-A851-E5DCE0E6DFDE}" destId="{55122350-E9C1-4524-A947-9DD6E7417D02}" srcOrd="0" destOrd="0" parTransId="{F0721855-9698-4829-9325-578751EC728A}" sibTransId="{9AB28E87-246E-403D-8F72-FCDCEA2A5349}"/>
    <dgm:cxn modelId="{7E9C2B37-CF9F-4EC5-9E89-E44320E45BF6}" srcId="{F8F6E4DA-1317-4BFF-A851-E5DCE0E6DFDE}" destId="{5CD6E889-9BE1-460A-8660-8CC859C8C4F6}" srcOrd="1" destOrd="0" parTransId="{FF8CF3C0-B5BD-4AD6-92EC-C2509A4607F6}" sibTransId="{34313E73-58FB-46C0-9870-800D7E5EA89E}"/>
    <dgm:cxn modelId="{92163B09-5F78-4D89-B17F-410466BDCCD4}" type="presOf" srcId="{D5EC92E8-EFE3-4DAB-8063-52F6B72E0D7C}" destId="{94DFFD4C-5020-42A6-957D-56F4FFC8F2D6}" srcOrd="0" destOrd="0" presId="urn:microsoft.com/office/officeart/2005/8/layout/list1"/>
    <dgm:cxn modelId="{D9EED8CC-CCDD-40FA-8BC6-92BA0FCB821B}" srcId="{96658C3E-C9FF-4E89-A952-89D4532058D7}" destId="{2FB041DE-FC6F-45F0-B170-073D797AE8E9}" srcOrd="1" destOrd="0" parTransId="{5A220EF4-1A56-4462-A8CD-FEA7FEFB68DF}" sibTransId="{A0702CAC-5A1D-47CC-A1CC-EA2EF9A0C288}"/>
    <dgm:cxn modelId="{FA8CC0CB-E5B3-4A5A-A3AE-5B898738465B}" srcId="{6171CA97-A3BD-4901-B61D-F4B442D9B7F7}" destId="{89FEE8F9-7903-4F86-89B4-CAE0FC4A241C}" srcOrd="2" destOrd="0" parTransId="{49BFEB44-A354-4CD2-9DBB-D6F2DCEC82DE}" sibTransId="{D26EF9FF-68D4-4C5F-A7F4-14FAC60084E2}"/>
    <dgm:cxn modelId="{76179A79-A78D-45B2-AABD-6C0C388D681A}" type="presParOf" srcId="{94DFFD4C-5020-42A6-957D-56F4FFC8F2D6}" destId="{B4877EB5-0653-4777-BCB3-910F6BF421AA}" srcOrd="0" destOrd="0" presId="urn:microsoft.com/office/officeart/2005/8/layout/list1"/>
    <dgm:cxn modelId="{360534EC-8663-4406-9367-58224FE64F04}" type="presParOf" srcId="{B4877EB5-0653-4777-BCB3-910F6BF421AA}" destId="{07023A1E-52F4-444E-BD8B-EFE7786034B7}" srcOrd="0" destOrd="0" presId="urn:microsoft.com/office/officeart/2005/8/layout/list1"/>
    <dgm:cxn modelId="{8EECC036-D4A6-4413-BC84-38B94AAE7DF7}" type="presParOf" srcId="{B4877EB5-0653-4777-BCB3-910F6BF421AA}" destId="{ADA69B9E-D434-4E68-8F74-B9DCF080F933}" srcOrd="1" destOrd="0" presId="urn:microsoft.com/office/officeart/2005/8/layout/list1"/>
    <dgm:cxn modelId="{56BD246D-84C8-47C7-8BC2-743736A402DF}" type="presParOf" srcId="{94DFFD4C-5020-42A6-957D-56F4FFC8F2D6}" destId="{49B93D3A-B507-4AC6-8BD1-8CA0C4A224C5}" srcOrd="1" destOrd="0" presId="urn:microsoft.com/office/officeart/2005/8/layout/list1"/>
    <dgm:cxn modelId="{780029F6-5531-4051-B3EF-737724A9ECAC}" type="presParOf" srcId="{94DFFD4C-5020-42A6-957D-56F4FFC8F2D6}" destId="{53E04346-FB51-45DD-BD6C-47A474107F4B}" srcOrd="2" destOrd="0" presId="urn:microsoft.com/office/officeart/2005/8/layout/list1"/>
    <dgm:cxn modelId="{155F77B6-1AEE-47E7-B6A7-3C0312C29972}" type="presParOf" srcId="{94DFFD4C-5020-42A6-957D-56F4FFC8F2D6}" destId="{BB9C6449-F712-4620-A9B0-0C88789B9F3B}" srcOrd="3" destOrd="0" presId="urn:microsoft.com/office/officeart/2005/8/layout/list1"/>
    <dgm:cxn modelId="{7A86025B-EA11-4400-92C5-F0F7C0480373}" type="presParOf" srcId="{94DFFD4C-5020-42A6-957D-56F4FFC8F2D6}" destId="{73F60149-2764-4A58-A4C1-9765DC3707D6}" srcOrd="4" destOrd="0" presId="urn:microsoft.com/office/officeart/2005/8/layout/list1"/>
    <dgm:cxn modelId="{5178D04D-0BE2-4515-B9F8-1CE9D6B2AE77}" type="presParOf" srcId="{73F60149-2764-4A58-A4C1-9765DC3707D6}" destId="{C8502B73-8349-44A4-BD2E-A32D7C724163}" srcOrd="0" destOrd="0" presId="urn:microsoft.com/office/officeart/2005/8/layout/list1"/>
    <dgm:cxn modelId="{5449934C-3A0D-41C4-93CF-E602B03F0ECD}" type="presParOf" srcId="{73F60149-2764-4A58-A4C1-9765DC3707D6}" destId="{ABA5E1B6-870A-4144-9078-E558F87C6C9F}" srcOrd="1" destOrd="0" presId="urn:microsoft.com/office/officeart/2005/8/layout/list1"/>
    <dgm:cxn modelId="{2DA2A1B0-4757-45AE-B407-3D47360EA3D4}" type="presParOf" srcId="{94DFFD4C-5020-42A6-957D-56F4FFC8F2D6}" destId="{A1C924BF-10F6-4C28-82F4-47A213F82F1C}" srcOrd="5" destOrd="0" presId="urn:microsoft.com/office/officeart/2005/8/layout/list1"/>
    <dgm:cxn modelId="{5F05CDA1-4DFE-49CA-A8E5-7ED843F371FE}" type="presParOf" srcId="{94DFFD4C-5020-42A6-957D-56F4FFC8F2D6}" destId="{6F0DADE5-26B3-438B-87EB-E62E89542C92}" srcOrd="6" destOrd="0" presId="urn:microsoft.com/office/officeart/2005/8/layout/list1"/>
    <dgm:cxn modelId="{2D7E60B9-F072-42F9-87A8-5140BD94E5CD}" type="presParOf" srcId="{94DFFD4C-5020-42A6-957D-56F4FFC8F2D6}" destId="{0DC8AE2A-337B-4678-855D-86420C39B699}" srcOrd="7" destOrd="0" presId="urn:microsoft.com/office/officeart/2005/8/layout/list1"/>
    <dgm:cxn modelId="{EE3A1435-C00B-4E43-8D8D-6E3AF38E81C1}" type="presParOf" srcId="{94DFFD4C-5020-42A6-957D-56F4FFC8F2D6}" destId="{F56ED8F8-7F3E-4425-B87E-4752AEF8DD40}" srcOrd="8" destOrd="0" presId="urn:microsoft.com/office/officeart/2005/8/layout/list1"/>
    <dgm:cxn modelId="{4FD5FC62-7EC6-411C-A831-C5C138EFEA98}" type="presParOf" srcId="{F56ED8F8-7F3E-4425-B87E-4752AEF8DD40}" destId="{3C98C9BE-C654-466E-998E-066F7667F302}" srcOrd="0" destOrd="0" presId="urn:microsoft.com/office/officeart/2005/8/layout/list1"/>
    <dgm:cxn modelId="{3EEF6B98-F0FB-4380-80EE-A7B60A610C57}" type="presParOf" srcId="{F56ED8F8-7F3E-4425-B87E-4752AEF8DD40}" destId="{652CC34A-B4FD-4178-9372-0806C42F6B90}" srcOrd="1" destOrd="0" presId="urn:microsoft.com/office/officeart/2005/8/layout/list1"/>
    <dgm:cxn modelId="{B19954F3-15FF-4503-B7DF-D31D3E1928FA}" type="presParOf" srcId="{94DFFD4C-5020-42A6-957D-56F4FFC8F2D6}" destId="{51EBFF17-D742-4754-BA2E-A8EC7946AA8A}" srcOrd="9" destOrd="0" presId="urn:microsoft.com/office/officeart/2005/8/layout/list1"/>
    <dgm:cxn modelId="{0BA1E497-0F4B-42CB-80D0-CCB0F063B44C}" type="presParOf" srcId="{94DFFD4C-5020-42A6-957D-56F4FFC8F2D6}" destId="{68F42911-A1A9-4B05-82FD-9EECD7C7026D}" srcOrd="10" destOrd="0" presId="urn:microsoft.com/office/officeart/2005/8/layout/list1"/>
  </dgm:cxnLst>
  <dgm:bg>
    <a:noFill/>
  </dgm:bg>
  <dgm:whole>
    <a:ln>
      <a:no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70E94F7-8F76-45AD-BADF-8168E6E45DA4}"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zh-CN" altLang="en-US"/>
        </a:p>
      </dgm:t>
    </dgm:pt>
    <dgm:pt modelId="{6023D91B-3405-4F87-A1BA-4C7BC9F92001}">
      <dgm:prSet phldrT="[文本]"/>
      <dgm:spPr/>
      <dgm:t>
        <a:bodyPr/>
        <a:lstStyle/>
        <a:p>
          <a:r>
            <a:rPr lang="en-US" altLang="zh-CN" b="1" dirty="0" smtClean="0">
              <a:solidFill>
                <a:srgbClr val="3C846F"/>
              </a:solidFill>
              <a:latin typeface="微软雅黑" pitchFamily="34" charset="-122"/>
              <a:ea typeface="微软雅黑" pitchFamily="34" charset="-122"/>
            </a:rPr>
            <a:t>T-1</a:t>
          </a:r>
          <a:r>
            <a:rPr lang="zh-CN" altLang="en-US" b="1" dirty="0" smtClean="0">
              <a:solidFill>
                <a:srgbClr val="3C846F"/>
              </a:solidFill>
              <a:latin typeface="微软雅黑" pitchFamily="34" charset="-122"/>
              <a:ea typeface="微软雅黑" pitchFamily="34" charset="-122"/>
            </a:rPr>
            <a:t>日</a:t>
          </a:r>
          <a:endParaRPr lang="zh-CN" altLang="en-US" b="1" dirty="0">
            <a:solidFill>
              <a:srgbClr val="3C846F"/>
            </a:solidFill>
            <a:latin typeface="微软雅黑" pitchFamily="34" charset="-122"/>
            <a:ea typeface="微软雅黑" pitchFamily="34" charset="-122"/>
          </a:endParaRPr>
        </a:p>
      </dgm:t>
    </dgm:pt>
    <dgm:pt modelId="{BB54C2C4-60D6-4532-A584-F73038A57F52}" type="parTrans" cxnId="{B49528AD-0389-405D-9847-B14D16465F31}">
      <dgm:prSet/>
      <dgm:spPr/>
      <dgm:t>
        <a:bodyPr/>
        <a:lstStyle/>
        <a:p>
          <a:endParaRPr lang="zh-CN" altLang="en-US"/>
        </a:p>
      </dgm:t>
    </dgm:pt>
    <dgm:pt modelId="{A5727343-79DD-4F1E-9474-3F8A92A820C1}" type="sibTrans" cxnId="{B49528AD-0389-405D-9847-B14D16465F31}">
      <dgm:prSet/>
      <dgm:spPr/>
      <dgm:t>
        <a:bodyPr/>
        <a:lstStyle/>
        <a:p>
          <a:endParaRPr lang="zh-CN" altLang="en-US"/>
        </a:p>
      </dgm:t>
    </dgm:pt>
    <dgm:pt modelId="{DFBF3E8B-FE55-4872-8E55-D1A022369590}">
      <dgm:prSet phldrT="[文本]"/>
      <dgm:spPr/>
      <dgm:t>
        <a:bodyPr/>
        <a:lstStyle/>
        <a:p>
          <a:r>
            <a:rPr lang="en-US" altLang="zh-CN" b="1" dirty="0" smtClean="0">
              <a:solidFill>
                <a:srgbClr val="F4772A"/>
              </a:solidFill>
              <a:latin typeface="微软雅黑" pitchFamily="34" charset="-122"/>
              <a:ea typeface="微软雅黑" pitchFamily="34" charset="-122"/>
            </a:rPr>
            <a:t>T</a:t>
          </a:r>
          <a:r>
            <a:rPr lang="zh-CN" altLang="en-US" b="1" dirty="0" smtClean="0">
              <a:solidFill>
                <a:srgbClr val="F4772A"/>
              </a:solidFill>
              <a:latin typeface="微软雅黑" pitchFamily="34" charset="-122"/>
              <a:ea typeface="微软雅黑" pitchFamily="34" charset="-122"/>
            </a:rPr>
            <a:t>日</a:t>
          </a:r>
          <a:endParaRPr lang="zh-CN" altLang="en-US" b="1" dirty="0">
            <a:solidFill>
              <a:srgbClr val="F4772A"/>
            </a:solidFill>
            <a:latin typeface="微软雅黑" pitchFamily="34" charset="-122"/>
            <a:ea typeface="微软雅黑" pitchFamily="34" charset="-122"/>
          </a:endParaRPr>
        </a:p>
      </dgm:t>
    </dgm:pt>
    <dgm:pt modelId="{7BB86645-ACDC-4933-A483-795CB8BBB108}" type="parTrans" cxnId="{271F27AF-4BE2-4B1A-AC45-DFCAEE8474D1}">
      <dgm:prSet/>
      <dgm:spPr/>
      <dgm:t>
        <a:bodyPr/>
        <a:lstStyle/>
        <a:p>
          <a:endParaRPr lang="zh-CN" altLang="en-US"/>
        </a:p>
      </dgm:t>
    </dgm:pt>
    <dgm:pt modelId="{76046399-3482-4F8D-A1D9-F474E847A2FB}" type="sibTrans" cxnId="{271F27AF-4BE2-4B1A-AC45-DFCAEE8474D1}">
      <dgm:prSet/>
      <dgm:spPr/>
      <dgm:t>
        <a:bodyPr/>
        <a:lstStyle/>
        <a:p>
          <a:endParaRPr lang="zh-CN" altLang="en-US"/>
        </a:p>
      </dgm:t>
    </dgm:pt>
    <dgm:pt modelId="{8070460F-CD86-4A47-9664-D5543F11B491}">
      <dgm:prSet phldrT="[文本]"/>
      <dgm:spPr/>
      <dgm:t>
        <a:bodyPr/>
        <a:lstStyle/>
        <a:p>
          <a:r>
            <a:rPr lang="en-US" altLang="zh-CN" b="1" dirty="0" smtClean="0">
              <a:solidFill>
                <a:srgbClr val="CBD351"/>
              </a:solidFill>
              <a:latin typeface="微软雅黑" pitchFamily="34" charset="-122"/>
              <a:ea typeface="微软雅黑" pitchFamily="34" charset="-122"/>
            </a:rPr>
            <a:t>T+2</a:t>
          </a:r>
          <a:r>
            <a:rPr lang="zh-CN" altLang="en-US" b="1" dirty="0" smtClean="0">
              <a:solidFill>
                <a:srgbClr val="CBD351"/>
              </a:solidFill>
              <a:latin typeface="微软雅黑" pitchFamily="34" charset="-122"/>
              <a:ea typeface="微软雅黑" pitchFamily="34" charset="-122"/>
            </a:rPr>
            <a:t>日</a:t>
          </a:r>
          <a:endParaRPr lang="zh-CN" altLang="en-US" b="1" dirty="0">
            <a:solidFill>
              <a:srgbClr val="CBD351"/>
            </a:solidFill>
            <a:latin typeface="微软雅黑" pitchFamily="34" charset="-122"/>
            <a:ea typeface="微软雅黑" pitchFamily="34" charset="-122"/>
          </a:endParaRPr>
        </a:p>
      </dgm:t>
    </dgm:pt>
    <dgm:pt modelId="{732221BC-97B9-4A50-A4DC-7180158C3005}" type="parTrans" cxnId="{652C1E3B-7DF1-40B0-B912-35053ECBA991}">
      <dgm:prSet/>
      <dgm:spPr/>
      <dgm:t>
        <a:bodyPr/>
        <a:lstStyle/>
        <a:p>
          <a:endParaRPr lang="zh-CN" altLang="en-US"/>
        </a:p>
      </dgm:t>
    </dgm:pt>
    <dgm:pt modelId="{E9EB2BCB-F47D-432C-A5E3-60A62174D047}" type="sibTrans" cxnId="{652C1E3B-7DF1-40B0-B912-35053ECBA991}">
      <dgm:prSet/>
      <dgm:spPr/>
      <dgm:t>
        <a:bodyPr/>
        <a:lstStyle/>
        <a:p>
          <a:endParaRPr lang="zh-CN" altLang="en-US"/>
        </a:p>
      </dgm:t>
    </dgm:pt>
    <dgm:pt modelId="{A0D93BF1-3B71-6946-9666-6D6DDA221ED0}">
      <dgm:prSet phldrT="[文本]"/>
      <dgm:spPr/>
      <dgm:t>
        <a:bodyPr/>
        <a:lstStyle/>
        <a:p>
          <a:r>
            <a:rPr lang="en-US" altLang="zh-CN" b="1" dirty="0" smtClean="0">
              <a:solidFill>
                <a:schemeClr val="accent2">
                  <a:lumMod val="50000"/>
                </a:schemeClr>
              </a:solidFill>
              <a:latin typeface="微软雅黑" pitchFamily="34" charset="-122"/>
              <a:ea typeface="微软雅黑" pitchFamily="34" charset="-122"/>
            </a:rPr>
            <a:t>T</a:t>
          </a:r>
          <a:r>
            <a:rPr lang="zh-CN" altLang="en-US" b="1" dirty="0" smtClean="0">
              <a:solidFill>
                <a:schemeClr val="accent2">
                  <a:lumMod val="50000"/>
                </a:schemeClr>
              </a:solidFill>
              <a:latin typeface="微软雅黑" pitchFamily="34" charset="-122"/>
              <a:ea typeface="微软雅黑" pitchFamily="34" charset="-122"/>
            </a:rPr>
            <a:t>日</a:t>
          </a:r>
          <a:endParaRPr lang="zh-CN" altLang="en-US" b="1" dirty="0">
            <a:solidFill>
              <a:schemeClr val="accent2">
                <a:lumMod val="50000"/>
              </a:schemeClr>
            </a:solidFill>
            <a:latin typeface="微软雅黑" pitchFamily="34" charset="-122"/>
            <a:ea typeface="微软雅黑" pitchFamily="34" charset="-122"/>
          </a:endParaRPr>
        </a:p>
      </dgm:t>
    </dgm:pt>
    <dgm:pt modelId="{4EE2FC3A-739E-BF4B-9D90-CCA56C571474}" type="parTrans" cxnId="{CA70BD33-5F16-6F44-857E-D7E4B901BC7A}">
      <dgm:prSet/>
      <dgm:spPr/>
      <dgm:t>
        <a:bodyPr/>
        <a:lstStyle/>
        <a:p>
          <a:endParaRPr lang="zh-CN" altLang="en-US"/>
        </a:p>
      </dgm:t>
    </dgm:pt>
    <dgm:pt modelId="{20DB4835-68DD-0346-AD56-13064383FA0F}" type="sibTrans" cxnId="{CA70BD33-5F16-6F44-857E-D7E4B901BC7A}">
      <dgm:prSet/>
      <dgm:spPr/>
      <dgm:t>
        <a:bodyPr/>
        <a:lstStyle/>
        <a:p>
          <a:endParaRPr lang="zh-CN" altLang="en-US"/>
        </a:p>
      </dgm:t>
    </dgm:pt>
    <dgm:pt modelId="{89609AB6-0A51-4918-983D-5B8999D24664}" type="pres">
      <dgm:prSet presAssocID="{470E94F7-8F76-45AD-BADF-8168E6E45DA4}" presName="Name0" presStyleCnt="0">
        <dgm:presLayoutVars>
          <dgm:chMax val="7"/>
          <dgm:chPref val="7"/>
          <dgm:dir/>
          <dgm:animLvl val="lvl"/>
        </dgm:presLayoutVars>
      </dgm:prSet>
      <dgm:spPr/>
      <dgm:t>
        <a:bodyPr/>
        <a:lstStyle/>
        <a:p>
          <a:endParaRPr lang="zh-CN" altLang="en-US"/>
        </a:p>
      </dgm:t>
    </dgm:pt>
    <dgm:pt modelId="{21E1DC4A-E902-401F-8ED2-4D57A8C538B9}" type="pres">
      <dgm:prSet presAssocID="{6023D91B-3405-4F87-A1BA-4C7BC9F92001}" presName="Accent1" presStyleCnt="0"/>
      <dgm:spPr/>
    </dgm:pt>
    <dgm:pt modelId="{B211517F-F7F0-4A7A-B6CF-5ABCA59AC9F8}" type="pres">
      <dgm:prSet presAssocID="{6023D91B-3405-4F87-A1BA-4C7BC9F92001}" presName="Accent" presStyleLbl="node1" presStyleIdx="0" presStyleCnt="4"/>
      <dgm:spPr>
        <a:solidFill>
          <a:srgbClr val="3C846F"/>
        </a:solidFill>
        <a:ln>
          <a:noFill/>
        </a:ln>
      </dgm:spPr>
      <dgm:t>
        <a:bodyPr/>
        <a:lstStyle/>
        <a:p>
          <a:endParaRPr lang="zh-CN" altLang="en-US"/>
        </a:p>
      </dgm:t>
    </dgm:pt>
    <dgm:pt modelId="{C9789C5E-E474-45BD-A638-F8E3329BC87E}" type="pres">
      <dgm:prSet presAssocID="{6023D91B-3405-4F87-A1BA-4C7BC9F92001}" presName="Parent1" presStyleLbl="revTx" presStyleIdx="0" presStyleCnt="4">
        <dgm:presLayoutVars>
          <dgm:chMax val="1"/>
          <dgm:chPref val="1"/>
          <dgm:bulletEnabled val="1"/>
        </dgm:presLayoutVars>
      </dgm:prSet>
      <dgm:spPr/>
      <dgm:t>
        <a:bodyPr/>
        <a:lstStyle/>
        <a:p>
          <a:endParaRPr lang="zh-CN" altLang="en-US"/>
        </a:p>
      </dgm:t>
    </dgm:pt>
    <dgm:pt modelId="{CE5AF907-7E30-45ED-AC60-B4F5B2C745F4}" type="pres">
      <dgm:prSet presAssocID="{DFBF3E8B-FE55-4872-8E55-D1A022369590}" presName="Accent2" presStyleCnt="0"/>
      <dgm:spPr/>
    </dgm:pt>
    <dgm:pt modelId="{81CC1E92-A646-4FD3-9EA3-BD22D130182F}" type="pres">
      <dgm:prSet presAssocID="{DFBF3E8B-FE55-4872-8E55-D1A022369590}" presName="Accent" presStyleLbl="node1" presStyleIdx="1" presStyleCnt="4"/>
      <dgm:spPr>
        <a:solidFill>
          <a:srgbClr val="F4772A"/>
        </a:solidFill>
        <a:ln>
          <a:noFill/>
        </a:ln>
      </dgm:spPr>
      <dgm:t>
        <a:bodyPr/>
        <a:lstStyle/>
        <a:p>
          <a:endParaRPr lang="zh-CN" altLang="en-US"/>
        </a:p>
      </dgm:t>
    </dgm:pt>
    <dgm:pt modelId="{B5558B2F-3323-4D3B-88E6-849B9009CDDB}" type="pres">
      <dgm:prSet presAssocID="{DFBF3E8B-FE55-4872-8E55-D1A022369590}" presName="Parent2" presStyleLbl="revTx" presStyleIdx="1" presStyleCnt="4">
        <dgm:presLayoutVars>
          <dgm:chMax val="1"/>
          <dgm:chPref val="1"/>
          <dgm:bulletEnabled val="1"/>
        </dgm:presLayoutVars>
      </dgm:prSet>
      <dgm:spPr/>
      <dgm:t>
        <a:bodyPr/>
        <a:lstStyle/>
        <a:p>
          <a:endParaRPr lang="zh-CN" altLang="en-US"/>
        </a:p>
      </dgm:t>
    </dgm:pt>
    <dgm:pt modelId="{1F9AE03C-D9F2-3E4C-AE11-CE81AD100508}" type="pres">
      <dgm:prSet presAssocID="{A0D93BF1-3B71-6946-9666-6D6DDA221ED0}" presName="Accent3" presStyleCnt="0"/>
      <dgm:spPr/>
    </dgm:pt>
    <dgm:pt modelId="{3963749D-38EF-0E43-B434-F17EF89FED37}" type="pres">
      <dgm:prSet presAssocID="{A0D93BF1-3B71-6946-9666-6D6DDA221ED0}" presName="Accent" presStyleLbl="node1" presStyleIdx="2" presStyleCnt="4"/>
      <dgm:spPr>
        <a:solidFill>
          <a:srgbClr val="7D1319"/>
        </a:solidFill>
        <a:ln>
          <a:noFill/>
        </a:ln>
      </dgm:spPr>
      <dgm:t>
        <a:bodyPr/>
        <a:lstStyle/>
        <a:p>
          <a:endParaRPr lang="zh-CN" altLang="en-US"/>
        </a:p>
      </dgm:t>
    </dgm:pt>
    <dgm:pt modelId="{AAF1B8A6-F1D3-D149-8F11-60DEDF6629CE}" type="pres">
      <dgm:prSet presAssocID="{A0D93BF1-3B71-6946-9666-6D6DDA221ED0}" presName="Parent3" presStyleLbl="revTx" presStyleIdx="2" presStyleCnt="4">
        <dgm:presLayoutVars>
          <dgm:chMax val="1"/>
          <dgm:chPref val="1"/>
          <dgm:bulletEnabled val="1"/>
        </dgm:presLayoutVars>
      </dgm:prSet>
      <dgm:spPr/>
      <dgm:t>
        <a:bodyPr/>
        <a:lstStyle/>
        <a:p>
          <a:endParaRPr lang="zh-CN" altLang="en-US"/>
        </a:p>
      </dgm:t>
    </dgm:pt>
    <dgm:pt modelId="{2DE1790C-E4DB-2647-A007-ADF8CFA66AF2}" type="pres">
      <dgm:prSet presAssocID="{8070460F-CD86-4A47-9664-D5543F11B491}" presName="Accent4" presStyleCnt="0"/>
      <dgm:spPr/>
    </dgm:pt>
    <dgm:pt modelId="{26B2FC09-E8FE-4F60-A886-8159F9EDF77E}" type="pres">
      <dgm:prSet presAssocID="{8070460F-CD86-4A47-9664-D5543F11B491}" presName="Accent" presStyleLbl="node1" presStyleIdx="3" presStyleCnt="4"/>
      <dgm:spPr>
        <a:solidFill>
          <a:srgbClr val="CBD351"/>
        </a:solidFill>
        <a:ln>
          <a:noFill/>
        </a:ln>
      </dgm:spPr>
      <dgm:t>
        <a:bodyPr/>
        <a:lstStyle/>
        <a:p>
          <a:endParaRPr lang="zh-CN" altLang="en-US"/>
        </a:p>
      </dgm:t>
    </dgm:pt>
    <dgm:pt modelId="{B888E7F5-53C3-2D4C-973D-6B2284A9A0E1}" type="pres">
      <dgm:prSet presAssocID="{8070460F-CD86-4A47-9664-D5543F11B491}" presName="Parent4" presStyleLbl="revTx" presStyleIdx="3" presStyleCnt="4">
        <dgm:presLayoutVars>
          <dgm:chMax val="1"/>
          <dgm:chPref val="1"/>
          <dgm:bulletEnabled val="1"/>
        </dgm:presLayoutVars>
      </dgm:prSet>
      <dgm:spPr/>
      <dgm:t>
        <a:bodyPr/>
        <a:lstStyle/>
        <a:p>
          <a:endParaRPr lang="zh-CN" altLang="en-US"/>
        </a:p>
      </dgm:t>
    </dgm:pt>
  </dgm:ptLst>
  <dgm:cxnLst>
    <dgm:cxn modelId="{EBE16FFA-B1F0-4048-9419-E8BD19DF7226}" type="presOf" srcId="{A0D93BF1-3B71-6946-9666-6D6DDA221ED0}" destId="{AAF1B8A6-F1D3-D149-8F11-60DEDF6629CE}" srcOrd="0" destOrd="0" presId="urn:microsoft.com/office/officeart/2009/layout/CircleArrowProcess"/>
    <dgm:cxn modelId="{652C1E3B-7DF1-40B0-B912-35053ECBA991}" srcId="{470E94F7-8F76-45AD-BADF-8168E6E45DA4}" destId="{8070460F-CD86-4A47-9664-D5543F11B491}" srcOrd="3" destOrd="0" parTransId="{732221BC-97B9-4A50-A4DC-7180158C3005}" sibTransId="{E9EB2BCB-F47D-432C-A5E3-60A62174D047}"/>
    <dgm:cxn modelId="{B49528AD-0389-405D-9847-B14D16465F31}" srcId="{470E94F7-8F76-45AD-BADF-8168E6E45DA4}" destId="{6023D91B-3405-4F87-A1BA-4C7BC9F92001}" srcOrd="0" destOrd="0" parTransId="{BB54C2C4-60D6-4532-A584-F73038A57F52}" sibTransId="{A5727343-79DD-4F1E-9474-3F8A92A820C1}"/>
    <dgm:cxn modelId="{D8E6414E-03B5-414B-A19F-63D0544FA397}" type="presOf" srcId="{8070460F-CD86-4A47-9664-D5543F11B491}" destId="{B888E7F5-53C3-2D4C-973D-6B2284A9A0E1}" srcOrd="0" destOrd="0" presId="urn:microsoft.com/office/officeart/2009/layout/CircleArrowProcess"/>
    <dgm:cxn modelId="{271F27AF-4BE2-4B1A-AC45-DFCAEE8474D1}" srcId="{470E94F7-8F76-45AD-BADF-8168E6E45DA4}" destId="{DFBF3E8B-FE55-4872-8E55-D1A022369590}" srcOrd="1" destOrd="0" parTransId="{7BB86645-ACDC-4933-A483-795CB8BBB108}" sibTransId="{76046399-3482-4F8D-A1D9-F474E847A2FB}"/>
    <dgm:cxn modelId="{6B93A31D-97D2-418B-A6A4-3007FA8F9F8B}" type="presOf" srcId="{470E94F7-8F76-45AD-BADF-8168E6E45DA4}" destId="{89609AB6-0A51-4918-983D-5B8999D24664}" srcOrd="0" destOrd="0" presId="urn:microsoft.com/office/officeart/2009/layout/CircleArrowProcess"/>
    <dgm:cxn modelId="{12933182-4C94-4AD5-BF04-F09F9F01E7B2}" type="presOf" srcId="{DFBF3E8B-FE55-4872-8E55-D1A022369590}" destId="{B5558B2F-3323-4D3B-88E6-849B9009CDDB}" srcOrd="0" destOrd="0" presId="urn:microsoft.com/office/officeart/2009/layout/CircleArrowProcess"/>
    <dgm:cxn modelId="{CA70BD33-5F16-6F44-857E-D7E4B901BC7A}" srcId="{470E94F7-8F76-45AD-BADF-8168E6E45DA4}" destId="{A0D93BF1-3B71-6946-9666-6D6DDA221ED0}" srcOrd="2" destOrd="0" parTransId="{4EE2FC3A-739E-BF4B-9D90-CCA56C571474}" sibTransId="{20DB4835-68DD-0346-AD56-13064383FA0F}"/>
    <dgm:cxn modelId="{E1ACF12E-9613-4889-8722-9E7D388FB91E}" type="presOf" srcId="{6023D91B-3405-4F87-A1BA-4C7BC9F92001}" destId="{C9789C5E-E474-45BD-A638-F8E3329BC87E}" srcOrd="0" destOrd="0" presId="urn:microsoft.com/office/officeart/2009/layout/CircleArrowProcess"/>
    <dgm:cxn modelId="{73718F51-3EB8-4122-8C2A-F24C5AAAD537}" type="presParOf" srcId="{89609AB6-0A51-4918-983D-5B8999D24664}" destId="{21E1DC4A-E902-401F-8ED2-4D57A8C538B9}" srcOrd="0" destOrd="0" presId="urn:microsoft.com/office/officeart/2009/layout/CircleArrowProcess"/>
    <dgm:cxn modelId="{6F4195B0-BABA-47A4-A889-D0D14389C576}" type="presParOf" srcId="{21E1DC4A-E902-401F-8ED2-4D57A8C538B9}" destId="{B211517F-F7F0-4A7A-B6CF-5ABCA59AC9F8}" srcOrd="0" destOrd="0" presId="urn:microsoft.com/office/officeart/2009/layout/CircleArrowProcess"/>
    <dgm:cxn modelId="{CDED99FA-BDD3-4321-880B-A85B560C59F4}" type="presParOf" srcId="{89609AB6-0A51-4918-983D-5B8999D24664}" destId="{C9789C5E-E474-45BD-A638-F8E3329BC87E}" srcOrd="1" destOrd="0" presId="urn:microsoft.com/office/officeart/2009/layout/CircleArrowProcess"/>
    <dgm:cxn modelId="{79C29938-D6C6-4FD6-B45C-BDFF47129B86}" type="presParOf" srcId="{89609AB6-0A51-4918-983D-5B8999D24664}" destId="{CE5AF907-7E30-45ED-AC60-B4F5B2C745F4}" srcOrd="2" destOrd="0" presId="urn:microsoft.com/office/officeart/2009/layout/CircleArrowProcess"/>
    <dgm:cxn modelId="{C29E6E9B-0811-4554-A1AA-3C2E418E7719}" type="presParOf" srcId="{CE5AF907-7E30-45ED-AC60-B4F5B2C745F4}" destId="{81CC1E92-A646-4FD3-9EA3-BD22D130182F}" srcOrd="0" destOrd="0" presId="urn:microsoft.com/office/officeart/2009/layout/CircleArrowProcess"/>
    <dgm:cxn modelId="{50C7A6D1-80B3-4F37-AD61-6D1CEEF8CCC9}" type="presParOf" srcId="{89609AB6-0A51-4918-983D-5B8999D24664}" destId="{B5558B2F-3323-4D3B-88E6-849B9009CDDB}" srcOrd="3" destOrd="0" presId="urn:microsoft.com/office/officeart/2009/layout/CircleArrowProcess"/>
    <dgm:cxn modelId="{E5F5A347-80AF-4385-BB30-1F5F494479D7}" type="presParOf" srcId="{89609AB6-0A51-4918-983D-5B8999D24664}" destId="{1F9AE03C-D9F2-3E4C-AE11-CE81AD100508}" srcOrd="4" destOrd="0" presId="urn:microsoft.com/office/officeart/2009/layout/CircleArrowProcess"/>
    <dgm:cxn modelId="{85E0F050-AE62-41F8-B65C-97ECAF6BC27C}" type="presParOf" srcId="{1F9AE03C-D9F2-3E4C-AE11-CE81AD100508}" destId="{3963749D-38EF-0E43-B434-F17EF89FED37}" srcOrd="0" destOrd="0" presId="urn:microsoft.com/office/officeart/2009/layout/CircleArrowProcess"/>
    <dgm:cxn modelId="{53DC558B-EC06-4CA4-82E6-3F36E0728E6F}" type="presParOf" srcId="{89609AB6-0A51-4918-983D-5B8999D24664}" destId="{AAF1B8A6-F1D3-D149-8F11-60DEDF6629CE}" srcOrd="5" destOrd="0" presId="urn:microsoft.com/office/officeart/2009/layout/CircleArrowProcess"/>
    <dgm:cxn modelId="{2080D808-E8DD-4758-9526-1A6BF2C8D2D6}" type="presParOf" srcId="{89609AB6-0A51-4918-983D-5B8999D24664}" destId="{2DE1790C-E4DB-2647-A007-ADF8CFA66AF2}" srcOrd="6" destOrd="0" presId="urn:microsoft.com/office/officeart/2009/layout/CircleArrowProcess"/>
    <dgm:cxn modelId="{17635685-713C-455D-AA38-6E015073E27E}" type="presParOf" srcId="{2DE1790C-E4DB-2647-A007-ADF8CFA66AF2}" destId="{26B2FC09-E8FE-4F60-A886-8159F9EDF77E}" srcOrd="0" destOrd="0" presId="urn:microsoft.com/office/officeart/2009/layout/CircleArrowProcess"/>
    <dgm:cxn modelId="{330A7810-7FB4-48E5-B15E-9373ACB20989}" type="presParOf" srcId="{89609AB6-0A51-4918-983D-5B8999D24664}" destId="{B888E7F5-53C3-2D4C-973D-6B2284A9A0E1}" srcOrd="7" destOrd="0" presId="urn:microsoft.com/office/officeart/2009/layout/CircleArrow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7E7E2D6-95F0-48FE-BE73-6FE156078AFD}">
      <dsp:nvSpPr>
        <dsp:cNvPr id="0" name=""/>
        <dsp:cNvSpPr/>
      </dsp:nvSpPr>
      <dsp:spPr>
        <a:xfrm>
          <a:off x="3664" y="0"/>
          <a:ext cx="1215118" cy="2000264"/>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zh-CN" altLang="en-US" sz="1200" kern="1200" dirty="0" smtClean="0">
              <a:latin typeface="微软雅黑" pitchFamily="34" charset="-122"/>
              <a:ea typeface="微软雅黑" pitchFamily="34" charset="-122"/>
            </a:rPr>
            <a:t>换汇银行向中国结算提供</a:t>
          </a:r>
          <a:r>
            <a:rPr lang="zh-CN" altLang="en-US" sz="1200" b="0" kern="1200" dirty="0" smtClean="0">
              <a:latin typeface="微软雅黑" pitchFamily="34" charset="-122"/>
              <a:ea typeface="微软雅黑" pitchFamily="34" charset="-122"/>
            </a:rPr>
            <a:t>参考汇率并</a:t>
          </a:r>
          <a:r>
            <a:rPr lang="zh-CN" altLang="en-US" sz="1200" kern="1200" dirty="0" smtClean="0">
              <a:latin typeface="微软雅黑" pitchFamily="34" charset="-122"/>
              <a:ea typeface="微软雅黑" pitchFamily="34" charset="-122"/>
            </a:rPr>
            <a:t>通过深交所网站对外发布</a:t>
          </a:r>
          <a:endParaRPr lang="zh-CN" altLang="en-US" sz="1200" kern="1200" dirty="0">
            <a:latin typeface="微软雅黑" pitchFamily="34" charset="-122"/>
            <a:ea typeface="微软雅黑" pitchFamily="34" charset="-122"/>
          </a:endParaRPr>
        </a:p>
      </dsp:txBody>
      <dsp:txXfrm>
        <a:off x="3664" y="0"/>
        <a:ext cx="1215118" cy="2000264"/>
      </dsp:txXfrm>
    </dsp:sp>
    <dsp:sp modelId="{D48E4F54-3EBB-464A-97CF-624A3A3AE678}">
      <dsp:nvSpPr>
        <dsp:cNvPr id="0" name=""/>
        <dsp:cNvSpPr/>
      </dsp:nvSpPr>
      <dsp:spPr>
        <a:xfrm>
          <a:off x="1280623" y="923450"/>
          <a:ext cx="131100" cy="1533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a:off x="1280623" y="923450"/>
        <a:ext cx="131100" cy="153363"/>
      </dsp:txXfrm>
    </dsp:sp>
    <dsp:sp modelId="{F231B553-BF67-4602-8C24-E0CAFA2F7A1E}">
      <dsp:nvSpPr>
        <dsp:cNvPr id="0" name=""/>
        <dsp:cNvSpPr/>
      </dsp:nvSpPr>
      <dsp:spPr>
        <a:xfrm>
          <a:off x="1466143" y="0"/>
          <a:ext cx="1215118" cy="2000264"/>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en-US" altLang="zh-CN" sz="1200" kern="1200" dirty="0" smtClean="0">
              <a:latin typeface="微软雅黑" pitchFamily="34" charset="-122"/>
              <a:ea typeface="微软雅黑" pitchFamily="34" charset="-122"/>
            </a:rPr>
            <a:t>T</a:t>
          </a:r>
          <a:r>
            <a:rPr lang="zh-CN" altLang="en-US" sz="1200" kern="1200" dirty="0" smtClean="0">
              <a:latin typeface="微软雅黑" pitchFamily="34" charset="-122"/>
              <a:ea typeface="微软雅黑" pitchFamily="34" charset="-122"/>
            </a:rPr>
            <a:t>日日终，以</a:t>
          </a:r>
          <a:r>
            <a:rPr lang="zh-CN" altLang="en-US" sz="1200" b="1" kern="1200" dirty="0" smtClean="0">
              <a:latin typeface="微软雅黑" pitchFamily="34" charset="-122"/>
              <a:ea typeface="微软雅黑" pitchFamily="34" charset="-122"/>
            </a:rPr>
            <a:t>备付金账户</a:t>
          </a:r>
          <a:r>
            <a:rPr lang="zh-CN" altLang="en-US" sz="1200" kern="1200" dirty="0" smtClean="0">
              <a:latin typeface="微软雅黑" pitchFamily="34" charset="-122"/>
              <a:ea typeface="微软雅黑" pitchFamily="34" charset="-122"/>
            </a:rPr>
            <a:t>为单位，进行</a:t>
          </a:r>
          <a:r>
            <a:rPr lang="zh-CN" altLang="en-US" sz="1200" b="1" kern="1200" dirty="0" smtClean="0">
              <a:latin typeface="微软雅黑" pitchFamily="34" charset="-122"/>
              <a:ea typeface="微软雅黑" pitchFamily="34" charset="-122"/>
            </a:rPr>
            <a:t>港币清算</a:t>
          </a:r>
          <a:endParaRPr lang="zh-CN" altLang="en-US" sz="1200" kern="1200" dirty="0">
            <a:latin typeface="微软雅黑" pitchFamily="34" charset="-122"/>
            <a:ea typeface="微软雅黑" pitchFamily="34" charset="-122"/>
          </a:endParaRPr>
        </a:p>
      </dsp:txBody>
      <dsp:txXfrm>
        <a:off x="1466143" y="0"/>
        <a:ext cx="1215118" cy="2000264"/>
      </dsp:txXfrm>
    </dsp:sp>
    <dsp:sp modelId="{D895056E-07B2-4F8F-8E6F-9F00D857887A}">
      <dsp:nvSpPr>
        <dsp:cNvPr id="0" name=""/>
        <dsp:cNvSpPr/>
      </dsp:nvSpPr>
      <dsp:spPr>
        <a:xfrm>
          <a:off x="2743101" y="923450"/>
          <a:ext cx="131100" cy="1533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a:off x="2743101" y="923450"/>
        <a:ext cx="131100" cy="153363"/>
      </dsp:txXfrm>
    </dsp:sp>
    <dsp:sp modelId="{C2392C19-4BB1-4E33-B868-758F0F60EABC}">
      <dsp:nvSpPr>
        <dsp:cNvPr id="0" name=""/>
        <dsp:cNvSpPr/>
      </dsp:nvSpPr>
      <dsp:spPr>
        <a:xfrm>
          <a:off x="2928621" y="0"/>
          <a:ext cx="1215118" cy="2000264"/>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zh-CN" altLang="en-US" sz="1200" kern="1200" dirty="0" smtClean="0">
              <a:latin typeface="微软雅黑" pitchFamily="34" charset="-122"/>
              <a:ea typeface="微软雅黑" pitchFamily="34" charset="-122"/>
            </a:rPr>
            <a:t>汇总计算</a:t>
          </a:r>
          <a:r>
            <a:rPr lang="en-US" altLang="zh-CN" sz="1200" kern="1200" dirty="0" smtClean="0">
              <a:latin typeface="微软雅黑" pitchFamily="34" charset="-122"/>
              <a:ea typeface="微软雅黑" pitchFamily="34" charset="-122"/>
            </a:rPr>
            <a:t>T+2</a:t>
          </a:r>
          <a:r>
            <a:rPr lang="zh-CN" altLang="en-US" sz="1200" kern="1200" dirty="0" smtClean="0">
              <a:latin typeface="微软雅黑" pitchFamily="34" charset="-122"/>
              <a:ea typeface="微软雅黑" pitchFamily="34" charset="-122"/>
            </a:rPr>
            <a:t>日全部港币应收</a:t>
          </a:r>
          <a:r>
            <a:rPr lang="en-US" altLang="zh-CN" sz="1200" kern="1200" dirty="0" smtClean="0">
              <a:latin typeface="微软雅黑" pitchFamily="34" charset="-122"/>
              <a:ea typeface="微软雅黑" pitchFamily="34" charset="-122"/>
            </a:rPr>
            <a:t>/</a:t>
          </a:r>
          <a:r>
            <a:rPr lang="zh-CN" altLang="en-US" sz="1200" kern="1200" dirty="0" smtClean="0">
              <a:latin typeface="微软雅黑" pitchFamily="34" charset="-122"/>
              <a:ea typeface="微软雅黑" pitchFamily="34" charset="-122"/>
            </a:rPr>
            <a:t>应付金额并通知换汇银行</a:t>
          </a:r>
          <a:endParaRPr lang="zh-CN" altLang="en-US" sz="1200" kern="1200" dirty="0">
            <a:latin typeface="微软雅黑" pitchFamily="34" charset="-122"/>
            <a:ea typeface="微软雅黑" pitchFamily="34" charset="-122"/>
          </a:endParaRPr>
        </a:p>
      </dsp:txBody>
      <dsp:txXfrm>
        <a:off x="2928621" y="0"/>
        <a:ext cx="1215118" cy="2000264"/>
      </dsp:txXfrm>
    </dsp:sp>
    <dsp:sp modelId="{A37CEBB9-91C6-457E-8CB9-18F351EB89B6}">
      <dsp:nvSpPr>
        <dsp:cNvPr id="0" name=""/>
        <dsp:cNvSpPr/>
      </dsp:nvSpPr>
      <dsp:spPr>
        <a:xfrm>
          <a:off x="4205580" y="923450"/>
          <a:ext cx="131100" cy="1533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a:off x="4205580" y="923450"/>
        <a:ext cx="131100" cy="153363"/>
      </dsp:txXfrm>
    </dsp:sp>
    <dsp:sp modelId="{3908FC08-0A55-4C7B-9AE4-D8E3133E29A7}">
      <dsp:nvSpPr>
        <dsp:cNvPr id="0" name=""/>
        <dsp:cNvSpPr/>
      </dsp:nvSpPr>
      <dsp:spPr>
        <a:xfrm>
          <a:off x="4391100" y="33149"/>
          <a:ext cx="1215118" cy="193396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en-US" altLang="zh-CN" sz="1200" kern="1200" dirty="0" smtClean="0">
              <a:latin typeface="微软雅黑" pitchFamily="34" charset="-122"/>
              <a:ea typeface="微软雅黑" pitchFamily="34" charset="-122"/>
            </a:rPr>
            <a:t>T</a:t>
          </a:r>
          <a:r>
            <a:rPr lang="zh-CN" altLang="en-US" sz="1200" kern="1200" dirty="0" smtClean="0">
              <a:latin typeface="微软雅黑" pitchFamily="34" charset="-122"/>
              <a:ea typeface="微软雅黑" pitchFamily="34" charset="-122"/>
            </a:rPr>
            <a:t>日日终，换汇银行提供</a:t>
          </a:r>
          <a:r>
            <a:rPr lang="zh-CN" altLang="en-US" sz="1200" b="1" kern="1200" dirty="0" smtClean="0">
              <a:latin typeface="微软雅黑" pitchFamily="34" charset="-122"/>
              <a:ea typeface="微软雅黑" pitchFamily="34" charset="-122"/>
            </a:rPr>
            <a:t>换汇汇率</a:t>
          </a:r>
          <a:r>
            <a:rPr lang="zh-CN" altLang="en-US" sz="1200" kern="1200" dirty="0" smtClean="0">
              <a:latin typeface="微软雅黑" pitchFamily="34" charset="-122"/>
              <a:ea typeface="微软雅黑" pitchFamily="34" charset="-122"/>
            </a:rPr>
            <a:t>，用于</a:t>
          </a:r>
          <a:r>
            <a:rPr lang="en-US" altLang="zh-CN" sz="1200" kern="1200" dirty="0" smtClean="0">
              <a:latin typeface="微软雅黑" pitchFamily="34" charset="-122"/>
              <a:ea typeface="微软雅黑" pitchFamily="34" charset="-122"/>
            </a:rPr>
            <a:t>T+2</a:t>
          </a:r>
          <a:r>
            <a:rPr lang="zh-CN" altLang="en-US" sz="1200" kern="1200" dirty="0" smtClean="0">
              <a:latin typeface="微软雅黑" pitchFamily="34" charset="-122"/>
              <a:ea typeface="微软雅黑" pitchFamily="34" charset="-122"/>
            </a:rPr>
            <a:t>交收</a:t>
          </a:r>
          <a:endParaRPr lang="zh-CN" altLang="en-US" sz="1200" kern="1200" dirty="0">
            <a:latin typeface="微软雅黑" pitchFamily="34" charset="-122"/>
            <a:ea typeface="微软雅黑" pitchFamily="34" charset="-122"/>
          </a:endParaRPr>
        </a:p>
      </dsp:txBody>
      <dsp:txXfrm>
        <a:off x="4391100" y="33149"/>
        <a:ext cx="1215118" cy="1933965"/>
      </dsp:txXfrm>
    </dsp:sp>
    <dsp:sp modelId="{63EC245A-19E9-4271-9FD8-1BA1B7DAF953}">
      <dsp:nvSpPr>
        <dsp:cNvPr id="0" name=""/>
        <dsp:cNvSpPr/>
      </dsp:nvSpPr>
      <dsp:spPr>
        <a:xfrm>
          <a:off x="5668058" y="923450"/>
          <a:ext cx="131100" cy="1533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a:off x="5668058" y="923450"/>
        <a:ext cx="131100" cy="153363"/>
      </dsp:txXfrm>
    </dsp:sp>
    <dsp:sp modelId="{63E61198-5A1C-4C14-B6DC-21F983A30B35}">
      <dsp:nvSpPr>
        <dsp:cNvPr id="0" name=""/>
        <dsp:cNvSpPr/>
      </dsp:nvSpPr>
      <dsp:spPr>
        <a:xfrm>
          <a:off x="5853578" y="33149"/>
          <a:ext cx="1215118" cy="1933965"/>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70000"/>
            </a:lnSpc>
            <a:spcBef>
              <a:spcPct val="0"/>
            </a:spcBef>
            <a:spcAft>
              <a:spcPts val="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zh-CN" altLang="en-US" sz="1200" kern="1200" dirty="0" smtClean="0">
              <a:latin typeface="微软雅黑" pitchFamily="34" charset="-122"/>
              <a:ea typeface="微软雅黑" pitchFamily="34" charset="-122"/>
            </a:rPr>
            <a:t>分摊换汇成本，计算</a:t>
          </a:r>
          <a:r>
            <a:rPr lang="zh-CN" altLang="en-US" sz="1200" b="1" kern="1200" dirty="0" smtClean="0">
              <a:latin typeface="微软雅黑" pitchFamily="34" charset="-122"/>
              <a:ea typeface="微软雅黑" pitchFamily="34" charset="-122"/>
            </a:rPr>
            <a:t>汇兑比率</a:t>
          </a:r>
          <a:endParaRPr lang="en-US" altLang="zh-CN" sz="1200" b="1" kern="1200" dirty="0" smtClean="0">
            <a:latin typeface="微软雅黑" pitchFamily="34" charset="-122"/>
            <a:ea typeface="微软雅黑" pitchFamily="34" charset="-122"/>
          </a:endParaRPr>
        </a:p>
        <a:p>
          <a:pPr lvl="0" algn="just" defTabSz="533400">
            <a:lnSpc>
              <a:spcPct val="70000"/>
            </a:lnSpc>
            <a:spcBef>
              <a:spcPct val="0"/>
            </a:spcBef>
            <a:spcAft>
              <a:spcPts val="5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zh-CN" altLang="en-US" sz="1200" kern="1200" dirty="0" smtClean="0">
              <a:latin typeface="微软雅黑" pitchFamily="34" charset="-122"/>
              <a:ea typeface="微软雅黑" pitchFamily="34" charset="-122"/>
            </a:rPr>
            <a:t>进行</a:t>
          </a:r>
          <a:r>
            <a:rPr lang="zh-CN" altLang="en-US" sz="1200" b="1" kern="1200" dirty="0" smtClean="0">
              <a:solidFill>
                <a:schemeClr val="tx1"/>
              </a:solidFill>
              <a:latin typeface="微软雅黑" pitchFamily="34" charset="-122"/>
              <a:ea typeface="微软雅黑" pitchFamily="34" charset="-122"/>
            </a:rPr>
            <a:t>人民币清算</a:t>
          </a:r>
          <a:endParaRPr lang="en-US" altLang="zh-CN" sz="1200" b="1" kern="1200" dirty="0" smtClean="0">
            <a:solidFill>
              <a:schemeClr val="tx1"/>
            </a:solidFill>
            <a:latin typeface="微软雅黑" pitchFamily="34" charset="-122"/>
            <a:ea typeface="微软雅黑" pitchFamily="34" charset="-122"/>
          </a:endParaRPr>
        </a:p>
        <a:p>
          <a:pPr lvl="0" algn="just" defTabSz="533400">
            <a:lnSpc>
              <a:spcPct val="70000"/>
            </a:lnSpc>
            <a:spcBef>
              <a:spcPct val="0"/>
            </a:spcBef>
            <a:spcAft>
              <a:spcPts val="50"/>
            </a:spcAft>
          </a:pPr>
          <a:r>
            <a:rPr lang="zh-CN" altLang="en-US" sz="1200" b="1" kern="1200" dirty="0" smtClean="0">
              <a:solidFill>
                <a:schemeClr val="tx2">
                  <a:lumMod val="60000"/>
                  <a:lumOff val="40000"/>
                </a:schemeClr>
              </a:solidFill>
              <a:latin typeface="微软雅黑" pitchFamily="34" charset="-122"/>
              <a:ea typeface="微软雅黑" pitchFamily="34" charset="-122"/>
            </a:rPr>
            <a:t>√</a:t>
          </a:r>
          <a:r>
            <a:rPr lang="zh-CN" altLang="en-US" sz="1200" kern="1200" dirty="0" smtClean="0">
              <a:latin typeface="微软雅黑" pitchFamily="34" charset="-122"/>
              <a:ea typeface="微软雅黑" pitchFamily="34" charset="-122"/>
            </a:rPr>
            <a:t>清算数据发送参与人</a:t>
          </a:r>
          <a:endParaRPr lang="zh-CN" altLang="en-US" sz="1200" kern="1200" dirty="0">
            <a:latin typeface="微软雅黑" pitchFamily="34" charset="-122"/>
            <a:ea typeface="微软雅黑" pitchFamily="34" charset="-122"/>
          </a:endParaRPr>
        </a:p>
      </dsp:txBody>
      <dsp:txXfrm>
        <a:off x="5853578" y="33149"/>
        <a:ext cx="1215118" cy="193396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74E619-2774-4619-8F5C-DDD9378160C7}">
      <dsp:nvSpPr>
        <dsp:cNvPr id="0" name=""/>
        <dsp:cNvSpPr/>
      </dsp:nvSpPr>
      <dsp:spPr>
        <a:xfrm>
          <a:off x="3777" y="488889"/>
          <a:ext cx="2199020" cy="87960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b="0" kern="1200" dirty="0" smtClean="0">
              <a:latin typeface="微软雅黑" pitchFamily="34" charset="-122"/>
              <a:ea typeface="微软雅黑" pitchFamily="34" charset="-122"/>
            </a:rPr>
            <a:t>买入成交</a:t>
          </a:r>
          <a:r>
            <a:rPr lang="en-US" altLang="zh-CN" sz="1400" b="0" kern="1200" dirty="0" smtClean="0">
              <a:latin typeface="微软雅黑" pitchFamily="34" charset="-122"/>
              <a:ea typeface="微软雅黑" pitchFamily="34" charset="-122"/>
            </a:rPr>
            <a:t>300</a:t>
          </a:r>
          <a:r>
            <a:rPr lang="zh-CN" altLang="en-US" sz="1400" b="0" kern="1200" dirty="0" smtClean="0">
              <a:latin typeface="微软雅黑" pitchFamily="34" charset="-122"/>
              <a:ea typeface="微软雅黑" pitchFamily="34" charset="-122"/>
            </a:rPr>
            <a:t>亿</a:t>
          </a:r>
          <a:r>
            <a:rPr lang="en-US" altLang="zh-CN" sz="1400" b="0" kern="1200" dirty="0" smtClean="0">
              <a:latin typeface="微软雅黑" pitchFamily="34" charset="-122"/>
              <a:ea typeface="微软雅黑" pitchFamily="34" charset="-122"/>
            </a:rPr>
            <a:t>HKD</a:t>
          </a:r>
          <a:r>
            <a:rPr lang="zh-CN" altLang="en-US" sz="1400" b="0" kern="1200" dirty="0" smtClean="0">
              <a:latin typeface="微软雅黑" pitchFamily="34" charset="-122"/>
              <a:ea typeface="微软雅黑" pitchFamily="34" charset="-122"/>
            </a:rPr>
            <a:t>，卖出成交</a:t>
          </a:r>
          <a:r>
            <a:rPr lang="en-US" altLang="zh-CN" sz="1400" b="0" kern="1200" dirty="0" smtClean="0">
              <a:latin typeface="微软雅黑" pitchFamily="34" charset="-122"/>
              <a:ea typeface="微软雅黑" pitchFamily="34" charset="-122"/>
            </a:rPr>
            <a:t>200</a:t>
          </a:r>
          <a:r>
            <a:rPr lang="zh-CN" altLang="en-US" sz="1400" b="0" kern="1200" dirty="0" smtClean="0">
              <a:latin typeface="微软雅黑" pitchFamily="34" charset="-122"/>
              <a:ea typeface="微软雅黑" pitchFamily="34" charset="-122"/>
            </a:rPr>
            <a:t>亿</a:t>
          </a:r>
          <a:r>
            <a:rPr lang="en-US" altLang="zh-CN" sz="1400" b="0" kern="1200" dirty="0" smtClean="0">
              <a:latin typeface="微软雅黑" pitchFamily="34" charset="-122"/>
              <a:ea typeface="微软雅黑" pitchFamily="34" charset="-122"/>
            </a:rPr>
            <a:t>HKD</a:t>
          </a:r>
          <a:r>
            <a:rPr lang="zh-CN" altLang="en-US" sz="1400" b="0" kern="1200" dirty="0" smtClean="0">
              <a:latin typeface="微软雅黑" pitchFamily="34" charset="-122"/>
              <a:ea typeface="微软雅黑" pitchFamily="34" charset="-122"/>
            </a:rPr>
            <a:t>。</a:t>
          </a:r>
          <a:endParaRPr lang="zh-CN" altLang="en-US" sz="1400" b="0" kern="1200" dirty="0">
            <a:latin typeface="微软雅黑" pitchFamily="34" charset="-122"/>
            <a:ea typeface="微软雅黑" pitchFamily="34" charset="-122"/>
          </a:endParaRPr>
        </a:p>
      </dsp:txBody>
      <dsp:txXfrm>
        <a:off x="3777" y="488889"/>
        <a:ext cx="2199020" cy="879608"/>
      </dsp:txXfrm>
    </dsp:sp>
    <dsp:sp modelId="{9EDB0BB2-DBCD-4CE9-8224-A2B59F0562C8}">
      <dsp:nvSpPr>
        <dsp:cNvPr id="0" name=""/>
        <dsp:cNvSpPr/>
      </dsp:nvSpPr>
      <dsp:spPr>
        <a:xfrm>
          <a:off x="1982896" y="488889"/>
          <a:ext cx="2199020" cy="87960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b="0" kern="1200" dirty="0" smtClean="0">
              <a:latin typeface="微软雅黑" pitchFamily="34" charset="-122"/>
              <a:ea typeface="微软雅黑" pitchFamily="34" charset="-122"/>
            </a:rPr>
            <a:t>中国结算净应付香港结算</a:t>
          </a:r>
          <a:r>
            <a:rPr lang="en-US" altLang="zh-CN" sz="1400" b="0" kern="1200" dirty="0" smtClean="0">
              <a:latin typeface="微软雅黑" pitchFamily="34" charset="-122"/>
              <a:ea typeface="微软雅黑" pitchFamily="34" charset="-122"/>
            </a:rPr>
            <a:t>100</a:t>
          </a:r>
          <a:r>
            <a:rPr lang="zh-CN" altLang="en-US" sz="1400" b="0" kern="1200" dirty="0" smtClean="0">
              <a:latin typeface="微软雅黑" pitchFamily="34" charset="-122"/>
              <a:ea typeface="微软雅黑" pitchFamily="34" charset="-122"/>
            </a:rPr>
            <a:t>亿</a:t>
          </a:r>
          <a:r>
            <a:rPr lang="en-US" altLang="zh-CN" sz="1400" b="0" kern="1200" dirty="0" smtClean="0">
              <a:latin typeface="微软雅黑" pitchFamily="34" charset="-122"/>
              <a:ea typeface="微软雅黑" pitchFamily="34" charset="-122"/>
            </a:rPr>
            <a:t>HKD</a:t>
          </a:r>
          <a:endParaRPr lang="zh-CN" altLang="en-US" sz="1400" b="0" kern="1200" dirty="0">
            <a:latin typeface="微软雅黑" pitchFamily="34" charset="-122"/>
            <a:ea typeface="微软雅黑" pitchFamily="34" charset="-122"/>
          </a:endParaRPr>
        </a:p>
      </dsp:txBody>
      <dsp:txXfrm>
        <a:off x="1982896" y="488889"/>
        <a:ext cx="2199020" cy="879608"/>
      </dsp:txXfrm>
    </dsp:sp>
    <dsp:sp modelId="{2DC7F422-979E-4572-8EE7-680AAE847B7D}">
      <dsp:nvSpPr>
        <dsp:cNvPr id="0" name=""/>
        <dsp:cNvSpPr/>
      </dsp:nvSpPr>
      <dsp:spPr>
        <a:xfrm>
          <a:off x="3962014" y="488889"/>
          <a:ext cx="2199020" cy="87960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b="0" kern="1200" dirty="0" smtClean="0">
              <a:latin typeface="微软雅黑" pitchFamily="34" charset="-122"/>
              <a:ea typeface="微软雅黑" pitchFamily="34" charset="-122"/>
            </a:rPr>
            <a:t>中国结算向换汇银行申请买入</a:t>
          </a:r>
          <a:r>
            <a:rPr lang="en-US" altLang="zh-CN" sz="1400" b="0" kern="1200" dirty="0" smtClean="0">
              <a:latin typeface="微软雅黑" pitchFamily="34" charset="-122"/>
              <a:ea typeface="微软雅黑" pitchFamily="34" charset="-122"/>
            </a:rPr>
            <a:t>100</a:t>
          </a:r>
          <a:r>
            <a:rPr lang="zh-CN" altLang="en-US" sz="1400" b="0" kern="1200" dirty="0" smtClean="0">
              <a:latin typeface="微软雅黑" pitchFamily="34" charset="-122"/>
              <a:ea typeface="微软雅黑" pitchFamily="34" charset="-122"/>
            </a:rPr>
            <a:t>亿</a:t>
          </a:r>
          <a:r>
            <a:rPr lang="en-US" altLang="zh-CN" sz="1400" b="0" kern="1200" dirty="0" smtClean="0">
              <a:latin typeface="微软雅黑" pitchFamily="34" charset="-122"/>
              <a:ea typeface="微软雅黑" pitchFamily="34" charset="-122"/>
            </a:rPr>
            <a:t>HKD</a:t>
          </a:r>
          <a:endParaRPr lang="zh-CN" altLang="en-US" sz="1400" b="0" kern="1200" dirty="0">
            <a:latin typeface="微软雅黑" pitchFamily="34" charset="-122"/>
            <a:ea typeface="微软雅黑" pitchFamily="34" charset="-122"/>
          </a:endParaRPr>
        </a:p>
      </dsp:txBody>
      <dsp:txXfrm>
        <a:off x="3962014" y="488889"/>
        <a:ext cx="2199020" cy="879608"/>
      </dsp:txXfrm>
    </dsp:sp>
    <dsp:sp modelId="{733FD4D8-21A4-4862-A654-EA9D30FEE210}">
      <dsp:nvSpPr>
        <dsp:cNvPr id="0" name=""/>
        <dsp:cNvSpPr/>
      </dsp:nvSpPr>
      <dsp:spPr>
        <a:xfrm>
          <a:off x="5941133" y="488889"/>
          <a:ext cx="2199020" cy="879608"/>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zh-CN" altLang="en-US" sz="1400" b="0" kern="1200" dirty="0" smtClean="0">
              <a:latin typeface="微软雅黑" pitchFamily="34" charset="-122"/>
              <a:ea typeface="微软雅黑" pitchFamily="34" charset="-122"/>
            </a:rPr>
            <a:t>银行提供换汇汇率为</a:t>
          </a:r>
          <a:r>
            <a:rPr lang="en-US" altLang="zh-CN" sz="1400" b="0" kern="1200" dirty="0" smtClean="0">
              <a:latin typeface="微软雅黑" pitchFamily="34" charset="-122"/>
              <a:ea typeface="微软雅黑" pitchFamily="34" charset="-122"/>
            </a:rPr>
            <a:t>0.8110 HKD/CHY</a:t>
          </a:r>
          <a:endParaRPr lang="zh-CN" altLang="en-US" sz="1400" b="0" kern="1200" dirty="0">
            <a:latin typeface="微软雅黑" pitchFamily="34" charset="-122"/>
            <a:ea typeface="微软雅黑" pitchFamily="34" charset="-122"/>
          </a:endParaRPr>
        </a:p>
      </dsp:txBody>
      <dsp:txXfrm>
        <a:off x="5941133" y="488889"/>
        <a:ext cx="2199020" cy="879608"/>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E04346-FB51-45DD-BD6C-47A474107F4B}">
      <dsp:nvSpPr>
        <dsp:cNvPr id="0" name=""/>
        <dsp:cNvSpPr/>
      </dsp:nvSpPr>
      <dsp:spPr>
        <a:xfrm>
          <a:off x="0" y="531228"/>
          <a:ext cx="8501122" cy="1606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782" tIns="354076" rIns="659782" bIns="120904" numCol="1" spcCol="1270" anchor="t" anchorCtr="0">
          <a:noAutofit/>
        </a:bodyPr>
        <a:lstStyle/>
        <a:p>
          <a:pPr marL="171450" lvl="1" indent="-171450" algn="l" defTabSz="755650">
            <a:lnSpc>
              <a:spcPct val="90000"/>
            </a:lnSpc>
            <a:spcBef>
              <a:spcPct val="0"/>
            </a:spcBef>
            <a:spcAft>
              <a:spcPct val="15000"/>
            </a:spcAft>
            <a:buChar char="••"/>
          </a:pPr>
          <a:r>
            <a:rPr lang="zh-CN" altLang="en-US" sz="1700" kern="1200" dirty="0" smtClean="0">
              <a:solidFill>
                <a:schemeClr val="tx1"/>
              </a:solidFill>
              <a:latin typeface="微软雅黑" pitchFamily="34" charset="-122"/>
              <a:ea typeface="微软雅黑" pitchFamily="34" charset="-122"/>
            </a:rPr>
            <a:t>差额缴款</a:t>
          </a:r>
          <a:endParaRPr lang="zh-CN" altLang="en-US" sz="1700" kern="1200" dirty="0">
            <a:latin typeface="微软雅黑" pitchFamily="34" charset="-122"/>
            <a:ea typeface="微软雅黑" pitchFamily="34" charset="-122"/>
          </a:endParaRPr>
        </a:p>
        <a:p>
          <a:pPr marL="171450" lvl="1" indent="-171450" algn="l" defTabSz="755650">
            <a:lnSpc>
              <a:spcPct val="90000"/>
            </a:lnSpc>
            <a:spcBef>
              <a:spcPct val="0"/>
            </a:spcBef>
            <a:spcAft>
              <a:spcPct val="15000"/>
            </a:spcAft>
            <a:buChar char="••"/>
          </a:pPr>
          <a:r>
            <a:rPr lang="zh-CN" altLang="en-US" sz="1700" kern="1200" dirty="0" smtClean="0">
              <a:solidFill>
                <a:schemeClr val="tx1"/>
              </a:solidFill>
              <a:latin typeface="微软雅黑" pitchFamily="34" charset="-122"/>
              <a:ea typeface="微软雅黑" pitchFamily="34" charset="-122"/>
            </a:rPr>
            <a:t>按金</a:t>
          </a:r>
          <a:endParaRPr lang="en-US" altLang="zh-CN" sz="1700" kern="1200" dirty="0">
            <a:solidFill>
              <a:schemeClr val="tx1"/>
            </a:solidFill>
            <a:latin typeface="微软雅黑" pitchFamily="34" charset="-122"/>
            <a:ea typeface="微软雅黑" pitchFamily="34" charset="-122"/>
          </a:endParaRPr>
        </a:p>
        <a:p>
          <a:pPr marL="171450" lvl="1" indent="-171450" algn="l" defTabSz="755650">
            <a:lnSpc>
              <a:spcPct val="90000"/>
            </a:lnSpc>
            <a:spcBef>
              <a:spcPct val="0"/>
            </a:spcBef>
            <a:spcAft>
              <a:spcPct val="15000"/>
            </a:spcAft>
            <a:buChar char="••"/>
          </a:pPr>
          <a:r>
            <a:rPr lang="zh-CN" altLang="en-US" sz="1700" kern="1200" dirty="0" smtClean="0">
              <a:solidFill>
                <a:schemeClr val="tx1"/>
              </a:solidFill>
              <a:latin typeface="微软雅黑" pitchFamily="34" charset="-122"/>
              <a:ea typeface="微软雅黑" pitchFamily="34" charset="-122"/>
            </a:rPr>
            <a:t>集中抵押金（高风险证券）</a:t>
          </a:r>
          <a:endParaRPr lang="zh-CN" altLang="en-US" sz="1700" kern="1200" dirty="0">
            <a:solidFill>
              <a:schemeClr val="tx1"/>
            </a:solidFill>
            <a:latin typeface="微软雅黑" pitchFamily="34" charset="-122"/>
            <a:ea typeface="微软雅黑" pitchFamily="34" charset="-122"/>
          </a:endParaRPr>
        </a:p>
      </dsp:txBody>
      <dsp:txXfrm>
        <a:off x="0" y="531228"/>
        <a:ext cx="8501122" cy="1606500"/>
      </dsp:txXfrm>
    </dsp:sp>
    <dsp:sp modelId="{ADA69B9E-D434-4E68-8F74-B9DCF080F933}">
      <dsp:nvSpPr>
        <dsp:cNvPr id="0" name=""/>
        <dsp:cNvSpPr/>
      </dsp:nvSpPr>
      <dsp:spPr>
        <a:xfrm>
          <a:off x="425056" y="289581"/>
          <a:ext cx="5950785"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926" tIns="0" rIns="224926" bIns="0" numCol="1" spcCol="1270" anchor="ctr" anchorCtr="0">
          <a:noAutofit/>
        </a:bodyPr>
        <a:lstStyle/>
        <a:p>
          <a:pPr lvl="0" algn="l" defTabSz="755650">
            <a:lnSpc>
              <a:spcPct val="90000"/>
            </a:lnSpc>
            <a:spcBef>
              <a:spcPct val="0"/>
            </a:spcBef>
            <a:spcAft>
              <a:spcPct val="35000"/>
            </a:spcAft>
          </a:pPr>
          <a:r>
            <a:rPr lang="zh-CN" altLang="en-US" sz="1700" b="1" kern="1200" dirty="0" smtClean="0">
              <a:latin typeface="微软雅黑" pitchFamily="34" charset="-122"/>
              <a:ea typeface="微软雅黑" pitchFamily="34" charset="-122"/>
            </a:rPr>
            <a:t>价差风险</a:t>
          </a:r>
          <a:endParaRPr lang="zh-CN" altLang="en-US" sz="1700" b="1" kern="1200" dirty="0">
            <a:latin typeface="微软雅黑" pitchFamily="34" charset="-122"/>
            <a:ea typeface="微软雅黑" pitchFamily="34" charset="-122"/>
          </a:endParaRPr>
        </a:p>
      </dsp:txBody>
      <dsp:txXfrm>
        <a:off x="425056" y="289581"/>
        <a:ext cx="5950785" cy="501840"/>
      </dsp:txXfrm>
    </dsp:sp>
    <dsp:sp modelId="{6F0DADE5-26B3-438B-87EB-E62E89542C92}">
      <dsp:nvSpPr>
        <dsp:cNvPr id="0" name=""/>
        <dsp:cNvSpPr/>
      </dsp:nvSpPr>
      <dsp:spPr>
        <a:xfrm>
          <a:off x="0" y="2489721"/>
          <a:ext cx="8501122" cy="81663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782" tIns="354076" rIns="659782" bIns="120904" numCol="1" spcCol="1270" anchor="t" anchorCtr="0">
          <a:noAutofit/>
        </a:bodyPr>
        <a:lstStyle/>
        <a:p>
          <a:pPr marL="171450" lvl="1" indent="-171450" algn="l" defTabSz="755650">
            <a:lnSpc>
              <a:spcPct val="90000"/>
            </a:lnSpc>
            <a:spcBef>
              <a:spcPct val="0"/>
            </a:spcBef>
            <a:spcAft>
              <a:spcPct val="15000"/>
            </a:spcAft>
            <a:buChar char="••"/>
          </a:pPr>
          <a:r>
            <a:rPr lang="en-US" altLang="zh-CN" sz="1700" kern="1200" smtClean="0">
              <a:solidFill>
                <a:schemeClr val="tx1"/>
              </a:solidFill>
              <a:latin typeface="微软雅黑" pitchFamily="34" charset="-122"/>
              <a:ea typeface="微软雅黑" pitchFamily="34" charset="-122"/>
            </a:rPr>
            <a:t>DVP</a:t>
          </a:r>
          <a:r>
            <a:rPr lang="zh-CN" altLang="en-US" sz="1700" kern="1200" smtClean="0">
              <a:solidFill>
                <a:schemeClr val="tx1"/>
              </a:solidFill>
              <a:latin typeface="微软雅黑" pitchFamily="34" charset="-122"/>
              <a:ea typeface="微软雅黑" pitchFamily="34" charset="-122"/>
            </a:rPr>
            <a:t>交收制度：违约后续处理</a:t>
          </a:r>
          <a:endParaRPr lang="zh-CN" altLang="en-US" sz="1700" kern="1200" dirty="0">
            <a:latin typeface="微软雅黑" pitchFamily="34" charset="-122"/>
            <a:ea typeface="微软雅黑" pitchFamily="34" charset="-122"/>
          </a:endParaRPr>
        </a:p>
      </dsp:txBody>
      <dsp:txXfrm>
        <a:off x="0" y="2489721"/>
        <a:ext cx="8501122" cy="816637"/>
      </dsp:txXfrm>
    </dsp:sp>
    <dsp:sp modelId="{ABA5E1B6-870A-4144-9078-E558F87C6C9F}">
      <dsp:nvSpPr>
        <dsp:cNvPr id="0" name=""/>
        <dsp:cNvSpPr/>
      </dsp:nvSpPr>
      <dsp:spPr>
        <a:xfrm>
          <a:off x="425056" y="2238801"/>
          <a:ext cx="5950785"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926" tIns="0" rIns="224926" bIns="0" numCol="1" spcCol="1270" anchor="ctr" anchorCtr="0">
          <a:noAutofit/>
        </a:bodyPr>
        <a:lstStyle/>
        <a:p>
          <a:pPr lvl="0" algn="l" defTabSz="755650">
            <a:lnSpc>
              <a:spcPct val="90000"/>
            </a:lnSpc>
            <a:spcBef>
              <a:spcPct val="0"/>
            </a:spcBef>
            <a:spcAft>
              <a:spcPct val="35000"/>
            </a:spcAft>
          </a:pPr>
          <a:r>
            <a:rPr lang="zh-CN" altLang="en-US" sz="1700" b="1" kern="1200" smtClean="0">
              <a:solidFill>
                <a:schemeClr val="bg1"/>
              </a:solidFill>
              <a:latin typeface="微软雅黑" pitchFamily="34" charset="-122"/>
              <a:ea typeface="微软雅黑" pitchFamily="34" charset="-122"/>
            </a:rPr>
            <a:t>本金风险</a:t>
          </a:r>
          <a:endParaRPr lang="zh-CN" altLang="en-US" sz="1700" kern="1200" dirty="0">
            <a:latin typeface="微软雅黑" pitchFamily="34" charset="-122"/>
            <a:ea typeface="微软雅黑" pitchFamily="34" charset="-122"/>
          </a:endParaRPr>
        </a:p>
      </dsp:txBody>
      <dsp:txXfrm>
        <a:off x="425056" y="2238801"/>
        <a:ext cx="5950785" cy="501840"/>
      </dsp:txXfrm>
    </dsp:sp>
    <dsp:sp modelId="{68F42911-A1A9-4B05-82FD-9EECD7C7026D}">
      <dsp:nvSpPr>
        <dsp:cNvPr id="0" name=""/>
        <dsp:cNvSpPr/>
      </dsp:nvSpPr>
      <dsp:spPr>
        <a:xfrm>
          <a:off x="0" y="3649079"/>
          <a:ext cx="8501122" cy="1204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782" tIns="354076" rIns="659782" bIns="120904" numCol="1" spcCol="1270" anchor="t" anchorCtr="0">
          <a:noAutofit/>
        </a:bodyPr>
        <a:lstStyle/>
        <a:p>
          <a:pPr marL="171450" lvl="1" indent="-171450" algn="l" defTabSz="755650">
            <a:lnSpc>
              <a:spcPct val="90000"/>
            </a:lnSpc>
            <a:spcBef>
              <a:spcPct val="0"/>
            </a:spcBef>
            <a:spcAft>
              <a:spcPct val="15000"/>
            </a:spcAft>
            <a:buChar char="••"/>
          </a:pPr>
          <a:r>
            <a:rPr lang="zh-CN" altLang="en-US" sz="1700" kern="1200" dirty="0" smtClean="0">
              <a:solidFill>
                <a:schemeClr val="tx1"/>
              </a:solidFill>
              <a:latin typeface="微软雅黑" pitchFamily="34" charset="-122"/>
              <a:ea typeface="微软雅黑" pitchFamily="34" charset="-122"/>
            </a:rPr>
            <a:t>以结算参与人为单位缴纳</a:t>
          </a:r>
          <a:r>
            <a:rPr lang="en-US" altLang="zh-CN" sz="1700" kern="1200" dirty="0" smtClean="0">
              <a:solidFill>
                <a:schemeClr val="tx1"/>
              </a:solidFill>
              <a:latin typeface="微软雅黑" pitchFamily="34" charset="-122"/>
              <a:ea typeface="微软雅黑" pitchFamily="34" charset="-122"/>
            </a:rPr>
            <a:t>20</a:t>
          </a:r>
          <a:r>
            <a:rPr lang="zh-CN" altLang="en-US" sz="1700" kern="1200" dirty="0" smtClean="0">
              <a:solidFill>
                <a:schemeClr val="tx1"/>
              </a:solidFill>
              <a:latin typeface="微软雅黑" pitchFamily="34" charset="-122"/>
              <a:ea typeface="微软雅黑" pitchFamily="34" charset="-122"/>
            </a:rPr>
            <a:t>万结算保证金</a:t>
          </a:r>
          <a:endParaRPr lang="en-US" altLang="zh-CN" sz="1700" b="1" kern="1200" dirty="0" smtClean="0">
            <a:solidFill>
              <a:schemeClr val="bg1"/>
            </a:solidFill>
            <a:latin typeface="微软雅黑" pitchFamily="34" charset="-122"/>
            <a:ea typeface="微软雅黑" pitchFamily="34" charset="-122"/>
          </a:endParaRPr>
        </a:p>
        <a:p>
          <a:pPr marL="171450" lvl="1" indent="-171450" algn="l" defTabSz="755650">
            <a:lnSpc>
              <a:spcPct val="90000"/>
            </a:lnSpc>
            <a:spcBef>
              <a:spcPct val="0"/>
            </a:spcBef>
            <a:spcAft>
              <a:spcPct val="15000"/>
            </a:spcAft>
            <a:buChar char="••"/>
          </a:pPr>
          <a:r>
            <a:rPr lang="zh-CN" altLang="en-US" sz="1700" kern="1200" dirty="0" smtClean="0">
              <a:solidFill>
                <a:schemeClr val="tx1"/>
              </a:solidFill>
              <a:latin typeface="微软雅黑" pitchFamily="34" charset="-122"/>
              <a:ea typeface="微软雅黑" pitchFamily="34" charset="-122"/>
            </a:rPr>
            <a:t>暂停港股通全部或部分结算资格，并提请深交所限制全部或部分买入交易</a:t>
          </a:r>
          <a:endParaRPr lang="en-US" altLang="zh-CN" sz="1700" kern="1200" dirty="0">
            <a:solidFill>
              <a:schemeClr val="tx1"/>
            </a:solidFill>
            <a:latin typeface="微软雅黑" pitchFamily="34" charset="-122"/>
            <a:ea typeface="微软雅黑" pitchFamily="34" charset="-122"/>
          </a:endParaRPr>
        </a:p>
      </dsp:txBody>
      <dsp:txXfrm>
        <a:off x="0" y="3649079"/>
        <a:ext cx="8501122" cy="1204875"/>
      </dsp:txXfrm>
    </dsp:sp>
    <dsp:sp modelId="{652CC34A-B4FD-4178-9372-0806C42F6B90}">
      <dsp:nvSpPr>
        <dsp:cNvPr id="0" name=""/>
        <dsp:cNvSpPr/>
      </dsp:nvSpPr>
      <dsp:spPr>
        <a:xfrm>
          <a:off x="425056" y="3398159"/>
          <a:ext cx="5950785"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926" tIns="0" rIns="224926" bIns="0" numCol="1" spcCol="1270" anchor="ctr" anchorCtr="0">
          <a:noAutofit/>
        </a:bodyPr>
        <a:lstStyle/>
        <a:p>
          <a:pPr lvl="0" algn="l" defTabSz="755650">
            <a:lnSpc>
              <a:spcPct val="90000"/>
            </a:lnSpc>
            <a:spcBef>
              <a:spcPct val="0"/>
            </a:spcBef>
            <a:spcAft>
              <a:spcPct val="35000"/>
            </a:spcAft>
          </a:pPr>
          <a:r>
            <a:rPr lang="zh-CN" altLang="en-US" sz="1700" b="1" kern="1200" dirty="0" smtClean="0">
              <a:solidFill>
                <a:schemeClr val="bg1"/>
              </a:solidFill>
              <a:latin typeface="微软雅黑" pitchFamily="34" charset="-122"/>
              <a:ea typeface="微软雅黑" pitchFamily="34" charset="-122"/>
            </a:rPr>
            <a:t>其他</a:t>
          </a:r>
          <a:endParaRPr lang="en-US" altLang="zh-CN" sz="1700" b="1" kern="1200" dirty="0" smtClean="0">
            <a:solidFill>
              <a:schemeClr val="bg1"/>
            </a:solidFill>
            <a:latin typeface="微软雅黑" pitchFamily="34" charset="-122"/>
            <a:ea typeface="微软雅黑" pitchFamily="34" charset="-122"/>
          </a:endParaRPr>
        </a:p>
      </dsp:txBody>
      <dsp:txXfrm>
        <a:off x="425056" y="3398159"/>
        <a:ext cx="5950785" cy="50184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E04346-FB51-45DD-BD6C-47A474107F4B}">
      <dsp:nvSpPr>
        <dsp:cNvPr id="0" name=""/>
        <dsp:cNvSpPr/>
      </dsp:nvSpPr>
      <dsp:spPr>
        <a:xfrm>
          <a:off x="0" y="708911"/>
          <a:ext cx="8501122" cy="2362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782" tIns="520700" rIns="659782"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smtClean="0">
              <a:solidFill>
                <a:schemeClr val="tx1"/>
              </a:solidFill>
              <a:latin typeface="微软雅黑" pitchFamily="34" charset="-122"/>
              <a:ea typeface="微软雅黑" pitchFamily="34" charset="-122"/>
            </a:rPr>
            <a:t>差额缴款</a:t>
          </a:r>
          <a:endParaRPr lang="zh-CN" altLang="en-US" sz="2500" kern="1200" dirty="0">
            <a:latin typeface="微软雅黑" pitchFamily="34" charset="-122"/>
            <a:ea typeface="微软雅黑" pitchFamily="34" charset="-122"/>
          </a:endParaRPr>
        </a:p>
        <a:p>
          <a:pPr marL="228600" lvl="1" indent="-228600" algn="l" defTabSz="1111250">
            <a:lnSpc>
              <a:spcPct val="90000"/>
            </a:lnSpc>
            <a:spcBef>
              <a:spcPct val="0"/>
            </a:spcBef>
            <a:spcAft>
              <a:spcPct val="15000"/>
            </a:spcAft>
            <a:buChar char="••"/>
          </a:pPr>
          <a:r>
            <a:rPr lang="zh-CN" altLang="en-US" sz="2500" kern="1200" dirty="0" smtClean="0">
              <a:solidFill>
                <a:schemeClr val="tx1"/>
              </a:solidFill>
              <a:latin typeface="微软雅黑" pitchFamily="34" charset="-122"/>
              <a:ea typeface="微软雅黑" pitchFamily="34" charset="-122"/>
            </a:rPr>
            <a:t>按金</a:t>
          </a:r>
          <a:endParaRPr lang="en-US" altLang="zh-CN" sz="2500" kern="1200" dirty="0">
            <a:solidFill>
              <a:schemeClr val="tx1"/>
            </a:solidFill>
            <a:latin typeface="微软雅黑" pitchFamily="34" charset="-122"/>
            <a:ea typeface="微软雅黑" pitchFamily="34" charset="-122"/>
          </a:endParaRPr>
        </a:p>
        <a:p>
          <a:pPr marL="228600" lvl="1" indent="-228600" algn="l" defTabSz="1111250">
            <a:lnSpc>
              <a:spcPct val="90000"/>
            </a:lnSpc>
            <a:spcBef>
              <a:spcPct val="0"/>
            </a:spcBef>
            <a:spcAft>
              <a:spcPct val="15000"/>
            </a:spcAft>
            <a:buChar char="••"/>
          </a:pPr>
          <a:r>
            <a:rPr lang="zh-CN" altLang="en-US" sz="2500" kern="1200" dirty="0" smtClean="0">
              <a:solidFill>
                <a:schemeClr val="tx1"/>
              </a:solidFill>
              <a:latin typeface="微软雅黑" pitchFamily="34" charset="-122"/>
              <a:ea typeface="微软雅黑" pitchFamily="34" charset="-122"/>
            </a:rPr>
            <a:t>集中抵押金（高风险证券）</a:t>
          </a:r>
          <a:endParaRPr lang="zh-CN" altLang="en-US" sz="2500" kern="1200" dirty="0">
            <a:solidFill>
              <a:schemeClr val="tx1"/>
            </a:solidFill>
            <a:latin typeface="微软雅黑" pitchFamily="34" charset="-122"/>
            <a:ea typeface="微软雅黑" pitchFamily="34" charset="-122"/>
          </a:endParaRPr>
        </a:p>
      </dsp:txBody>
      <dsp:txXfrm>
        <a:off x="0" y="708911"/>
        <a:ext cx="8501122" cy="2362500"/>
      </dsp:txXfrm>
    </dsp:sp>
    <dsp:sp modelId="{ADA69B9E-D434-4E68-8F74-B9DCF080F933}">
      <dsp:nvSpPr>
        <dsp:cNvPr id="0" name=""/>
        <dsp:cNvSpPr/>
      </dsp:nvSpPr>
      <dsp:spPr>
        <a:xfrm>
          <a:off x="425056" y="353549"/>
          <a:ext cx="5950785"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926" tIns="0" rIns="224926" bIns="0" numCol="1" spcCol="1270" anchor="ctr" anchorCtr="0">
          <a:noAutofit/>
        </a:bodyPr>
        <a:lstStyle/>
        <a:p>
          <a:pPr lvl="0" algn="l" defTabSz="1111250">
            <a:lnSpc>
              <a:spcPct val="90000"/>
            </a:lnSpc>
            <a:spcBef>
              <a:spcPct val="0"/>
            </a:spcBef>
            <a:spcAft>
              <a:spcPct val="35000"/>
            </a:spcAft>
          </a:pPr>
          <a:r>
            <a:rPr lang="zh-CN" altLang="en-US" sz="2500" b="1" kern="1200" dirty="0" smtClean="0">
              <a:latin typeface="微软雅黑" pitchFamily="34" charset="-122"/>
              <a:ea typeface="微软雅黑" pitchFamily="34" charset="-122"/>
            </a:rPr>
            <a:t>价差风险（主体框架参照一级结算）</a:t>
          </a:r>
          <a:endParaRPr lang="zh-CN" altLang="en-US" sz="2500" b="1" kern="1200" dirty="0">
            <a:latin typeface="微软雅黑" pitchFamily="34" charset="-122"/>
            <a:ea typeface="微软雅黑" pitchFamily="34" charset="-122"/>
          </a:endParaRPr>
        </a:p>
      </dsp:txBody>
      <dsp:txXfrm>
        <a:off x="425056" y="353549"/>
        <a:ext cx="5950785" cy="738000"/>
      </dsp:txXfrm>
    </dsp:sp>
    <dsp:sp modelId="{6F0DADE5-26B3-438B-87EB-E62E89542C92}">
      <dsp:nvSpPr>
        <dsp:cNvPr id="0" name=""/>
        <dsp:cNvSpPr/>
      </dsp:nvSpPr>
      <dsp:spPr>
        <a:xfrm>
          <a:off x="0" y="3589049"/>
          <a:ext cx="8501122" cy="120093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782" tIns="520700" rIns="659782"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b="1" kern="1200" dirty="0" smtClean="0">
              <a:latin typeface="微软雅黑" pitchFamily="34" charset="-122"/>
              <a:ea typeface="微软雅黑" pitchFamily="34" charset="-122"/>
            </a:rPr>
            <a:t>投资者资金账户透支的预防及处置措施</a:t>
          </a:r>
          <a:endParaRPr lang="zh-CN" altLang="en-US" sz="2500" kern="1200" dirty="0">
            <a:latin typeface="微软雅黑" pitchFamily="34" charset="-122"/>
            <a:ea typeface="微软雅黑" pitchFamily="34" charset="-122"/>
          </a:endParaRPr>
        </a:p>
      </dsp:txBody>
      <dsp:txXfrm>
        <a:off x="0" y="3589049"/>
        <a:ext cx="8501122" cy="1200937"/>
      </dsp:txXfrm>
    </dsp:sp>
    <dsp:sp modelId="{ABA5E1B6-870A-4144-9078-E558F87C6C9F}">
      <dsp:nvSpPr>
        <dsp:cNvPr id="0" name=""/>
        <dsp:cNvSpPr/>
      </dsp:nvSpPr>
      <dsp:spPr>
        <a:xfrm>
          <a:off x="425056" y="3220049"/>
          <a:ext cx="5950785"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926" tIns="0" rIns="224926" bIns="0" numCol="1" spcCol="1270" anchor="ctr" anchorCtr="0">
          <a:noAutofit/>
        </a:bodyPr>
        <a:lstStyle/>
        <a:p>
          <a:pPr lvl="0" algn="l" defTabSz="1111250">
            <a:lnSpc>
              <a:spcPct val="90000"/>
            </a:lnSpc>
            <a:spcBef>
              <a:spcPct val="0"/>
            </a:spcBef>
            <a:spcAft>
              <a:spcPct val="35000"/>
            </a:spcAft>
          </a:pPr>
          <a:r>
            <a:rPr lang="zh-CN" altLang="en-US" sz="2500" b="1" kern="1200" dirty="0" smtClean="0">
              <a:solidFill>
                <a:schemeClr val="bg1"/>
              </a:solidFill>
              <a:latin typeface="微软雅黑" pitchFamily="34" charset="-122"/>
              <a:ea typeface="微软雅黑" pitchFamily="34" charset="-122"/>
            </a:rPr>
            <a:t>本金风险</a:t>
          </a:r>
          <a:r>
            <a:rPr lang="zh-CN" altLang="en-US" sz="2500" b="1" kern="1200" dirty="0" smtClean="0">
              <a:latin typeface="微软雅黑" pitchFamily="34" charset="-122"/>
              <a:ea typeface="微软雅黑" pitchFamily="34" charset="-122"/>
            </a:rPr>
            <a:t>（详细了解各自券商具体安排）</a:t>
          </a:r>
          <a:endParaRPr lang="zh-CN" altLang="en-US" sz="2500" kern="1200" dirty="0">
            <a:latin typeface="微软雅黑" pitchFamily="34" charset="-122"/>
            <a:ea typeface="微软雅黑" pitchFamily="34" charset="-122"/>
          </a:endParaRPr>
        </a:p>
      </dsp:txBody>
      <dsp:txXfrm>
        <a:off x="425056" y="3220049"/>
        <a:ext cx="5950785" cy="73800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E04346-FB51-45DD-BD6C-47A474107F4B}">
      <dsp:nvSpPr>
        <dsp:cNvPr id="0" name=""/>
        <dsp:cNvSpPr/>
      </dsp:nvSpPr>
      <dsp:spPr>
        <a:xfrm>
          <a:off x="0" y="407302"/>
          <a:ext cx="8501122" cy="4611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782" tIns="499872" rIns="659782" bIns="170688" numCol="1" spcCol="1270" anchor="t" anchorCtr="0">
          <a:noAutofit/>
        </a:bodyPr>
        <a:lstStyle/>
        <a:p>
          <a:pPr marL="228600" lvl="1" indent="-228600" algn="l" defTabSz="1066800">
            <a:lnSpc>
              <a:spcPct val="90000"/>
            </a:lnSpc>
            <a:spcBef>
              <a:spcPct val="0"/>
            </a:spcBef>
            <a:spcAft>
              <a:spcPct val="15000"/>
            </a:spcAft>
            <a:buChar char="••"/>
          </a:pPr>
          <a:r>
            <a:rPr lang="zh-CN" sz="2400" b="1" kern="1200" dirty="0" smtClean="0"/>
            <a:t>委托交易</a:t>
          </a:r>
          <a:r>
            <a:rPr lang="zh-CN" altLang="en-US" sz="2400" b="1" kern="1200" dirty="0" smtClean="0">
              <a:latin typeface="微软雅黑" pitchFamily="34" charset="-122"/>
              <a:ea typeface="微软雅黑" pitchFamily="34" charset="-122"/>
            </a:rPr>
            <a:t>冻结资金：</a:t>
          </a:r>
          <a:r>
            <a:rPr lang="zh-CN" sz="2400" kern="1200" dirty="0" smtClean="0"/>
            <a:t>冻结相应交易资金</a:t>
          </a:r>
          <a:r>
            <a:rPr lang="zh-CN" altLang="en-US" sz="2400" kern="1200" dirty="0" smtClean="0"/>
            <a:t>、</a:t>
          </a:r>
          <a:r>
            <a:rPr lang="zh-CN" sz="2400" kern="1200" dirty="0" smtClean="0"/>
            <a:t>印花税、交易费、交易征费</a:t>
          </a:r>
          <a:r>
            <a:rPr lang="zh-CN" altLang="en-US" sz="2400" kern="1200" dirty="0" smtClean="0"/>
            <a:t>及</a:t>
          </a:r>
          <a:r>
            <a:rPr lang="zh-CN" sz="2400" kern="1200" dirty="0" smtClean="0"/>
            <a:t>交易佣金</a:t>
          </a:r>
          <a:endParaRPr lang="zh-CN" altLang="en-US" sz="2400" kern="1200" dirty="0">
            <a:latin typeface="微软雅黑" pitchFamily="34" charset="-122"/>
            <a:ea typeface="微软雅黑" pitchFamily="34" charset="-122"/>
          </a:endParaRPr>
        </a:p>
        <a:p>
          <a:pPr marL="228600" lvl="1" indent="-228600" algn="l" defTabSz="1066800">
            <a:lnSpc>
              <a:spcPct val="90000"/>
            </a:lnSpc>
            <a:spcBef>
              <a:spcPct val="0"/>
            </a:spcBef>
            <a:spcAft>
              <a:spcPct val="15000"/>
            </a:spcAft>
            <a:buChar char="••"/>
          </a:pPr>
          <a:r>
            <a:rPr lang="zh-CN" altLang="en-US" sz="2400" b="1" kern="1200" dirty="0" smtClean="0">
              <a:solidFill>
                <a:schemeClr val="tx1"/>
              </a:solidFill>
              <a:latin typeface="微软雅黑" pitchFamily="34" charset="-122"/>
              <a:ea typeface="微软雅黑" pitchFamily="34" charset="-122"/>
            </a:rPr>
            <a:t>基础汇率上浮：</a:t>
          </a:r>
          <a:r>
            <a:rPr lang="zh-CN" sz="2400" kern="1200" dirty="0" smtClean="0"/>
            <a:t>委托交易冻结时在</a:t>
          </a:r>
          <a:r>
            <a:rPr lang="zh-CN" altLang="en-US" sz="2400" kern="1200" dirty="0" smtClean="0"/>
            <a:t>参考汇率</a:t>
          </a:r>
          <a:r>
            <a:rPr lang="zh-CN" sz="2400" kern="1200" dirty="0" smtClean="0"/>
            <a:t>基础上增加冻结浮动比例</a:t>
          </a:r>
          <a:r>
            <a:rPr lang="en-US" sz="2400" kern="1200" dirty="0" smtClean="0"/>
            <a:t>3</a:t>
          </a:r>
          <a:r>
            <a:rPr lang="zh-CN" sz="2400" kern="1200" dirty="0" smtClean="0"/>
            <a:t>‰，防范结算汇率变动风险</a:t>
          </a:r>
          <a:endParaRPr lang="en-US" altLang="zh-CN" sz="2400" kern="1200" dirty="0">
            <a:solidFill>
              <a:schemeClr val="tx1"/>
            </a:solidFill>
            <a:latin typeface="微软雅黑" pitchFamily="34" charset="-122"/>
            <a:ea typeface="微软雅黑" pitchFamily="34" charset="-122"/>
          </a:endParaRPr>
        </a:p>
        <a:p>
          <a:pPr marL="228600" lvl="1" indent="-228600" algn="l" defTabSz="1066800">
            <a:lnSpc>
              <a:spcPct val="90000"/>
            </a:lnSpc>
            <a:spcBef>
              <a:spcPct val="0"/>
            </a:spcBef>
            <a:spcAft>
              <a:spcPct val="15000"/>
            </a:spcAft>
            <a:buChar char="••"/>
          </a:pPr>
          <a:r>
            <a:rPr lang="zh-CN" altLang="en-US" sz="2400" b="1" kern="1200" dirty="0" smtClean="0">
              <a:solidFill>
                <a:schemeClr val="tx1"/>
              </a:solidFill>
              <a:latin typeface="微软雅黑" pitchFamily="34" charset="-122"/>
              <a:ea typeface="微软雅黑" pitchFamily="34" charset="-122"/>
            </a:rPr>
            <a:t>督促客户补足透支资金：</a:t>
          </a:r>
          <a:r>
            <a:rPr lang="zh-CN" altLang="en-US" sz="2400" b="0" kern="1200" dirty="0" smtClean="0">
              <a:solidFill>
                <a:schemeClr val="tx1"/>
              </a:solidFill>
              <a:latin typeface="微软雅黑" pitchFamily="34" charset="-122"/>
              <a:ea typeface="微软雅黑" pitchFamily="34" charset="-122"/>
            </a:rPr>
            <a:t>交易资金、税费、证券组合费、发生透支后自有资金垫付，</a:t>
          </a:r>
          <a:r>
            <a:rPr lang="zh-CN" sz="2400" b="1" kern="1200" dirty="0" smtClean="0"/>
            <a:t>资金透支情况和原因</a:t>
          </a:r>
          <a:r>
            <a:rPr lang="zh-CN" altLang="en-US" sz="2400" b="1" kern="1200" dirty="0" smtClean="0"/>
            <a:t>需</a:t>
          </a:r>
          <a:r>
            <a:rPr lang="zh-CN" sz="2400" b="1" kern="1200" dirty="0" smtClean="0"/>
            <a:t>上报投资者保护基金公司，客户</a:t>
          </a:r>
          <a:r>
            <a:rPr lang="zh-CN" altLang="en-US" sz="2400" b="1" kern="1200" dirty="0" smtClean="0"/>
            <a:t>应</a:t>
          </a:r>
          <a:r>
            <a:rPr lang="zh-CN" sz="2400" b="1" kern="1200" dirty="0" smtClean="0"/>
            <a:t>及时补足该透支资金</a:t>
          </a:r>
          <a:endParaRPr lang="zh-CN" altLang="en-US" sz="2400" b="1" kern="1200" dirty="0">
            <a:solidFill>
              <a:schemeClr val="tx1"/>
            </a:solidFill>
            <a:latin typeface="微软雅黑" pitchFamily="34" charset="-122"/>
            <a:ea typeface="微软雅黑" pitchFamily="34" charset="-122"/>
          </a:endParaRPr>
        </a:p>
      </dsp:txBody>
      <dsp:txXfrm>
        <a:off x="0" y="407302"/>
        <a:ext cx="8501122" cy="4611600"/>
      </dsp:txXfrm>
    </dsp:sp>
    <dsp:sp modelId="{ADA69B9E-D434-4E68-8F74-B9DCF080F933}">
      <dsp:nvSpPr>
        <dsp:cNvPr id="0" name=""/>
        <dsp:cNvSpPr/>
      </dsp:nvSpPr>
      <dsp:spPr>
        <a:xfrm>
          <a:off x="425056" y="88847"/>
          <a:ext cx="5950785"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926" tIns="0" rIns="224926" bIns="0" numCol="1" spcCol="1270" anchor="ctr" anchorCtr="0">
          <a:noAutofit/>
        </a:bodyPr>
        <a:lstStyle/>
        <a:p>
          <a:pPr lvl="0" algn="l" defTabSz="1066800">
            <a:lnSpc>
              <a:spcPct val="90000"/>
            </a:lnSpc>
            <a:spcBef>
              <a:spcPct val="0"/>
            </a:spcBef>
            <a:spcAft>
              <a:spcPct val="35000"/>
            </a:spcAft>
          </a:pPr>
          <a:r>
            <a:rPr lang="zh-CN" altLang="en-US" sz="2400" b="1" kern="1200" dirty="0" smtClean="0">
              <a:latin typeface="微软雅黑" pitchFamily="34" charset="-122"/>
              <a:ea typeface="微软雅黑" pitchFamily="34" charset="-122"/>
            </a:rPr>
            <a:t>投资者资金账户透支的预防及处置措施</a:t>
          </a:r>
          <a:endParaRPr lang="zh-CN" altLang="en-US" sz="2400" b="1" kern="1200" dirty="0">
            <a:latin typeface="微软雅黑" pitchFamily="34" charset="-122"/>
            <a:ea typeface="微软雅黑" pitchFamily="34" charset="-122"/>
          </a:endParaRPr>
        </a:p>
      </dsp:txBody>
      <dsp:txXfrm>
        <a:off x="425056" y="88847"/>
        <a:ext cx="5950785" cy="7084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BCCE47-3AF9-4A19-AA71-3DB9F4828B7E}">
      <dsp:nvSpPr>
        <dsp:cNvPr id="0" name=""/>
        <dsp:cNvSpPr/>
      </dsp:nvSpPr>
      <dsp:spPr>
        <a:xfrm>
          <a:off x="3954" y="0"/>
          <a:ext cx="2407737" cy="571504"/>
        </a:xfrm>
        <a:prstGeom prst="roundRect">
          <a:avLst>
            <a:gd name="adj" fmla="val 10000"/>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交易日</a:t>
          </a:r>
          <a:r>
            <a:rPr lang="en-US" altLang="zh-CN" sz="1200" kern="1200" dirty="0" smtClean="0">
              <a:solidFill>
                <a:schemeClr val="tx1"/>
              </a:solidFill>
            </a:rPr>
            <a:t>T</a:t>
          </a:r>
          <a:r>
            <a:rPr lang="zh-CN" altLang="en-US" sz="1200" kern="1200" dirty="0" smtClean="0">
              <a:solidFill>
                <a:schemeClr val="tx1"/>
              </a:solidFill>
            </a:rPr>
            <a:t>日，计算应收付资金</a:t>
          </a:r>
          <a:endParaRPr lang="en-US" altLang="zh-CN" sz="1200" kern="1200" dirty="0" smtClean="0">
            <a:solidFill>
              <a:schemeClr val="tx1"/>
            </a:solidFill>
          </a:endParaRPr>
        </a:p>
        <a:p>
          <a:pPr lvl="0" algn="ctr" defTabSz="533400">
            <a:lnSpc>
              <a:spcPct val="90000"/>
            </a:lnSpc>
            <a:spcBef>
              <a:spcPct val="0"/>
            </a:spcBef>
            <a:spcAft>
              <a:spcPct val="35000"/>
            </a:spcAft>
          </a:pPr>
          <a:r>
            <a:rPr lang="zh-CN" altLang="en-US" sz="1200" kern="1200" dirty="0" smtClean="0">
              <a:solidFill>
                <a:schemeClr val="tx1"/>
              </a:solidFill>
            </a:rPr>
            <a:t>（交易及税费、佣金等）</a:t>
          </a:r>
          <a:endParaRPr lang="zh-CN" altLang="en-US" sz="1200" kern="1200" dirty="0">
            <a:solidFill>
              <a:schemeClr val="tx1"/>
            </a:solidFill>
          </a:endParaRPr>
        </a:p>
      </dsp:txBody>
      <dsp:txXfrm>
        <a:off x="3954" y="0"/>
        <a:ext cx="2407737" cy="571504"/>
      </dsp:txXfrm>
    </dsp:sp>
    <dsp:sp modelId="{ECCB355F-0E1B-4CC4-8A53-85EF0E98B6A0}">
      <dsp:nvSpPr>
        <dsp:cNvPr id="0" name=""/>
        <dsp:cNvSpPr/>
      </dsp:nvSpPr>
      <dsp:spPr>
        <a:xfrm>
          <a:off x="2652465" y="0"/>
          <a:ext cx="510440" cy="57150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zh-CN" altLang="en-US" sz="2600" kern="1200"/>
        </a:p>
      </dsp:txBody>
      <dsp:txXfrm>
        <a:off x="2652465" y="0"/>
        <a:ext cx="510440" cy="571504"/>
      </dsp:txXfrm>
    </dsp:sp>
    <dsp:sp modelId="{FD45B827-6BCB-43F3-859A-2F20C20F2183}">
      <dsp:nvSpPr>
        <dsp:cNvPr id="0" name=""/>
        <dsp:cNvSpPr/>
      </dsp:nvSpPr>
      <dsp:spPr>
        <a:xfrm>
          <a:off x="3374786" y="0"/>
          <a:ext cx="2407737" cy="571504"/>
        </a:xfrm>
        <a:prstGeom prst="roundRect">
          <a:avLst>
            <a:gd name="adj" fmla="val 10000"/>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冻结客户应付资金</a:t>
          </a:r>
          <a:endParaRPr lang="zh-CN" altLang="en-US" sz="1200" kern="1200" dirty="0">
            <a:solidFill>
              <a:schemeClr val="tx1"/>
            </a:solidFill>
          </a:endParaRPr>
        </a:p>
      </dsp:txBody>
      <dsp:txXfrm>
        <a:off x="3374786" y="0"/>
        <a:ext cx="2407737" cy="57150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399AB1-A164-4DC6-A0EB-8A75DCCADE35}">
      <dsp:nvSpPr>
        <dsp:cNvPr id="0" name=""/>
        <dsp:cNvSpPr/>
      </dsp:nvSpPr>
      <dsp:spPr>
        <a:xfrm>
          <a:off x="71436" y="1874"/>
          <a:ext cx="3071836" cy="43829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dirty="0" smtClean="0">
              <a:solidFill>
                <a:schemeClr val="tx1"/>
              </a:solidFill>
              <a:latin typeface="微软雅黑" pitchFamily="34" charset="-122"/>
              <a:ea typeface="微软雅黑" pitchFamily="34" charset="-122"/>
            </a:rPr>
            <a:t>应付方投资者证券账户</a:t>
          </a:r>
          <a:endParaRPr lang="zh-CN" altLang="en-US" sz="1400" kern="1200" dirty="0">
            <a:latin typeface="微软雅黑" pitchFamily="34" charset="-122"/>
            <a:ea typeface="微软雅黑" pitchFamily="34" charset="-122"/>
          </a:endParaRPr>
        </a:p>
      </dsp:txBody>
      <dsp:txXfrm>
        <a:off x="71436" y="1874"/>
        <a:ext cx="3071836" cy="438297"/>
      </dsp:txXfrm>
    </dsp:sp>
    <dsp:sp modelId="{B17A7026-6FED-4897-9644-9A864C300817}">
      <dsp:nvSpPr>
        <dsp:cNvPr id="0" name=""/>
        <dsp:cNvSpPr/>
      </dsp:nvSpPr>
      <dsp:spPr>
        <a:xfrm rot="5400000">
          <a:off x="1525174" y="451129"/>
          <a:ext cx="164361" cy="1972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rot="5400000">
        <a:off x="1525174" y="451129"/>
        <a:ext cx="164361" cy="197234"/>
      </dsp:txXfrm>
    </dsp:sp>
    <dsp:sp modelId="{B8D15334-C773-4FD1-9CD2-78A58A29ACDD}">
      <dsp:nvSpPr>
        <dsp:cNvPr id="0" name=""/>
        <dsp:cNvSpPr/>
      </dsp:nvSpPr>
      <dsp:spPr>
        <a:xfrm>
          <a:off x="71436" y="659321"/>
          <a:ext cx="3071836" cy="43829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dirty="0" smtClean="0">
              <a:solidFill>
                <a:schemeClr val="tx1"/>
              </a:solidFill>
              <a:latin typeface="微软雅黑" pitchFamily="34" charset="-122"/>
              <a:ea typeface="微软雅黑" pitchFamily="34" charset="-122"/>
            </a:rPr>
            <a:t>应付方证券公司证券交收账户</a:t>
          </a:r>
          <a:endParaRPr lang="zh-CN" altLang="en-US" sz="1400" kern="1200" dirty="0">
            <a:latin typeface="微软雅黑" pitchFamily="34" charset="-122"/>
            <a:ea typeface="微软雅黑" pitchFamily="34" charset="-122"/>
          </a:endParaRPr>
        </a:p>
      </dsp:txBody>
      <dsp:txXfrm>
        <a:off x="71436" y="659321"/>
        <a:ext cx="3071836" cy="438297"/>
      </dsp:txXfrm>
    </dsp:sp>
    <dsp:sp modelId="{AC7C6BE4-3462-4658-A1F0-5569F4982B41}">
      <dsp:nvSpPr>
        <dsp:cNvPr id="0" name=""/>
        <dsp:cNvSpPr/>
      </dsp:nvSpPr>
      <dsp:spPr>
        <a:xfrm rot="5400000">
          <a:off x="1525174" y="1108576"/>
          <a:ext cx="164361" cy="1972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rot="5400000">
        <a:off x="1525174" y="1108576"/>
        <a:ext cx="164361" cy="197234"/>
      </dsp:txXfrm>
    </dsp:sp>
    <dsp:sp modelId="{DAAC42E5-DF34-487A-8A9F-7438DEE81DC9}">
      <dsp:nvSpPr>
        <dsp:cNvPr id="0" name=""/>
        <dsp:cNvSpPr/>
      </dsp:nvSpPr>
      <dsp:spPr>
        <a:xfrm>
          <a:off x="71436" y="1316768"/>
          <a:ext cx="3071836" cy="43829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dirty="0" smtClean="0">
              <a:solidFill>
                <a:schemeClr val="tx1"/>
              </a:solidFill>
              <a:latin typeface="微软雅黑" pitchFamily="34" charset="-122"/>
              <a:ea typeface="微软雅黑" pitchFamily="34" charset="-122"/>
            </a:rPr>
            <a:t>中央证券集中交收账户</a:t>
          </a:r>
          <a:endParaRPr lang="zh-CN" altLang="en-US" sz="1400" kern="1200" dirty="0">
            <a:latin typeface="微软雅黑" pitchFamily="34" charset="-122"/>
            <a:ea typeface="微软雅黑" pitchFamily="34" charset="-122"/>
          </a:endParaRPr>
        </a:p>
      </dsp:txBody>
      <dsp:txXfrm>
        <a:off x="71436" y="1316768"/>
        <a:ext cx="3071836" cy="438297"/>
      </dsp:txXfrm>
    </dsp:sp>
    <dsp:sp modelId="{53FBFB06-6AB9-41E2-A13B-FA6587F049A2}">
      <dsp:nvSpPr>
        <dsp:cNvPr id="0" name=""/>
        <dsp:cNvSpPr/>
      </dsp:nvSpPr>
      <dsp:spPr>
        <a:xfrm rot="5400000">
          <a:off x="1525174" y="1766023"/>
          <a:ext cx="164361" cy="1972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rot="5400000">
        <a:off x="1525174" y="1766023"/>
        <a:ext cx="164361" cy="197234"/>
      </dsp:txXfrm>
    </dsp:sp>
    <dsp:sp modelId="{CEE3DDC8-6D51-4910-926C-F874605C775D}">
      <dsp:nvSpPr>
        <dsp:cNvPr id="0" name=""/>
        <dsp:cNvSpPr/>
      </dsp:nvSpPr>
      <dsp:spPr>
        <a:xfrm>
          <a:off x="71436" y="1974214"/>
          <a:ext cx="3071836" cy="43829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dirty="0" smtClean="0">
              <a:solidFill>
                <a:schemeClr val="tx1"/>
              </a:solidFill>
              <a:latin typeface="微软雅黑" pitchFamily="34" charset="-122"/>
              <a:ea typeface="微软雅黑" pitchFamily="34" charset="-122"/>
            </a:rPr>
            <a:t>应收方证券公司证券交收账户</a:t>
          </a:r>
          <a:endParaRPr lang="zh-CN" altLang="en-US" sz="1400" kern="1200" dirty="0">
            <a:latin typeface="微软雅黑" pitchFamily="34" charset="-122"/>
            <a:ea typeface="微软雅黑" pitchFamily="34" charset="-122"/>
          </a:endParaRPr>
        </a:p>
      </dsp:txBody>
      <dsp:txXfrm>
        <a:off x="71436" y="1974214"/>
        <a:ext cx="3071836" cy="438297"/>
      </dsp:txXfrm>
    </dsp:sp>
    <dsp:sp modelId="{37FAA29A-EE09-486C-8FBA-F54ED9DDB656}">
      <dsp:nvSpPr>
        <dsp:cNvPr id="0" name=""/>
        <dsp:cNvSpPr/>
      </dsp:nvSpPr>
      <dsp:spPr>
        <a:xfrm rot="5400000">
          <a:off x="1525174" y="2423470"/>
          <a:ext cx="164361" cy="1972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latin typeface="微软雅黑" pitchFamily="34" charset="-122"/>
            <a:ea typeface="微软雅黑" pitchFamily="34" charset="-122"/>
          </a:endParaRPr>
        </a:p>
      </dsp:txBody>
      <dsp:txXfrm rot="5400000">
        <a:off x="1525174" y="2423470"/>
        <a:ext cx="164361" cy="197234"/>
      </dsp:txXfrm>
    </dsp:sp>
    <dsp:sp modelId="{ECC4B2B4-EB36-4C1B-BEAE-95A54CBA1A30}">
      <dsp:nvSpPr>
        <dsp:cNvPr id="0" name=""/>
        <dsp:cNvSpPr/>
      </dsp:nvSpPr>
      <dsp:spPr>
        <a:xfrm>
          <a:off x="71436" y="2631661"/>
          <a:ext cx="3071836" cy="438297"/>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smtClean="0">
              <a:solidFill>
                <a:schemeClr val="tx1"/>
              </a:solidFill>
              <a:latin typeface="微软雅黑" pitchFamily="34" charset="-122"/>
              <a:ea typeface="微软雅黑" pitchFamily="34" charset="-122"/>
            </a:rPr>
            <a:t>应收方投资者证券账户</a:t>
          </a:r>
          <a:endParaRPr lang="zh-CN" altLang="en-US" sz="1400" kern="1200" dirty="0">
            <a:latin typeface="微软雅黑" pitchFamily="34" charset="-122"/>
            <a:ea typeface="微软雅黑" pitchFamily="34" charset="-122"/>
          </a:endParaRPr>
        </a:p>
      </dsp:txBody>
      <dsp:txXfrm>
        <a:off x="71436" y="2631661"/>
        <a:ext cx="3071836" cy="43829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933213-6537-45BB-960A-D48E039FB276}">
      <dsp:nvSpPr>
        <dsp:cNvPr id="0" name=""/>
        <dsp:cNvSpPr/>
      </dsp:nvSpPr>
      <dsp:spPr>
        <a:xfrm>
          <a:off x="0" y="1063"/>
          <a:ext cx="3786214" cy="684925"/>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itchFamily="34" charset="-122"/>
              <a:ea typeface="微软雅黑" pitchFamily="34" charset="-122"/>
            </a:rPr>
            <a:t>一级：</a:t>
          </a:r>
          <a:r>
            <a:rPr lang="zh-CN" altLang="en-US" sz="1400" kern="1200" dirty="0" smtClean="0">
              <a:latin typeface="微软雅黑" pitchFamily="34" charset="-122"/>
              <a:ea typeface="微软雅黑" pitchFamily="34" charset="-122"/>
            </a:rPr>
            <a:t>应付交易资金：</a:t>
          </a:r>
          <a:r>
            <a:rPr lang="en-US" altLang="zh-CN" sz="1400" kern="1200" dirty="0" smtClean="0">
              <a:latin typeface="微软雅黑" pitchFamily="34" charset="-122"/>
              <a:ea typeface="微软雅黑" pitchFamily="34" charset="-122"/>
            </a:rPr>
            <a:t>T+2</a:t>
          </a:r>
          <a:r>
            <a:rPr lang="zh-CN" altLang="en-US" sz="1400" kern="1200" dirty="0" smtClean="0">
              <a:latin typeface="微软雅黑" pitchFamily="34" charset="-122"/>
              <a:ea typeface="微软雅黑" pitchFamily="34" charset="-122"/>
            </a:rPr>
            <a:t>日</a:t>
          </a:r>
          <a:r>
            <a:rPr lang="en-US" altLang="zh-CN" sz="1400" kern="1200" dirty="0" smtClean="0">
              <a:latin typeface="微软雅黑" pitchFamily="34" charset="-122"/>
              <a:ea typeface="微软雅黑" pitchFamily="34" charset="-122"/>
            </a:rPr>
            <a:t> 10:30</a:t>
          </a:r>
        </a:p>
        <a:p>
          <a:pPr lvl="0" algn="l" defTabSz="622300">
            <a:lnSpc>
              <a:spcPct val="90000"/>
            </a:lnSpc>
            <a:spcBef>
              <a:spcPct val="0"/>
            </a:spcBef>
            <a:spcAft>
              <a:spcPct val="35000"/>
            </a:spcAft>
          </a:pPr>
          <a:r>
            <a:rPr lang="zh-CN" altLang="en-US" sz="1400" b="1" kern="1200" dirty="0" smtClean="0">
              <a:latin typeface="微软雅黑" pitchFamily="34" charset="-122"/>
              <a:ea typeface="微软雅黑" pitchFamily="34" charset="-122"/>
            </a:rPr>
            <a:t>二级：</a:t>
          </a:r>
          <a:r>
            <a:rPr lang="en-US" altLang="zh-CN" sz="1400" kern="1200" dirty="0" smtClean="0">
              <a:latin typeface="微软雅黑" pitchFamily="34" charset="-122"/>
              <a:ea typeface="微软雅黑" pitchFamily="34" charset="-122"/>
            </a:rPr>
            <a:t>T+0</a:t>
          </a:r>
          <a:r>
            <a:rPr lang="zh-CN" altLang="en-US" sz="1400" kern="1200" dirty="0" smtClean="0">
              <a:latin typeface="微软雅黑" pitchFamily="34" charset="-122"/>
              <a:ea typeface="微软雅黑" pitchFamily="34" charset="-122"/>
            </a:rPr>
            <a:t>已冻结，</a:t>
          </a:r>
          <a:r>
            <a:rPr lang="en-US" sz="1400" kern="1200" dirty="0" smtClean="0"/>
            <a:t>T+2</a:t>
          </a:r>
          <a:r>
            <a:rPr lang="zh-CN" sz="1400" kern="1200" dirty="0" smtClean="0"/>
            <a:t>日晚间</a:t>
          </a:r>
          <a:r>
            <a:rPr lang="zh-CN" altLang="en-US" sz="1400" kern="1200" dirty="0" smtClean="0"/>
            <a:t>记减余额</a:t>
          </a:r>
          <a:endParaRPr lang="zh-CN" altLang="en-US" sz="1400" kern="1200" dirty="0">
            <a:latin typeface="微软雅黑" pitchFamily="34" charset="-122"/>
            <a:ea typeface="微软雅黑" pitchFamily="34" charset="-122"/>
          </a:endParaRPr>
        </a:p>
      </dsp:txBody>
      <dsp:txXfrm>
        <a:off x="0" y="1063"/>
        <a:ext cx="3786214" cy="684925"/>
      </dsp:txXfrm>
    </dsp:sp>
    <dsp:sp modelId="{047C66A7-9323-4D18-B838-5CFE182340ED}">
      <dsp:nvSpPr>
        <dsp:cNvPr id="0" name=""/>
        <dsp:cNvSpPr/>
      </dsp:nvSpPr>
      <dsp:spPr>
        <a:xfrm>
          <a:off x="0" y="867428"/>
          <a:ext cx="3786214" cy="684925"/>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itchFamily="34" charset="-122"/>
              <a:ea typeface="微软雅黑" pitchFamily="34" charset="-122"/>
            </a:rPr>
            <a:t>一级：</a:t>
          </a:r>
          <a:r>
            <a:rPr lang="zh-CN" altLang="en-US" sz="1400" kern="1200" dirty="0" smtClean="0">
              <a:latin typeface="微软雅黑" pitchFamily="34" charset="-122"/>
              <a:ea typeface="微软雅黑" pitchFamily="34" charset="-122"/>
            </a:rPr>
            <a:t>应收交易资金：</a:t>
          </a:r>
          <a:r>
            <a:rPr lang="en-US" altLang="zh-CN" sz="1400" kern="1200" dirty="0" smtClean="0">
              <a:latin typeface="微软雅黑" pitchFamily="34" charset="-122"/>
              <a:ea typeface="微软雅黑" pitchFamily="34" charset="-122"/>
            </a:rPr>
            <a:t>T+2</a:t>
          </a:r>
          <a:r>
            <a:rPr lang="zh-CN" altLang="en-US" sz="1400" kern="1200" dirty="0" smtClean="0">
              <a:latin typeface="微软雅黑" pitchFamily="34" charset="-122"/>
              <a:ea typeface="微软雅黑" pitchFamily="34" charset="-122"/>
            </a:rPr>
            <a:t>日</a:t>
          </a:r>
          <a:r>
            <a:rPr lang="en-US" altLang="zh-CN" sz="1400" kern="1200" dirty="0" smtClean="0">
              <a:latin typeface="微软雅黑" pitchFamily="34" charset="-122"/>
              <a:ea typeface="微软雅黑" pitchFamily="34" charset="-122"/>
            </a:rPr>
            <a:t> 18</a:t>
          </a:r>
          <a:r>
            <a:rPr lang="zh-CN" altLang="en-US" sz="1400" kern="1200" dirty="0" smtClean="0">
              <a:latin typeface="微软雅黑" pitchFamily="34" charset="-122"/>
              <a:ea typeface="微软雅黑" pitchFamily="34" charset="-122"/>
            </a:rPr>
            <a:t>点，</a:t>
          </a:r>
          <a:r>
            <a:rPr lang="en-US" altLang="zh-CN" sz="1400" kern="1200" dirty="0" smtClean="0">
              <a:latin typeface="微软雅黑" pitchFamily="34" charset="-122"/>
              <a:ea typeface="微软雅黑" pitchFamily="34" charset="-122"/>
            </a:rPr>
            <a:t>T+3</a:t>
          </a:r>
          <a:r>
            <a:rPr lang="zh-CN" altLang="en-US" sz="1400" kern="1200" dirty="0" smtClean="0">
              <a:latin typeface="微软雅黑" pitchFamily="34" charset="-122"/>
              <a:ea typeface="微软雅黑" pitchFamily="34" charset="-122"/>
            </a:rPr>
            <a:t>可提</a:t>
          </a:r>
          <a:endParaRPr lang="en-US" altLang="zh-CN" sz="1400" kern="1200" dirty="0" smtClean="0">
            <a:latin typeface="微软雅黑" pitchFamily="34" charset="-122"/>
            <a:ea typeface="微软雅黑" pitchFamily="34" charset="-122"/>
          </a:endParaRPr>
        </a:p>
        <a:p>
          <a:pPr lvl="0" algn="l" defTabSz="622300">
            <a:lnSpc>
              <a:spcPct val="90000"/>
            </a:lnSpc>
            <a:spcBef>
              <a:spcPct val="0"/>
            </a:spcBef>
            <a:spcAft>
              <a:spcPct val="35000"/>
            </a:spcAft>
          </a:pPr>
          <a:r>
            <a:rPr lang="zh-CN" altLang="en-US" sz="1400" b="1" kern="1200" dirty="0" smtClean="0">
              <a:latin typeface="微软雅黑" pitchFamily="34" charset="-122"/>
              <a:ea typeface="微软雅黑" pitchFamily="34" charset="-122"/>
            </a:rPr>
            <a:t>二级：</a:t>
          </a:r>
          <a:r>
            <a:rPr lang="zh-CN" altLang="en-US" sz="1400" b="0" kern="1200" dirty="0" smtClean="0">
              <a:latin typeface="微软雅黑" pitchFamily="34" charset="-122"/>
              <a:ea typeface="微软雅黑" pitchFamily="34" charset="-122"/>
            </a:rPr>
            <a:t>各券商自行安排</a:t>
          </a:r>
          <a:endParaRPr lang="zh-CN" altLang="en-US" sz="1400" b="0" kern="1200" dirty="0">
            <a:latin typeface="微软雅黑" pitchFamily="34" charset="-122"/>
            <a:ea typeface="微软雅黑" pitchFamily="34" charset="-122"/>
          </a:endParaRPr>
        </a:p>
      </dsp:txBody>
      <dsp:txXfrm>
        <a:off x="0" y="867428"/>
        <a:ext cx="3786214" cy="684925"/>
      </dsp:txXfrm>
    </dsp:sp>
    <dsp:sp modelId="{2B8FEE81-2D53-446B-AC7E-2E2BB75EABEA}">
      <dsp:nvSpPr>
        <dsp:cNvPr id="0" name=""/>
        <dsp:cNvSpPr/>
      </dsp:nvSpPr>
      <dsp:spPr>
        <a:xfrm>
          <a:off x="0" y="1733793"/>
          <a:ext cx="3786214" cy="684925"/>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itchFamily="34" charset="-122"/>
              <a:ea typeface="微软雅黑" pitchFamily="34" charset="-122"/>
            </a:rPr>
            <a:t>一级：</a:t>
          </a:r>
          <a:r>
            <a:rPr lang="zh-CN" altLang="en-US" sz="1400" kern="1200" dirty="0" smtClean="0">
              <a:latin typeface="微软雅黑" pitchFamily="34" charset="-122"/>
              <a:ea typeface="微软雅黑" pitchFamily="34" charset="-122"/>
            </a:rPr>
            <a:t>风控、红利</a:t>
          </a:r>
          <a:r>
            <a:rPr lang="en-US" altLang="zh-CN" sz="1400" kern="1200" dirty="0" smtClean="0">
              <a:latin typeface="微软雅黑" pitchFamily="34" charset="-122"/>
              <a:ea typeface="微软雅黑" pitchFamily="34" charset="-122"/>
            </a:rPr>
            <a:t>/</a:t>
          </a:r>
          <a:r>
            <a:rPr lang="zh-CN" altLang="en-US" sz="1400" kern="1200" dirty="0" smtClean="0">
              <a:latin typeface="微软雅黑" pitchFamily="34" charset="-122"/>
              <a:ea typeface="微软雅黑" pitchFamily="34" charset="-122"/>
            </a:rPr>
            <a:t>公司收购： </a:t>
          </a:r>
          <a:r>
            <a:rPr lang="en-US" altLang="zh-CN" sz="1400" kern="1200" dirty="0" smtClean="0">
              <a:latin typeface="微软雅黑" pitchFamily="34" charset="-122"/>
              <a:ea typeface="微软雅黑" pitchFamily="34" charset="-122"/>
            </a:rPr>
            <a:t>T+1</a:t>
          </a:r>
          <a:r>
            <a:rPr lang="zh-CN" altLang="en-US" sz="1400" kern="1200" dirty="0" smtClean="0">
              <a:latin typeface="微软雅黑" pitchFamily="34" charset="-122"/>
              <a:ea typeface="微软雅黑" pitchFamily="34" charset="-122"/>
            </a:rPr>
            <a:t>日</a:t>
          </a:r>
          <a:r>
            <a:rPr lang="en-US" altLang="zh-CN" sz="1400" kern="1200" dirty="0" smtClean="0">
              <a:latin typeface="微软雅黑" pitchFamily="34" charset="-122"/>
              <a:ea typeface="微软雅黑" pitchFamily="34" charset="-122"/>
            </a:rPr>
            <a:t>10:30</a:t>
          </a:r>
        </a:p>
        <a:p>
          <a:pPr lvl="0" algn="l" defTabSz="622300">
            <a:lnSpc>
              <a:spcPct val="90000"/>
            </a:lnSpc>
            <a:spcBef>
              <a:spcPct val="0"/>
            </a:spcBef>
            <a:spcAft>
              <a:spcPct val="35000"/>
            </a:spcAft>
          </a:pPr>
          <a:r>
            <a:rPr lang="zh-CN" altLang="en-US" sz="1400" b="1" kern="1200" dirty="0" smtClean="0">
              <a:solidFill>
                <a:schemeClr val="tx1"/>
              </a:solidFill>
              <a:latin typeface="微软雅黑" pitchFamily="34" charset="-122"/>
              <a:ea typeface="微软雅黑" pitchFamily="34" charset="-122"/>
            </a:rPr>
            <a:t>二级：</a:t>
          </a:r>
          <a:r>
            <a:rPr lang="zh-CN" altLang="en-US" sz="1400" kern="1200" dirty="0" smtClean="0">
              <a:solidFill>
                <a:schemeClr val="tx1"/>
              </a:solidFill>
              <a:latin typeface="微软雅黑" pitchFamily="34" charset="-122"/>
              <a:ea typeface="微软雅黑" pitchFamily="34" charset="-122"/>
            </a:rPr>
            <a:t>务必保证一级前</a:t>
          </a:r>
          <a:endParaRPr lang="zh-CN" altLang="en-US" sz="1400" kern="1200" dirty="0">
            <a:solidFill>
              <a:schemeClr val="tx1"/>
            </a:solidFill>
            <a:latin typeface="微软雅黑" pitchFamily="34" charset="-122"/>
            <a:ea typeface="微软雅黑" pitchFamily="34" charset="-122"/>
          </a:endParaRPr>
        </a:p>
      </dsp:txBody>
      <dsp:txXfrm>
        <a:off x="0" y="1733793"/>
        <a:ext cx="3786214" cy="684925"/>
      </dsp:txXfrm>
    </dsp:sp>
    <dsp:sp modelId="{7C3D49A6-0948-4FA4-A6A7-87C3E585E707}">
      <dsp:nvSpPr>
        <dsp:cNvPr id="0" name=""/>
        <dsp:cNvSpPr/>
      </dsp:nvSpPr>
      <dsp:spPr>
        <a:xfrm>
          <a:off x="0" y="2600159"/>
          <a:ext cx="3786214" cy="684925"/>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itchFamily="34" charset="-122"/>
              <a:ea typeface="微软雅黑" pitchFamily="34" charset="-122"/>
            </a:rPr>
            <a:t>一级：</a:t>
          </a:r>
          <a:r>
            <a:rPr lang="zh-CN" altLang="en-US" sz="1400" kern="1200" dirty="0" smtClean="0">
              <a:latin typeface="微软雅黑" pitchFamily="34" charset="-122"/>
              <a:ea typeface="微软雅黑" pitchFamily="34" charset="-122"/>
            </a:rPr>
            <a:t>证券组合费： </a:t>
          </a:r>
          <a:r>
            <a:rPr lang="en-US" altLang="zh-CN" sz="1400" kern="1200" dirty="0" smtClean="0">
              <a:latin typeface="微软雅黑" pitchFamily="34" charset="-122"/>
              <a:ea typeface="微软雅黑" pitchFamily="34" charset="-122"/>
            </a:rPr>
            <a:t>T+1</a:t>
          </a:r>
          <a:r>
            <a:rPr lang="zh-CN" altLang="en-US" sz="1400" kern="1200" dirty="0" smtClean="0">
              <a:latin typeface="微软雅黑" pitchFamily="34" charset="-122"/>
              <a:ea typeface="微软雅黑" pitchFamily="34" charset="-122"/>
            </a:rPr>
            <a:t>日 </a:t>
          </a:r>
          <a:r>
            <a:rPr lang="en-US" altLang="zh-CN" sz="1400" kern="1200" dirty="0" smtClean="0">
              <a:latin typeface="微软雅黑" pitchFamily="34" charset="-122"/>
              <a:ea typeface="微软雅黑" pitchFamily="34" charset="-122"/>
            </a:rPr>
            <a:t>18:00</a:t>
          </a:r>
        </a:p>
        <a:p>
          <a:pPr lvl="0" algn="l" defTabSz="622300">
            <a:lnSpc>
              <a:spcPct val="90000"/>
            </a:lnSpc>
            <a:spcBef>
              <a:spcPct val="0"/>
            </a:spcBef>
            <a:spcAft>
              <a:spcPct val="35000"/>
            </a:spcAft>
          </a:pPr>
          <a:r>
            <a:rPr lang="zh-CN" altLang="en-US" sz="1400" b="1" kern="1200" dirty="0" smtClean="0">
              <a:solidFill>
                <a:schemeClr val="tx1"/>
              </a:solidFill>
              <a:latin typeface="微软雅黑" pitchFamily="34" charset="-122"/>
              <a:ea typeface="微软雅黑" pitchFamily="34" charset="-122"/>
            </a:rPr>
            <a:t>二级：</a:t>
          </a:r>
          <a:r>
            <a:rPr lang="zh-CN" altLang="en-US" sz="1400" kern="1200" dirty="0" smtClean="0">
              <a:solidFill>
                <a:schemeClr val="tx1"/>
              </a:solidFill>
              <a:latin typeface="微软雅黑" pitchFamily="34" charset="-122"/>
              <a:ea typeface="微软雅黑" pitchFamily="34" charset="-122"/>
            </a:rPr>
            <a:t>务必保证一级前</a:t>
          </a:r>
          <a:endParaRPr lang="zh-CN" altLang="en-US" sz="1400" kern="1200" dirty="0">
            <a:solidFill>
              <a:schemeClr val="tx1"/>
            </a:solidFill>
            <a:latin typeface="微软雅黑" pitchFamily="34" charset="-122"/>
            <a:ea typeface="微软雅黑" pitchFamily="34" charset="-122"/>
          </a:endParaRPr>
        </a:p>
      </dsp:txBody>
      <dsp:txXfrm>
        <a:off x="0" y="2600159"/>
        <a:ext cx="3786214" cy="68492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F55EE7-4AC3-4BCC-94C1-599377BD08B8}">
      <dsp:nvSpPr>
        <dsp:cNvPr id="0" name=""/>
        <dsp:cNvSpPr/>
      </dsp:nvSpPr>
      <dsp:spPr>
        <a:xfrm>
          <a:off x="841836" y="336971"/>
          <a:ext cx="1655183" cy="2112138"/>
        </a:xfrm>
        <a:prstGeom prst="roundRect">
          <a:avLst>
            <a:gd name="adj" fmla="val 10000"/>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交易资金</a:t>
          </a:r>
          <a:r>
            <a:rPr lang="zh-CN" altLang="en-US" sz="1000" kern="1200" dirty="0" smtClean="0">
              <a:solidFill>
                <a:schemeClr val="tx1"/>
              </a:solidFill>
              <a:latin typeface="微软雅黑" pitchFamily="34" charset="-122"/>
              <a:ea typeface="微软雅黑" pitchFamily="34" charset="-122"/>
            </a:rPr>
            <a:t>清算</a:t>
          </a:r>
          <a:endParaRPr lang="zh-CN" altLang="en-US" sz="1000" kern="1200" dirty="0">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公司行为</a:t>
          </a:r>
          <a:r>
            <a:rPr lang="zh-CN" altLang="en-US" sz="1000" kern="1200" dirty="0" smtClean="0">
              <a:solidFill>
                <a:schemeClr val="tx1"/>
              </a:solidFill>
              <a:latin typeface="微软雅黑" pitchFamily="34" charset="-122"/>
              <a:ea typeface="微软雅黑" pitchFamily="34" charset="-122"/>
            </a:rPr>
            <a:t>资金清算：在人民币资金到账后</a:t>
          </a:r>
          <a:endParaRPr lang="zh-CN" altLang="en-US" sz="1000" kern="1200" dirty="0">
            <a:solidFill>
              <a:schemeClr val="tx1"/>
            </a:solidFill>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风控资金</a:t>
          </a:r>
          <a:r>
            <a:rPr lang="zh-CN" altLang="en-US" sz="1000" kern="1200" dirty="0" smtClean="0">
              <a:solidFill>
                <a:schemeClr val="tx1"/>
              </a:solidFill>
              <a:latin typeface="微软雅黑" pitchFamily="34" charset="-122"/>
              <a:ea typeface="微软雅黑" pitchFamily="34" charset="-122"/>
            </a:rPr>
            <a:t>清算</a:t>
          </a:r>
          <a:endParaRPr lang="zh-CN" altLang="en-US" sz="1000" kern="1200" dirty="0">
            <a:solidFill>
              <a:schemeClr val="tx1"/>
            </a:solidFill>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组合费</a:t>
          </a:r>
          <a:r>
            <a:rPr lang="zh-CN" altLang="en-US" sz="1000" kern="1200" dirty="0" smtClean="0">
              <a:solidFill>
                <a:schemeClr val="tx1"/>
              </a:solidFill>
              <a:latin typeface="微软雅黑" pitchFamily="34" charset="-122"/>
              <a:ea typeface="微软雅黑" pitchFamily="34" charset="-122"/>
            </a:rPr>
            <a:t>清算：根据上日持有及收盘价</a:t>
          </a:r>
          <a:endParaRPr lang="zh-CN" altLang="en-US" sz="1000" kern="1200" dirty="0">
            <a:solidFill>
              <a:schemeClr val="tx1"/>
            </a:solidFill>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kern="1200" dirty="0" smtClean="0">
              <a:solidFill>
                <a:schemeClr val="tx1"/>
              </a:solidFill>
              <a:latin typeface="微软雅黑" pitchFamily="34" charset="-122"/>
              <a:ea typeface="微软雅黑" pitchFamily="34" charset="-122"/>
            </a:rPr>
            <a:t>注：两次清算，数据当日发送结算参与人</a:t>
          </a:r>
          <a:endParaRPr lang="zh-CN" altLang="en-US" sz="1000" kern="1200" dirty="0">
            <a:solidFill>
              <a:schemeClr val="tx1"/>
            </a:solidFill>
            <a:latin typeface="微软雅黑" pitchFamily="34" charset="-122"/>
            <a:ea typeface="微软雅黑" pitchFamily="34" charset="-122"/>
          </a:endParaRPr>
        </a:p>
      </dsp:txBody>
      <dsp:txXfrm>
        <a:off x="841836" y="336971"/>
        <a:ext cx="1655183" cy="1659537"/>
      </dsp:txXfrm>
    </dsp:sp>
    <dsp:sp modelId="{8F10AFFE-0CB8-4EAF-ACAA-BD3AC6E93730}">
      <dsp:nvSpPr>
        <dsp:cNvPr id="0" name=""/>
        <dsp:cNvSpPr/>
      </dsp:nvSpPr>
      <dsp:spPr>
        <a:xfrm>
          <a:off x="1769534" y="1187740"/>
          <a:ext cx="1926896" cy="1926896"/>
        </a:xfrm>
        <a:prstGeom prst="leftCircularArrow">
          <a:avLst>
            <a:gd name="adj1" fmla="val 4360"/>
            <a:gd name="adj2" fmla="val 552323"/>
            <a:gd name="adj3" fmla="val 1784780"/>
            <a:gd name="adj4" fmla="val 8481436"/>
            <a:gd name="adj5" fmla="val 508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E4AED5-4455-4E77-8030-8C761DFA1D26}">
      <dsp:nvSpPr>
        <dsp:cNvPr id="0" name=""/>
        <dsp:cNvSpPr/>
      </dsp:nvSpPr>
      <dsp:spPr>
        <a:xfrm>
          <a:off x="1597651" y="2290626"/>
          <a:ext cx="907820" cy="321564"/>
        </a:xfrm>
        <a:prstGeom prst="roundRect">
          <a:avLst>
            <a:gd name="adj" fmla="val 10000"/>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altLang="zh-CN" sz="1300" b="1" kern="1200" dirty="0" smtClean="0">
              <a:latin typeface="微软雅黑" pitchFamily="34" charset="-122"/>
              <a:ea typeface="微软雅黑" pitchFamily="34" charset="-122"/>
            </a:rPr>
            <a:t>T</a:t>
          </a:r>
          <a:r>
            <a:rPr lang="zh-CN" altLang="en-US" sz="1300" b="1" kern="1200" dirty="0" smtClean="0">
              <a:latin typeface="微软雅黑" pitchFamily="34" charset="-122"/>
              <a:ea typeface="微软雅黑" pitchFamily="34" charset="-122"/>
            </a:rPr>
            <a:t>日日终</a:t>
          </a:r>
          <a:endParaRPr lang="zh-CN" altLang="en-US" sz="1300" b="1" kern="1200" dirty="0">
            <a:latin typeface="微软雅黑" pitchFamily="34" charset="-122"/>
            <a:ea typeface="微软雅黑" pitchFamily="34" charset="-122"/>
          </a:endParaRPr>
        </a:p>
      </dsp:txBody>
      <dsp:txXfrm>
        <a:off x="1597651" y="2290626"/>
        <a:ext cx="907820" cy="321564"/>
      </dsp:txXfrm>
    </dsp:sp>
    <dsp:sp modelId="{794B8828-4298-4FD0-8BD8-32CAED8F30C5}">
      <dsp:nvSpPr>
        <dsp:cNvPr id="0" name=""/>
        <dsp:cNvSpPr/>
      </dsp:nvSpPr>
      <dsp:spPr>
        <a:xfrm>
          <a:off x="3080981" y="336971"/>
          <a:ext cx="1655183" cy="2112138"/>
        </a:xfrm>
        <a:prstGeom prst="roundRect">
          <a:avLst>
            <a:gd name="adj" fmla="val 10000"/>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en-US" altLang="zh-CN" sz="1000" kern="1200" dirty="0" smtClean="0">
              <a:solidFill>
                <a:schemeClr val="tx1"/>
              </a:solidFill>
              <a:latin typeface="微软雅黑" pitchFamily="34" charset="-122"/>
              <a:ea typeface="微软雅黑" pitchFamily="34" charset="-122"/>
            </a:rPr>
            <a:t>10:30</a:t>
          </a:r>
          <a:r>
            <a:rPr lang="zh-CN" altLang="en-US" sz="1000" kern="1200" dirty="0" smtClean="0">
              <a:solidFill>
                <a:schemeClr val="tx1"/>
              </a:solidFill>
              <a:latin typeface="微软雅黑" pitchFamily="34" charset="-122"/>
              <a:ea typeface="微软雅黑" pitchFamily="34" charset="-122"/>
            </a:rPr>
            <a:t>：根据</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a:t>
          </a:r>
          <a:r>
            <a:rPr lang="zh-CN" altLang="en-US" sz="1000" b="1" kern="1200" dirty="0" smtClean="0">
              <a:solidFill>
                <a:schemeClr val="tx1"/>
              </a:solidFill>
              <a:latin typeface="微软雅黑" pitchFamily="34" charset="-122"/>
              <a:ea typeface="微软雅黑" pitchFamily="34" charset="-122"/>
            </a:rPr>
            <a:t>风控资金、公司行为类</a:t>
          </a:r>
          <a:r>
            <a:rPr lang="zh-CN" altLang="en-US" sz="1000" kern="1200" dirty="0" smtClean="0">
              <a:solidFill>
                <a:schemeClr val="tx1"/>
              </a:solidFill>
              <a:latin typeface="微软雅黑" pitchFamily="34" charset="-122"/>
              <a:ea typeface="微软雅黑" pitchFamily="34" charset="-122"/>
            </a:rPr>
            <a:t>资金清算结果进行</a:t>
          </a:r>
          <a:r>
            <a:rPr lang="zh-CN" altLang="en-US" sz="1000" b="0" kern="1200" dirty="0" smtClean="0">
              <a:solidFill>
                <a:schemeClr val="tx1"/>
              </a:solidFill>
              <a:latin typeface="微软雅黑" pitchFamily="34" charset="-122"/>
              <a:ea typeface="微软雅黑" pitchFamily="34" charset="-122"/>
            </a:rPr>
            <a:t>资金交收</a:t>
          </a:r>
          <a:endParaRPr lang="zh-CN" altLang="en-US" sz="1000" b="0" kern="1200" dirty="0">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en-US" altLang="zh-CN" sz="1000" kern="1200" dirty="0" smtClean="0">
              <a:solidFill>
                <a:schemeClr val="tx1"/>
              </a:solidFill>
              <a:latin typeface="微软雅黑" pitchFamily="34" charset="-122"/>
              <a:ea typeface="微软雅黑" pitchFamily="34" charset="-122"/>
            </a:rPr>
            <a:t>18:00</a:t>
          </a:r>
          <a:r>
            <a:rPr lang="zh-CN" altLang="en-US" sz="1000" kern="1200" dirty="0" smtClean="0">
              <a:solidFill>
                <a:schemeClr val="tx1"/>
              </a:solidFill>
              <a:latin typeface="微软雅黑" pitchFamily="34" charset="-122"/>
              <a:ea typeface="微软雅黑" pitchFamily="34" charset="-122"/>
            </a:rPr>
            <a:t>：对</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a:t>
          </a:r>
          <a:r>
            <a:rPr lang="zh-CN" altLang="en-US" sz="1000" b="1" kern="1200" dirty="0" smtClean="0">
              <a:solidFill>
                <a:schemeClr val="tx1"/>
              </a:solidFill>
              <a:latin typeface="微软雅黑" pitchFamily="34" charset="-122"/>
              <a:ea typeface="微软雅黑" pitchFamily="34" charset="-122"/>
            </a:rPr>
            <a:t>证券组合费</a:t>
          </a:r>
          <a:r>
            <a:rPr lang="zh-CN" altLang="en-US" sz="1000" kern="1200" dirty="0" smtClean="0">
              <a:solidFill>
                <a:schemeClr val="tx1"/>
              </a:solidFill>
              <a:latin typeface="微软雅黑" pitchFamily="34" charset="-122"/>
              <a:ea typeface="微软雅黑" pitchFamily="34" charset="-122"/>
            </a:rPr>
            <a:t>清算结果进行资金交收</a:t>
          </a:r>
          <a:endParaRPr lang="zh-CN" altLang="en-US" sz="1000" kern="1200" dirty="0">
            <a:solidFill>
              <a:schemeClr val="tx1"/>
            </a:solidFill>
            <a:latin typeface="微软雅黑" pitchFamily="34" charset="-122"/>
            <a:ea typeface="微软雅黑" pitchFamily="34" charset="-122"/>
          </a:endParaRPr>
        </a:p>
      </dsp:txBody>
      <dsp:txXfrm>
        <a:off x="3080981" y="789572"/>
        <a:ext cx="1655183" cy="1659537"/>
      </dsp:txXfrm>
    </dsp:sp>
    <dsp:sp modelId="{345B40E9-AB92-4649-A5CE-850F005CF64D}">
      <dsp:nvSpPr>
        <dsp:cNvPr id="0" name=""/>
        <dsp:cNvSpPr/>
      </dsp:nvSpPr>
      <dsp:spPr>
        <a:xfrm>
          <a:off x="4017313" y="-388205"/>
          <a:ext cx="2126729" cy="2126729"/>
        </a:xfrm>
        <a:prstGeom prst="circularArrow">
          <a:avLst>
            <a:gd name="adj1" fmla="val 3950"/>
            <a:gd name="adj2" fmla="val 495463"/>
            <a:gd name="adj3" fmla="val 19700052"/>
            <a:gd name="adj4" fmla="val 12946536"/>
            <a:gd name="adj5" fmla="val 460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82DC098-43F8-4477-B626-1771F5E11ADA}">
      <dsp:nvSpPr>
        <dsp:cNvPr id="0" name=""/>
        <dsp:cNvSpPr/>
      </dsp:nvSpPr>
      <dsp:spPr>
        <a:xfrm>
          <a:off x="3837885" y="230421"/>
          <a:ext cx="907820" cy="321564"/>
        </a:xfrm>
        <a:prstGeom prst="roundRect">
          <a:avLst>
            <a:gd name="adj" fmla="val 10000"/>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altLang="zh-CN" sz="1300" b="1" kern="1200" dirty="0" smtClean="0">
              <a:latin typeface="微软雅黑" pitchFamily="34" charset="-122"/>
              <a:ea typeface="微软雅黑" pitchFamily="34" charset="-122"/>
            </a:rPr>
            <a:t>T+1</a:t>
          </a:r>
          <a:r>
            <a:rPr lang="zh-CN" altLang="en-US" sz="1300" b="1" kern="1200" dirty="0" smtClean="0">
              <a:latin typeface="微软雅黑" pitchFamily="34" charset="-122"/>
              <a:ea typeface="微软雅黑" pitchFamily="34" charset="-122"/>
            </a:rPr>
            <a:t>日</a:t>
          </a:r>
          <a:endParaRPr lang="zh-CN" altLang="en-US" sz="1300" b="1" kern="1200" dirty="0">
            <a:latin typeface="微软雅黑" pitchFamily="34" charset="-122"/>
            <a:ea typeface="微软雅黑" pitchFamily="34" charset="-122"/>
          </a:endParaRPr>
        </a:p>
      </dsp:txBody>
      <dsp:txXfrm>
        <a:off x="3837885" y="230421"/>
        <a:ext cx="907820" cy="321564"/>
      </dsp:txXfrm>
    </dsp:sp>
    <dsp:sp modelId="{9F12AB47-E798-4ED8-9071-E03EEC94AAF7}">
      <dsp:nvSpPr>
        <dsp:cNvPr id="0" name=""/>
        <dsp:cNvSpPr/>
      </dsp:nvSpPr>
      <dsp:spPr>
        <a:xfrm>
          <a:off x="5320127" y="336971"/>
          <a:ext cx="1655183" cy="2112138"/>
        </a:xfrm>
        <a:prstGeom prst="roundRect">
          <a:avLst>
            <a:gd name="adj" fmla="val 10000"/>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en-US" altLang="zh-CN" sz="1000" kern="1200" dirty="0" smtClean="0">
              <a:solidFill>
                <a:schemeClr val="tx1"/>
              </a:solidFill>
              <a:latin typeface="微软雅黑" pitchFamily="34" charset="-122"/>
              <a:ea typeface="微软雅黑" pitchFamily="34" charset="-122"/>
            </a:rPr>
            <a:t>10:30</a:t>
          </a:r>
          <a:r>
            <a:rPr lang="zh-CN" altLang="en-US" sz="1000" kern="1200" dirty="0" smtClean="0">
              <a:solidFill>
                <a:schemeClr val="tx1"/>
              </a:solidFill>
              <a:latin typeface="微软雅黑" pitchFamily="34" charset="-122"/>
              <a:ea typeface="微软雅黑" pitchFamily="34" charset="-122"/>
            </a:rPr>
            <a:t>：根据</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日清算结果，进行</a:t>
          </a:r>
          <a:r>
            <a:rPr lang="zh-CN" altLang="en-US" sz="1000" b="1" kern="1200" dirty="0" smtClean="0">
              <a:solidFill>
                <a:schemeClr val="tx1"/>
              </a:solidFill>
              <a:latin typeface="微软雅黑" pitchFamily="34" charset="-122"/>
              <a:ea typeface="微软雅黑" pitchFamily="34" charset="-122"/>
            </a:rPr>
            <a:t>参与人应付</a:t>
          </a:r>
          <a:r>
            <a:rPr lang="zh-CN" altLang="en-US" sz="1000" kern="1200" dirty="0" smtClean="0">
              <a:solidFill>
                <a:schemeClr val="tx1"/>
              </a:solidFill>
              <a:latin typeface="微软雅黑" pitchFamily="34" charset="-122"/>
              <a:ea typeface="微软雅黑" pitchFamily="34" charset="-122"/>
            </a:rPr>
            <a:t>交易清算资金交收</a:t>
          </a:r>
          <a:endParaRPr lang="zh-CN" altLang="en-US" sz="1000" kern="1200" dirty="0">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en-US" altLang="zh-CN" sz="1000" kern="1200" dirty="0" smtClean="0">
              <a:solidFill>
                <a:schemeClr val="tx1"/>
              </a:solidFill>
              <a:latin typeface="微软雅黑" pitchFamily="34" charset="-122"/>
              <a:ea typeface="微软雅黑" pitchFamily="34" charset="-122"/>
            </a:rPr>
            <a:t>18:00</a:t>
          </a:r>
          <a:r>
            <a:rPr lang="zh-CN" altLang="en-US" sz="1000" kern="1200" dirty="0" smtClean="0">
              <a:solidFill>
                <a:schemeClr val="tx1"/>
              </a:solidFill>
              <a:latin typeface="微软雅黑" pitchFamily="34" charset="-122"/>
              <a:ea typeface="微软雅黑" pitchFamily="34" charset="-122"/>
            </a:rPr>
            <a:t>：根据</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日清算结果，进行</a:t>
          </a:r>
          <a:r>
            <a:rPr lang="zh-CN" altLang="en-US" sz="1000" b="1" kern="1200" dirty="0" smtClean="0">
              <a:solidFill>
                <a:schemeClr val="tx1"/>
              </a:solidFill>
              <a:latin typeface="微软雅黑" pitchFamily="34" charset="-122"/>
              <a:ea typeface="微软雅黑" pitchFamily="34" charset="-122"/>
            </a:rPr>
            <a:t>参与人应收</a:t>
          </a:r>
          <a:r>
            <a:rPr lang="zh-CN" altLang="en-US" sz="1000" kern="1200" dirty="0" smtClean="0">
              <a:solidFill>
                <a:schemeClr val="tx1"/>
              </a:solidFill>
              <a:latin typeface="微软雅黑" pitchFamily="34" charset="-122"/>
              <a:ea typeface="微软雅黑" pitchFamily="34" charset="-122"/>
            </a:rPr>
            <a:t>交易清算资金交收</a:t>
          </a:r>
          <a:endParaRPr lang="zh-CN" altLang="en-US" sz="1000" kern="1200" dirty="0">
            <a:solidFill>
              <a:schemeClr val="tx1"/>
            </a:solidFill>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kern="1200" dirty="0" smtClean="0">
              <a:solidFill>
                <a:schemeClr val="tx1"/>
              </a:solidFill>
              <a:latin typeface="微软雅黑" pitchFamily="34" charset="-122"/>
              <a:ea typeface="微软雅黑" pitchFamily="34" charset="-122"/>
            </a:rPr>
            <a:t>日终：对</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日交易按</a:t>
          </a:r>
          <a:r>
            <a:rPr lang="zh-CN" altLang="en-US" sz="1000" b="1" kern="1200" dirty="0" smtClean="0">
              <a:solidFill>
                <a:schemeClr val="tx1"/>
              </a:solidFill>
              <a:latin typeface="微软雅黑" pitchFamily="34" charset="-122"/>
              <a:ea typeface="微软雅黑" pitchFamily="34" charset="-122"/>
            </a:rPr>
            <a:t>证券账户</a:t>
          </a:r>
          <a:r>
            <a:rPr lang="zh-CN" altLang="en-US" sz="1000" kern="1200" dirty="0" smtClean="0">
              <a:solidFill>
                <a:schemeClr val="tx1"/>
              </a:solidFill>
              <a:latin typeface="微软雅黑" pitchFamily="34" charset="-122"/>
              <a:ea typeface="微软雅黑" pitchFamily="34" charset="-122"/>
            </a:rPr>
            <a:t>逐笔进行证券交收</a:t>
          </a:r>
          <a:endParaRPr lang="zh-CN" altLang="en-US" sz="1000" kern="1200" dirty="0">
            <a:solidFill>
              <a:schemeClr val="tx1"/>
            </a:solidFill>
            <a:latin typeface="微软雅黑" pitchFamily="34" charset="-122"/>
            <a:ea typeface="微软雅黑" pitchFamily="34" charset="-122"/>
          </a:endParaRPr>
        </a:p>
      </dsp:txBody>
      <dsp:txXfrm>
        <a:off x="5320127" y="336971"/>
        <a:ext cx="1655183" cy="1659537"/>
      </dsp:txXfrm>
    </dsp:sp>
    <dsp:sp modelId="{438B7B55-4726-44B8-8999-1A94638780C8}">
      <dsp:nvSpPr>
        <dsp:cNvPr id="0" name=""/>
        <dsp:cNvSpPr/>
      </dsp:nvSpPr>
      <dsp:spPr>
        <a:xfrm>
          <a:off x="6078105" y="2290626"/>
          <a:ext cx="907820" cy="321564"/>
        </a:xfrm>
        <a:prstGeom prst="roundRect">
          <a:avLst>
            <a:gd name="adj" fmla="val 10000"/>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altLang="zh-CN" sz="1300" b="1" kern="1200" dirty="0" smtClean="0">
              <a:latin typeface="微软雅黑" pitchFamily="34" charset="-122"/>
              <a:ea typeface="微软雅黑" pitchFamily="34" charset="-122"/>
            </a:rPr>
            <a:t>T+2</a:t>
          </a:r>
          <a:r>
            <a:rPr lang="zh-CN" altLang="en-US" sz="1300" b="1" kern="1200" dirty="0" smtClean="0">
              <a:latin typeface="微软雅黑" pitchFamily="34" charset="-122"/>
              <a:ea typeface="微软雅黑" pitchFamily="34" charset="-122"/>
            </a:rPr>
            <a:t>日</a:t>
          </a:r>
          <a:endParaRPr lang="zh-CN" altLang="en-US" sz="1300" b="1" kern="1200" dirty="0">
            <a:latin typeface="微软雅黑" pitchFamily="34" charset="-122"/>
            <a:ea typeface="微软雅黑" pitchFamily="34" charset="-122"/>
          </a:endParaRPr>
        </a:p>
      </dsp:txBody>
      <dsp:txXfrm>
        <a:off x="6078105" y="2290626"/>
        <a:ext cx="907820" cy="32156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F55EE7-4AC3-4BCC-94C1-599377BD08B8}">
      <dsp:nvSpPr>
        <dsp:cNvPr id="0" name=""/>
        <dsp:cNvSpPr/>
      </dsp:nvSpPr>
      <dsp:spPr>
        <a:xfrm>
          <a:off x="841836" y="336971"/>
          <a:ext cx="1655183" cy="2112138"/>
        </a:xfrm>
        <a:prstGeom prst="roundRect">
          <a:avLst>
            <a:gd name="adj" fmla="val 10000"/>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交易资金及税费、佣金</a:t>
          </a:r>
          <a:r>
            <a:rPr lang="zh-CN" altLang="en-US" sz="1000" kern="1200" dirty="0" smtClean="0">
              <a:solidFill>
                <a:schemeClr val="tx1"/>
              </a:solidFill>
              <a:latin typeface="微软雅黑" pitchFamily="34" charset="-122"/>
              <a:ea typeface="微软雅黑" pitchFamily="34" charset="-122"/>
            </a:rPr>
            <a:t>清算及应收冻结</a:t>
          </a:r>
          <a:endParaRPr lang="zh-CN" altLang="en-US" sz="1000" kern="1200" dirty="0">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公司行为</a:t>
          </a:r>
          <a:r>
            <a:rPr lang="zh-CN" altLang="en-US" sz="1000" kern="1200" dirty="0" smtClean="0">
              <a:solidFill>
                <a:schemeClr val="tx1"/>
              </a:solidFill>
              <a:latin typeface="微软雅黑" pitchFamily="34" charset="-122"/>
              <a:ea typeface="微软雅黑" pitchFamily="34" charset="-122"/>
            </a:rPr>
            <a:t>资金清算：在人民币资金到账后</a:t>
          </a:r>
          <a:endParaRPr lang="zh-CN" altLang="en-US" sz="1000" kern="1200" dirty="0">
            <a:solidFill>
              <a:schemeClr val="tx1"/>
            </a:solidFill>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风控资金</a:t>
          </a:r>
          <a:r>
            <a:rPr lang="zh-CN" altLang="en-US" sz="1000" kern="1200" dirty="0" smtClean="0">
              <a:solidFill>
                <a:schemeClr val="tx1"/>
              </a:solidFill>
              <a:latin typeface="微软雅黑" pitchFamily="34" charset="-122"/>
              <a:ea typeface="微软雅黑" pitchFamily="34" charset="-122"/>
            </a:rPr>
            <a:t>清算</a:t>
          </a:r>
          <a:endParaRPr lang="zh-CN" altLang="en-US" sz="1000" kern="1200" dirty="0">
            <a:solidFill>
              <a:schemeClr val="tx1"/>
            </a:solidFill>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b="1" kern="1200" dirty="0" smtClean="0">
              <a:solidFill>
                <a:schemeClr val="tx1"/>
              </a:solidFill>
              <a:latin typeface="微软雅黑" pitchFamily="34" charset="-122"/>
              <a:ea typeface="微软雅黑" pitchFamily="34" charset="-122"/>
            </a:rPr>
            <a:t>组合费</a:t>
          </a:r>
          <a:r>
            <a:rPr lang="zh-CN" altLang="en-US" sz="1000" kern="1200" dirty="0" smtClean="0">
              <a:solidFill>
                <a:schemeClr val="tx1"/>
              </a:solidFill>
              <a:latin typeface="微软雅黑" pitchFamily="34" charset="-122"/>
              <a:ea typeface="微软雅黑" pitchFamily="34" charset="-122"/>
            </a:rPr>
            <a:t>清算：根据上日持有及收盘价，记减客户资金余额</a:t>
          </a:r>
          <a:endParaRPr lang="zh-CN" altLang="en-US" sz="1000" kern="1200" dirty="0">
            <a:solidFill>
              <a:schemeClr val="tx1"/>
            </a:solidFill>
            <a:latin typeface="微软雅黑" pitchFamily="34" charset="-122"/>
            <a:ea typeface="微软雅黑" pitchFamily="34" charset="-122"/>
          </a:endParaRPr>
        </a:p>
      </dsp:txBody>
      <dsp:txXfrm>
        <a:off x="841836" y="336971"/>
        <a:ext cx="1655183" cy="1659537"/>
      </dsp:txXfrm>
    </dsp:sp>
    <dsp:sp modelId="{8F10AFFE-0CB8-4EAF-ACAA-BD3AC6E93730}">
      <dsp:nvSpPr>
        <dsp:cNvPr id="0" name=""/>
        <dsp:cNvSpPr/>
      </dsp:nvSpPr>
      <dsp:spPr>
        <a:xfrm>
          <a:off x="1972192" y="1336777"/>
          <a:ext cx="1712491" cy="1712491"/>
        </a:xfrm>
        <a:prstGeom prst="leftCircularArrow">
          <a:avLst>
            <a:gd name="adj1" fmla="val 4906"/>
            <a:gd name="adj2" fmla="val 629902"/>
            <a:gd name="adj3" fmla="val 1797602"/>
            <a:gd name="adj4" fmla="val 8416679"/>
            <a:gd name="adj5" fmla="val 572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E4AED5-4455-4E77-8030-8C761DFA1D26}">
      <dsp:nvSpPr>
        <dsp:cNvPr id="0" name=""/>
        <dsp:cNvSpPr/>
      </dsp:nvSpPr>
      <dsp:spPr>
        <a:xfrm>
          <a:off x="1785945" y="2286016"/>
          <a:ext cx="907820" cy="321564"/>
        </a:xfrm>
        <a:prstGeom prst="roundRect">
          <a:avLst>
            <a:gd name="adj" fmla="val 10000"/>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altLang="zh-CN" sz="1300" b="1" kern="1200" dirty="0" smtClean="0">
              <a:latin typeface="微软雅黑" pitchFamily="34" charset="-122"/>
              <a:ea typeface="微软雅黑" pitchFamily="34" charset="-122"/>
            </a:rPr>
            <a:t>T</a:t>
          </a:r>
          <a:r>
            <a:rPr lang="zh-CN" altLang="en-US" sz="1300" b="1" kern="1200" dirty="0" smtClean="0">
              <a:latin typeface="微软雅黑" pitchFamily="34" charset="-122"/>
              <a:ea typeface="微软雅黑" pitchFamily="34" charset="-122"/>
            </a:rPr>
            <a:t>日日终</a:t>
          </a:r>
          <a:endParaRPr lang="zh-CN" altLang="en-US" sz="1300" b="1" kern="1200" dirty="0">
            <a:latin typeface="微软雅黑" pitchFamily="34" charset="-122"/>
            <a:ea typeface="微软雅黑" pitchFamily="34" charset="-122"/>
          </a:endParaRPr>
        </a:p>
      </dsp:txBody>
      <dsp:txXfrm>
        <a:off x="1785945" y="2286016"/>
        <a:ext cx="907820" cy="321564"/>
      </dsp:txXfrm>
    </dsp:sp>
    <dsp:sp modelId="{794B8828-4298-4FD0-8BD8-32CAED8F30C5}">
      <dsp:nvSpPr>
        <dsp:cNvPr id="0" name=""/>
        <dsp:cNvSpPr/>
      </dsp:nvSpPr>
      <dsp:spPr>
        <a:xfrm>
          <a:off x="3080981" y="336971"/>
          <a:ext cx="1655183" cy="2112138"/>
        </a:xfrm>
        <a:prstGeom prst="roundRect">
          <a:avLst>
            <a:gd name="adj" fmla="val 10000"/>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en-US" altLang="zh-CN" sz="1000" kern="1200" dirty="0" smtClean="0">
              <a:solidFill>
                <a:schemeClr val="tx1"/>
              </a:solidFill>
              <a:latin typeface="微软雅黑" pitchFamily="34" charset="-122"/>
              <a:ea typeface="微软雅黑" pitchFamily="34" charset="-122"/>
            </a:rPr>
            <a:t>10:30</a:t>
          </a:r>
          <a:r>
            <a:rPr lang="zh-CN" altLang="en-US" sz="1000" kern="1200" dirty="0" smtClean="0">
              <a:solidFill>
                <a:schemeClr val="tx1"/>
              </a:solidFill>
              <a:latin typeface="微软雅黑" pitchFamily="34" charset="-122"/>
              <a:ea typeface="微软雅黑" pitchFamily="34" charset="-122"/>
            </a:rPr>
            <a:t>前：根据</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a:t>
          </a:r>
          <a:r>
            <a:rPr lang="zh-CN" altLang="en-US" sz="1000" b="1" kern="1200" dirty="0" smtClean="0">
              <a:solidFill>
                <a:schemeClr val="tx1"/>
              </a:solidFill>
              <a:latin typeface="微软雅黑" pitchFamily="34" charset="-122"/>
              <a:ea typeface="微软雅黑" pitchFamily="34" charset="-122"/>
            </a:rPr>
            <a:t>风控资金、公司行为类</a:t>
          </a:r>
          <a:r>
            <a:rPr lang="zh-CN" altLang="en-US" sz="1000" kern="1200" dirty="0" smtClean="0">
              <a:solidFill>
                <a:schemeClr val="tx1"/>
              </a:solidFill>
              <a:latin typeface="微软雅黑" pitchFamily="34" charset="-122"/>
              <a:ea typeface="微软雅黑" pitchFamily="34" charset="-122"/>
            </a:rPr>
            <a:t>资金清算结果进行</a:t>
          </a:r>
          <a:r>
            <a:rPr lang="zh-CN" altLang="en-US" sz="1000" b="0" kern="1200" dirty="0" smtClean="0">
              <a:solidFill>
                <a:schemeClr val="tx1"/>
              </a:solidFill>
              <a:latin typeface="微软雅黑" pitchFamily="34" charset="-122"/>
              <a:ea typeface="微软雅黑" pitchFamily="34" charset="-122"/>
            </a:rPr>
            <a:t>资金交收</a:t>
          </a:r>
          <a:endParaRPr lang="zh-CN" altLang="en-US" sz="1000" b="0" kern="1200" dirty="0">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en-US" altLang="zh-CN" sz="1000" kern="1200" dirty="0" smtClean="0">
              <a:solidFill>
                <a:schemeClr val="tx1"/>
              </a:solidFill>
              <a:latin typeface="微软雅黑" pitchFamily="34" charset="-122"/>
              <a:ea typeface="微软雅黑" pitchFamily="34" charset="-122"/>
            </a:rPr>
            <a:t>18:00</a:t>
          </a:r>
          <a:r>
            <a:rPr lang="zh-CN" altLang="en-US" sz="1000" kern="1200" dirty="0" smtClean="0">
              <a:solidFill>
                <a:schemeClr val="tx1"/>
              </a:solidFill>
              <a:latin typeface="微软雅黑" pitchFamily="34" charset="-122"/>
              <a:ea typeface="微软雅黑" pitchFamily="34" charset="-122"/>
            </a:rPr>
            <a:t>前：对</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a:t>
          </a:r>
          <a:r>
            <a:rPr lang="zh-CN" altLang="en-US" sz="1000" b="1" kern="1200" dirty="0" smtClean="0">
              <a:solidFill>
                <a:schemeClr val="tx1"/>
              </a:solidFill>
              <a:latin typeface="微软雅黑" pitchFamily="34" charset="-122"/>
              <a:ea typeface="微软雅黑" pitchFamily="34" charset="-122"/>
            </a:rPr>
            <a:t>证券组合费</a:t>
          </a:r>
          <a:r>
            <a:rPr lang="zh-CN" altLang="en-US" sz="1000" kern="1200" dirty="0" smtClean="0">
              <a:solidFill>
                <a:schemeClr val="tx1"/>
              </a:solidFill>
              <a:latin typeface="微软雅黑" pitchFamily="34" charset="-122"/>
              <a:ea typeface="微软雅黑" pitchFamily="34" charset="-122"/>
            </a:rPr>
            <a:t>清算结果进行资金交收</a:t>
          </a:r>
          <a:endParaRPr lang="zh-CN" altLang="en-US" sz="1000" kern="1200" dirty="0">
            <a:solidFill>
              <a:schemeClr val="tx1"/>
            </a:solidFill>
            <a:latin typeface="微软雅黑" pitchFamily="34" charset="-122"/>
            <a:ea typeface="微软雅黑" pitchFamily="34" charset="-122"/>
          </a:endParaRPr>
        </a:p>
      </dsp:txBody>
      <dsp:txXfrm>
        <a:off x="3080981" y="789572"/>
        <a:ext cx="1655183" cy="1659537"/>
      </dsp:txXfrm>
    </dsp:sp>
    <dsp:sp modelId="{345B40E9-AB92-4649-A5CE-850F005CF64D}">
      <dsp:nvSpPr>
        <dsp:cNvPr id="0" name=""/>
        <dsp:cNvSpPr/>
      </dsp:nvSpPr>
      <dsp:spPr>
        <a:xfrm>
          <a:off x="4017313" y="-388205"/>
          <a:ext cx="2126729" cy="2126729"/>
        </a:xfrm>
        <a:prstGeom prst="circularArrow">
          <a:avLst>
            <a:gd name="adj1" fmla="val 3950"/>
            <a:gd name="adj2" fmla="val 495463"/>
            <a:gd name="adj3" fmla="val 19700052"/>
            <a:gd name="adj4" fmla="val 12946536"/>
            <a:gd name="adj5" fmla="val 460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82DC098-43F8-4477-B626-1771F5E11ADA}">
      <dsp:nvSpPr>
        <dsp:cNvPr id="0" name=""/>
        <dsp:cNvSpPr/>
      </dsp:nvSpPr>
      <dsp:spPr>
        <a:xfrm>
          <a:off x="3837885" y="230421"/>
          <a:ext cx="907820" cy="321564"/>
        </a:xfrm>
        <a:prstGeom prst="roundRect">
          <a:avLst>
            <a:gd name="adj" fmla="val 10000"/>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altLang="zh-CN" sz="1300" b="1" kern="1200" dirty="0" smtClean="0">
              <a:latin typeface="微软雅黑" pitchFamily="34" charset="-122"/>
              <a:ea typeface="微软雅黑" pitchFamily="34" charset="-122"/>
            </a:rPr>
            <a:t>T+1</a:t>
          </a:r>
          <a:r>
            <a:rPr lang="zh-CN" altLang="en-US" sz="1300" b="1" kern="1200" dirty="0" smtClean="0">
              <a:latin typeface="微软雅黑" pitchFamily="34" charset="-122"/>
              <a:ea typeface="微软雅黑" pitchFamily="34" charset="-122"/>
            </a:rPr>
            <a:t>日</a:t>
          </a:r>
          <a:endParaRPr lang="zh-CN" altLang="en-US" sz="1300" b="1" kern="1200" dirty="0">
            <a:latin typeface="微软雅黑" pitchFamily="34" charset="-122"/>
            <a:ea typeface="微软雅黑" pitchFamily="34" charset="-122"/>
          </a:endParaRPr>
        </a:p>
      </dsp:txBody>
      <dsp:txXfrm>
        <a:off x="3837885" y="230421"/>
        <a:ext cx="907820" cy="321564"/>
      </dsp:txXfrm>
    </dsp:sp>
    <dsp:sp modelId="{9F12AB47-E798-4ED8-9071-E03EEC94AAF7}">
      <dsp:nvSpPr>
        <dsp:cNvPr id="0" name=""/>
        <dsp:cNvSpPr/>
      </dsp:nvSpPr>
      <dsp:spPr>
        <a:xfrm>
          <a:off x="5320127" y="336971"/>
          <a:ext cx="1655183" cy="2112138"/>
        </a:xfrm>
        <a:prstGeom prst="roundRect">
          <a:avLst>
            <a:gd name="adj" fmla="val 10000"/>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Char char="••"/>
          </a:pPr>
          <a:r>
            <a:rPr lang="zh-CN" altLang="en-US" sz="1000" kern="1200" dirty="0" smtClean="0">
              <a:solidFill>
                <a:schemeClr val="tx1"/>
              </a:solidFill>
              <a:latin typeface="微软雅黑" pitchFamily="34" charset="-122"/>
              <a:ea typeface="微软雅黑" pitchFamily="34" charset="-122"/>
            </a:rPr>
            <a:t>晚间：根据</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日清算结果，进行与投资者交易清算资金交收</a:t>
          </a:r>
          <a:endParaRPr lang="zh-CN" altLang="en-US" sz="1000" kern="1200" dirty="0">
            <a:latin typeface="微软雅黑" pitchFamily="34" charset="-122"/>
            <a:ea typeface="微软雅黑" pitchFamily="34" charset="-122"/>
          </a:endParaRPr>
        </a:p>
        <a:p>
          <a:pPr marL="57150" lvl="1" indent="-57150" algn="l" defTabSz="444500">
            <a:lnSpc>
              <a:spcPct val="90000"/>
            </a:lnSpc>
            <a:spcBef>
              <a:spcPct val="0"/>
            </a:spcBef>
            <a:spcAft>
              <a:spcPct val="15000"/>
            </a:spcAft>
            <a:buChar char="••"/>
          </a:pPr>
          <a:r>
            <a:rPr lang="zh-CN" altLang="en-US" sz="1000" kern="1200" smtClean="0">
              <a:solidFill>
                <a:schemeClr val="tx1"/>
              </a:solidFill>
              <a:latin typeface="微软雅黑" pitchFamily="34" charset="-122"/>
              <a:ea typeface="微软雅黑" pitchFamily="34" charset="-122"/>
            </a:rPr>
            <a:t>晚间：</a:t>
          </a:r>
          <a:r>
            <a:rPr lang="zh-CN" altLang="en-US" sz="1000" kern="1200" dirty="0" smtClean="0">
              <a:solidFill>
                <a:schemeClr val="tx1"/>
              </a:solidFill>
              <a:latin typeface="微软雅黑" pitchFamily="34" charset="-122"/>
              <a:ea typeface="微软雅黑" pitchFamily="34" charset="-122"/>
            </a:rPr>
            <a:t>对</a:t>
          </a:r>
          <a:r>
            <a:rPr lang="en-US" altLang="zh-CN" sz="1000" kern="1200" dirty="0" smtClean="0">
              <a:solidFill>
                <a:schemeClr val="tx1"/>
              </a:solidFill>
              <a:latin typeface="微软雅黑" pitchFamily="34" charset="-122"/>
              <a:ea typeface="微软雅黑" pitchFamily="34" charset="-122"/>
            </a:rPr>
            <a:t>T</a:t>
          </a:r>
          <a:r>
            <a:rPr lang="zh-CN" altLang="en-US" sz="1000" kern="1200" dirty="0" smtClean="0">
              <a:solidFill>
                <a:schemeClr val="tx1"/>
              </a:solidFill>
              <a:latin typeface="微软雅黑" pitchFamily="34" charset="-122"/>
              <a:ea typeface="微软雅黑" pitchFamily="34" charset="-122"/>
            </a:rPr>
            <a:t>日交易按</a:t>
          </a:r>
          <a:r>
            <a:rPr lang="zh-CN" altLang="en-US" sz="1000" b="1" kern="1200" dirty="0" smtClean="0">
              <a:solidFill>
                <a:schemeClr val="tx1"/>
              </a:solidFill>
              <a:latin typeface="微软雅黑" pitchFamily="34" charset="-122"/>
              <a:ea typeface="微软雅黑" pitchFamily="34" charset="-122"/>
            </a:rPr>
            <a:t>证券账户</a:t>
          </a:r>
          <a:r>
            <a:rPr lang="zh-CN" altLang="en-US" sz="1000" kern="1200" dirty="0" smtClean="0">
              <a:solidFill>
                <a:schemeClr val="tx1"/>
              </a:solidFill>
              <a:latin typeface="微软雅黑" pitchFamily="34" charset="-122"/>
              <a:ea typeface="微软雅黑" pitchFamily="34" charset="-122"/>
            </a:rPr>
            <a:t>逐笔进行证券交收</a:t>
          </a:r>
          <a:endParaRPr lang="zh-CN" altLang="en-US" sz="1000" kern="1200" dirty="0">
            <a:solidFill>
              <a:schemeClr val="tx1"/>
            </a:solidFill>
            <a:latin typeface="微软雅黑" pitchFamily="34" charset="-122"/>
            <a:ea typeface="微软雅黑" pitchFamily="34" charset="-122"/>
          </a:endParaRPr>
        </a:p>
      </dsp:txBody>
      <dsp:txXfrm>
        <a:off x="5320127" y="336971"/>
        <a:ext cx="1655183" cy="1659537"/>
      </dsp:txXfrm>
    </dsp:sp>
    <dsp:sp modelId="{438B7B55-4726-44B8-8999-1A94638780C8}">
      <dsp:nvSpPr>
        <dsp:cNvPr id="0" name=""/>
        <dsp:cNvSpPr/>
      </dsp:nvSpPr>
      <dsp:spPr>
        <a:xfrm>
          <a:off x="6078105" y="2290626"/>
          <a:ext cx="907820" cy="321564"/>
        </a:xfrm>
        <a:prstGeom prst="roundRect">
          <a:avLst>
            <a:gd name="adj" fmla="val 10000"/>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altLang="zh-CN" sz="1300" b="1" kern="1200" dirty="0" smtClean="0">
              <a:latin typeface="微软雅黑" pitchFamily="34" charset="-122"/>
              <a:ea typeface="微软雅黑" pitchFamily="34" charset="-122"/>
            </a:rPr>
            <a:t>T+2</a:t>
          </a:r>
          <a:r>
            <a:rPr lang="zh-CN" altLang="en-US" sz="1300" b="1" kern="1200" dirty="0" smtClean="0">
              <a:latin typeface="微软雅黑" pitchFamily="34" charset="-122"/>
              <a:ea typeface="微软雅黑" pitchFamily="34" charset="-122"/>
            </a:rPr>
            <a:t>日</a:t>
          </a:r>
          <a:endParaRPr lang="zh-CN" altLang="en-US" sz="1300" b="1" kern="1200" dirty="0">
            <a:latin typeface="微软雅黑" pitchFamily="34" charset="-122"/>
            <a:ea typeface="微软雅黑" pitchFamily="34" charset="-122"/>
          </a:endParaRPr>
        </a:p>
      </dsp:txBody>
      <dsp:txXfrm>
        <a:off x="6078105" y="2290626"/>
        <a:ext cx="907820" cy="32156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7AD9F1-48D7-45F2-B222-42BF8AE9605A}">
      <dsp:nvSpPr>
        <dsp:cNvPr id="0" name=""/>
        <dsp:cNvSpPr/>
      </dsp:nvSpPr>
      <dsp:spPr>
        <a:xfrm>
          <a:off x="0" y="236952"/>
          <a:ext cx="3714776" cy="669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CN" altLang="en-US" sz="2200" b="1" kern="1200" dirty="0" smtClean="0">
              <a:latin typeface="微软雅黑" pitchFamily="34" charset="-122"/>
              <a:ea typeface="微软雅黑" pitchFamily="34" charset="-122"/>
            </a:rPr>
            <a:t>证券组合费</a:t>
          </a:r>
          <a:endParaRPr lang="zh-CN" altLang="en-US" sz="2200" b="1" kern="1200" dirty="0">
            <a:latin typeface="微软雅黑" pitchFamily="34" charset="-122"/>
            <a:ea typeface="微软雅黑" pitchFamily="34" charset="-122"/>
          </a:endParaRPr>
        </a:p>
      </dsp:txBody>
      <dsp:txXfrm>
        <a:off x="0" y="236952"/>
        <a:ext cx="3714776" cy="669240"/>
      </dsp:txXfrm>
    </dsp:sp>
    <dsp:sp modelId="{B054A146-8001-4DD1-9283-4D1204F398D3}">
      <dsp:nvSpPr>
        <dsp:cNvPr id="0" name=""/>
        <dsp:cNvSpPr/>
      </dsp:nvSpPr>
      <dsp:spPr>
        <a:xfrm>
          <a:off x="0" y="906192"/>
          <a:ext cx="3714776" cy="36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944"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CN" altLang="en-US" sz="1700" kern="1200" dirty="0" smtClean="0">
              <a:solidFill>
                <a:schemeClr val="tx1"/>
              </a:solidFill>
              <a:latin typeface="微软雅黑" pitchFamily="34" charset="-122"/>
              <a:ea typeface="微软雅黑" pitchFamily="34" charset="-122"/>
            </a:rPr>
            <a:t>以上一日日终持有的市值为基础，每个自然日收取</a:t>
          </a:r>
          <a:endParaRPr lang="zh-CN" altLang="en-US" sz="1700" kern="1200" dirty="0">
            <a:latin typeface="微软雅黑" pitchFamily="34" charset="-122"/>
            <a:ea typeface="微软雅黑" pitchFamily="34" charset="-122"/>
          </a:endParaRPr>
        </a:p>
        <a:p>
          <a:pPr marL="171450" lvl="1" indent="-171450" algn="l" defTabSz="755650">
            <a:lnSpc>
              <a:spcPct val="90000"/>
            </a:lnSpc>
            <a:spcBef>
              <a:spcPct val="0"/>
            </a:spcBef>
            <a:spcAft>
              <a:spcPct val="20000"/>
            </a:spcAft>
            <a:buChar char="••"/>
          </a:pPr>
          <a:r>
            <a:rPr lang="zh-CN" altLang="en-US" sz="1700" kern="1200" dirty="0" smtClean="0">
              <a:solidFill>
                <a:schemeClr val="tx1"/>
              </a:solidFill>
              <a:latin typeface="微软雅黑" pitchFamily="34" charset="-122"/>
              <a:ea typeface="微软雅黑" pitchFamily="34" charset="-122"/>
            </a:rPr>
            <a:t>对于周末和假日的情况，顺延到下一个工作日计算。例如，周一计算上周五、周六及周日的证券组合费</a:t>
          </a:r>
          <a:endParaRPr lang="zh-CN" altLang="en-US" sz="1700" kern="1200" dirty="0">
            <a:latin typeface="微软雅黑" pitchFamily="34" charset="-122"/>
            <a:ea typeface="微软雅黑" pitchFamily="34" charset="-122"/>
          </a:endParaRPr>
        </a:p>
        <a:p>
          <a:pPr marL="171450" lvl="1" indent="-171450" algn="l" defTabSz="755650">
            <a:lnSpc>
              <a:spcPct val="90000"/>
            </a:lnSpc>
            <a:spcBef>
              <a:spcPct val="0"/>
            </a:spcBef>
            <a:spcAft>
              <a:spcPct val="20000"/>
            </a:spcAft>
            <a:buChar char="••"/>
          </a:pPr>
          <a:r>
            <a:rPr lang="zh-CN" altLang="en-US" sz="1700" kern="1200" dirty="0" smtClean="0">
              <a:solidFill>
                <a:schemeClr val="tx1"/>
              </a:solidFill>
              <a:latin typeface="微软雅黑" pitchFamily="34" charset="-122"/>
              <a:ea typeface="微软雅黑" pitchFamily="34" charset="-122"/>
            </a:rPr>
            <a:t>遇香港交易境内放假或者香港放假境内正常交易的，收盘价取前一港股通工作日的收盘价</a:t>
          </a:r>
          <a:endParaRPr lang="zh-CN" altLang="en-US" sz="1700" kern="1200" dirty="0">
            <a:latin typeface="微软雅黑" pitchFamily="34" charset="-122"/>
            <a:ea typeface="微软雅黑" pitchFamily="34" charset="-122"/>
          </a:endParaRPr>
        </a:p>
        <a:p>
          <a:pPr marL="171450" lvl="1" indent="-171450" algn="l" defTabSz="755650">
            <a:lnSpc>
              <a:spcPct val="90000"/>
            </a:lnSpc>
            <a:spcBef>
              <a:spcPct val="0"/>
            </a:spcBef>
            <a:spcAft>
              <a:spcPct val="20000"/>
            </a:spcAft>
            <a:buChar char="••"/>
          </a:pPr>
          <a:r>
            <a:rPr lang="zh-CN" altLang="en-US" sz="1700" kern="1200" dirty="0" smtClean="0">
              <a:solidFill>
                <a:schemeClr val="tx1"/>
              </a:solidFill>
              <a:latin typeface="微软雅黑" pitchFamily="34" charset="-122"/>
              <a:ea typeface="微软雅黑" pitchFamily="34" charset="-122"/>
            </a:rPr>
            <a:t>实行超额累退费率，日费率等于年费率除以</a:t>
          </a:r>
          <a:r>
            <a:rPr lang="en-US" altLang="zh-CN" sz="1700" kern="1200" dirty="0" smtClean="0">
              <a:solidFill>
                <a:schemeClr val="tx1"/>
              </a:solidFill>
              <a:latin typeface="微软雅黑" pitchFamily="34" charset="-122"/>
              <a:ea typeface="微软雅黑" pitchFamily="34" charset="-122"/>
            </a:rPr>
            <a:t>365</a:t>
          </a:r>
          <a:r>
            <a:rPr lang="zh-CN" altLang="en-US" sz="1700" kern="1200" dirty="0" smtClean="0">
              <a:solidFill>
                <a:schemeClr val="tx1"/>
              </a:solidFill>
              <a:latin typeface="微软雅黑" pitchFamily="34" charset="-122"/>
              <a:ea typeface="微软雅黑" pitchFamily="34" charset="-122"/>
            </a:rPr>
            <a:t>。</a:t>
          </a:r>
          <a:endParaRPr lang="zh-CN" altLang="en-US" sz="1700" kern="1200" dirty="0">
            <a:latin typeface="微软雅黑" pitchFamily="34" charset="-122"/>
            <a:ea typeface="微软雅黑" pitchFamily="34" charset="-122"/>
          </a:endParaRPr>
        </a:p>
      </dsp:txBody>
      <dsp:txXfrm>
        <a:off x="0" y="906192"/>
        <a:ext cx="3714776" cy="364320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E04346-FB51-45DD-BD6C-47A474107F4B}">
      <dsp:nvSpPr>
        <dsp:cNvPr id="0" name=""/>
        <dsp:cNvSpPr/>
      </dsp:nvSpPr>
      <dsp:spPr>
        <a:xfrm>
          <a:off x="0" y="620466"/>
          <a:ext cx="8572560" cy="992250"/>
        </a:xfrm>
        <a:prstGeom prst="rect">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665326" tIns="291592" rIns="665326" bIns="99568" numCol="1" spcCol="1270" anchor="t" anchorCtr="0">
          <a:noAutofit/>
        </a:bodyPr>
        <a:lstStyle/>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香港结算视当天（</a:t>
          </a:r>
          <a:r>
            <a:rPr lang="en-US" altLang="zh-CN" sz="1400" kern="1200" dirty="0" smtClean="0">
              <a:solidFill>
                <a:schemeClr val="tx1"/>
              </a:solidFill>
              <a:latin typeface="微软雅黑" pitchFamily="34" charset="-122"/>
              <a:ea typeface="微软雅黑" pitchFamily="34" charset="-122"/>
            </a:rPr>
            <a:t>T</a:t>
          </a:r>
          <a:r>
            <a:rPr lang="zh-CN" altLang="en-US" sz="1400" kern="1200" dirty="0" smtClean="0">
              <a:solidFill>
                <a:schemeClr val="tx1"/>
              </a:solidFill>
              <a:latin typeface="微软雅黑" pitchFamily="34" charset="-122"/>
              <a:ea typeface="微软雅黑" pitchFamily="34" charset="-122"/>
            </a:rPr>
            <a:t>日）为非交收日。该日原本的证券和资金交收会顺延至下一个交收日</a:t>
          </a:r>
          <a:endParaRPr lang="zh-CN" altLang="en-US" sz="1400" kern="1200" dirty="0">
            <a:latin typeface="微软雅黑" pitchFamily="34" charset="-122"/>
            <a:ea typeface="微软雅黑" pitchFamily="34" charset="-122"/>
          </a:endParaRPr>
        </a:p>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即：</a:t>
          </a:r>
          <a:r>
            <a:rPr lang="en-US" altLang="zh-CN" sz="1400" kern="1200" dirty="0" smtClean="0">
              <a:solidFill>
                <a:schemeClr val="tx1"/>
              </a:solidFill>
              <a:latin typeface="微软雅黑" pitchFamily="34" charset="-122"/>
              <a:ea typeface="微软雅黑" pitchFamily="34" charset="-122"/>
            </a:rPr>
            <a:t>T-2</a:t>
          </a:r>
          <a:r>
            <a:rPr lang="zh-CN" altLang="en-US" sz="1400" kern="1200" dirty="0" smtClean="0">
              <a:solidFill>
                <a:schemeClr val="tx1"/>
              </a:solidFill>
              <a:latin typeface="微软雅黑" pitchFamily="34" charset="-122"/>
              <a:ea typeface="微软雅黑" pitchFamily="34" charset="-122"/>
            </a:rPr>
            <a:t>日交易的交收顺延至</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日交收，</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日交易的交收顺延至</a:t>
          </a:r>
          <a:r>
            <a:rPr lang="en-US" altLang="zh-CN" sz="1400" kern="1200" dirty="0" smtClean="0">
              <a:solidFill>
                <a:schemeClr val="tx1"/>
              </a:solidFill>
              <a:latin typeface="微软雅黑" pitchFamily="34" charset="-122"/>
              <a:ea typeface="微软雅黑" pitchFamily="34" charset="-122"/>
            </a:rPr>
            <a:t>T+2</a:t>
          </a:r>
          <a:r>
            <a:rPr lang="zh-CN" altLang="en-US" sz="1400" kern="1200" dirty="0" smtClean="0">
              <a:solidFill>
                <a:schemeClr val="tx1"/>
              </a:solidFill>
              <a:latin typeface="微软雅黑" pitchFamily="34" charset="-122"/>
              <a:ea typeface="微软雅黑" pitchFamily="34" charset="-122"/>
            </a:rPr>
            <a:t>日交收</a:t>
          </a:r>
          <a:endParaRPr lang="zh-CN" altLang="en-US" sz="1400" kern="1200" dirty="0">
            <a:solidFill>
              <a:schemeClr val="tx1"/>
            </a:solidFill>
            <a:latin typeface="微软雅黑" pitchFamily="34" charset="-122"/>
            <a:ea typeface="微软雅黑" pitchFamily="34" charset="-122"/>
          </a:endParaRPr>
        </a:p>
      </dsp:txBody>
      <dsp:txXfrm>
        <a:off x="0" y="620466"/>
        <a:ext cx="8572560" cy="992250"/>
      </dsp:txXfrm>
    </dsp:sp>
    <dsp:sp modelId="{ADA69B9E-D434-4E68-8F74-B9DCF080F933}">
      <dsp:nvSpPr>
        <dsp:cNvPr id="0" name=""/>
        <dsp:cNvSpPr/>
      </dsp:nvSpPr>
      <dsp:spPr>
        <a:xfrm>
          <a:off x="428628" y="413826"/>
          <a:ext cx="6000792" cy="413280"/>
        </a:xfrm>
        <a:prstGeom prst="roundRect">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816" tIns="0" rIns="226816" bIns="0" numCol="1" spcCol="1270" anchor="ctr" anchorCtr="0">
          <a:noAutofit/>
        </a:bodyPr>
        <a:lstStyle/>
        <a:p>
          <a:pPr lvl="0" algn="l" defTabSz="622300">
            <a:lnSpc>
              <a:spcPct val="90000"/>
            </a:lnSpc>
            <a:spcBef>
              <a:spcPct val="0"/>
            </a:spcBef>
            <a:spcAft>
              <a:spcPct val="35000"/>
            </a:spcAft>
          </a:pPr>
          <a:r>
            <a:rPr lang="zh-CN" altLang="en-US" sz="1400" b="1" kern="1200" dirty="0" smtClean="0">
              <a:solidFill>
                <a:schemeClr val="bg1"/>
              </a:solidFill>
              <a:latin typeface="微软雅黑" pitchFamily="34" charset="-122"/>
              <a:ea typeface="微软雅黑" pitchFamily="34" charset="-122"/>
            </a:rPr>
            <a:t>情况一：台风／黑色暴雨警告</a:t>
          </a:r>
          <a:r>
            <a:rPr lang="en-US" altLang="zh-CN" sz="1400" b="1" kern="1200" dirty="0" smtClean="0">
              <a:solidFill>
                <a:schemeClr val="bg1"/>
              </a:solidFill>
              <a:latin typeface="微软雅黑" pitchFamily="34" charset="-122"/>
              <a:ea typeface="微软雅黑" pitchFamily="34" charset="-122"/>
            </a:rPr>
            <a:t>9</a:t>
          </a:r>
          <a:r>
            <a:rPr lang="zh-CN" altLang="en-US" sz="1400" b="1" kern="1200" dirty="0" smtClean="0">
              <a:solidFill>
                <a:schemeClr val="bg1"/>
              </a:solidFill>
              <a:latin typeface="微软雅黑" pitchFamily="34" charset="-122"/>
              <a:ea typeface="微软雅黑" pitchFamily="34" charset="-122"/>
            </a:rPr>
            <a:t>点前发出，</a:t>
          </a:r>
          <a:r>
            <a:rPr lang="en-US" altLang="zh-CN" sz="1400" b="1" kern="1200" dirty="0" smtClean="0">
              <a:solidFill>
                <a:schemeClr val="bg1"/>
              </a:solidFill>
              <a:latin typeface="微软雅黑" pitchFamily="34" charset="-122"/>
              <a:ea typeface="微软雅黑" pitchFamily="34" charset="-122"/>
            </a:rPr>
            <a:t>12</a:t>
          </a:r>
          <a:r>
            <a:rPr lang="zh-CN" altLang="en-US" sz="1400" b="1" kern="1200" dirty="0" smtClean="0">
              <a:solidFill>
                <a:schemeClr val="bg1"/>
              </a:solidFill>
              <a:latin typeface="微软雅黑" pitchFamily="34" charset="-122"/>
              <a:ea typeface="微软雅黑" pitchFamily="34" charset="-122"/>
            </a:rPr>
            <a:t>点未解除</a:t>
          </a:r>
          <a:endParaRPr lang="zh-CN" altLang="en-US" sz="1400" kern="1200" dirty="0">
            <a:latin typeface="微软雅黑" pitchFamily="34" charset="-122"/>
            <a:ea typeface="微软雅黑" pitchFamily="34" charset="-122"/>
          </a:endParaRPr>
        </a:p>
      </dsp:txBody>
      <dsp:txXfrm>
        <a:off x="428628" y="413826"/>
        <a:ext cx="6000792" cy="413280"/>
      </dsp:txXfrm>
    </dsp:sp>
    <dsp:sp modelId="{6F0DADE5-26B3-438B-87EB-E62E89542C92}">
      <dsp:nvSpPr>
        <dsp:cNvPr id="0" name=""/>
        <dsp:cNvSpPr/>
      </dsp:nvSpPr>
      <dsp:spPr>
        <a:xfrm>
          <a:off x="0" y="1894957"/>
          <a:ext cx="8572560" cy="1631700"/>
        </a:xfrm>
        <a:prstGeom prst="rect">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665326" tIns="291592" rIns="665326" bIns="99568" numCol="1" spcCol="1270" anchor="t" anchorCtr="0">
          <a:noAutofit/>
        </a:bodyPr>
        <a:lstStyle/>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香港结算当日仅作证券交收，资金延至下一交收日处理，该日视作交收日 </a:t>
          </a:r>
          <a:endParaRPr lang="zh-CN" altLang="en-US" sz="1400" kern="1200" dirty="0">
            <a:latin typeface="微软雅黑" pitchFamily="34" charset="-122"/>
            <a:ea typeface="微软雅黑" pitchFamily="34" charset="-122"/>
          </a:endParaRPr>
        </a:p>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即：</a:t>
          </a:r>
          <a:r>
            <a:rPr lang="en-US" altLang="zh-CN" sz="1400" kern="1200" dirty="0" smtClean="0">
              <a:solidFill>
                <a:schemeClr val="tx1"/>
              </a:solidFill>
              <a:latin typeface="微软雅黑" pitchFamily="34" charset="-122"/>
              <a:ea typeface="微软雅黑" pitchFamily="34" charset="-122"/>
            </a:rPr>
            <a:t>T-2</a:t>
          </a:r>
          <a:r>
            <a:rPr lang="zh-CN" altLang="en-US" sz="1400" kern="1200" dirty="0" smtClean="0">
              <a:solidFill>
                <a:schemeClr val="tx1"/>
              </a:solidFill>
              <a:latin typeface="微软雅黑" pitchFamily="34" charset="-122"/>
              <a:ea typeface="微软雅黑" pitchFamily="34" charset="-122"/>
            </a:rPr>
            <a:t>日交易的资金交收顺延至</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日交收，</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日交易的证券和资金交收仍在</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日进行</a:t>
          </a:r>
          <a:endParaRPr lang="en-US" altLang="zh-CN" sz="1400" kern="1200" dirty="0">
            <a:solidFill>
              <a:schemeClr val="tx1"/>
            </a:solidFill>
            <a:latin typeface="微软雅黑" pitchFamily="34" charset="-122"/>
            <a:ea typeface="微软雅黑" pitchFamily="34" charset="-122"/>
          </a:endParaRPr>
        </a:p>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如果在</a:t>
          </a:r>
          <a:r>
            <a:rPr lang="en-US" altLang="zh-CN" sz="1400" kern="1200" dirty="0" smtClean="0">
              <a:solidFill>
                <a:schemeClr val="tx1"/>
              </a:solidFill>
              <a:latin typeface="微软雅黑" pitchFamily="34" charset="-122"/>
              <a:ea typeface="微软雅黑" pitchFamily="34" charset="-122"/>
            </a:rPr>
            <a:t>10</a:t>
          </a:r>
          <a:r>
            <a:rPr lang="zh-CN" altLang="en-US" sz="1400" kern="1200" dirty="0" smtClean="0">
              <a:solidFill>
                <a:schemeClr val="tx1"/>
              </a:solidFill>
              <a:latin typeface="微软雅黑" pitchFamily="34" charset="-122"/>
              <a:ea typeface="微软雅黑" pitchFamily="34" charset="-122"/>
            </a:rPr>
            <a:t>：</a:t>
          </a:r>
          <a:r>
            <a:rPr lang="en-US" altLang="zh-CN" sz="1400" kern="1200" dirty="0" smtClean="0">
              <a:solidFill>
                <a:schemeClr val="tx1"/>
              </a:solidFill>
              <a:latin typeface="微软雅黑" pitchFamily="34" charset="-122"/>
              <a:ea typeface="微软雅黑" pitchFamily="34" charset="-122"/>
            </a:rPr>
            <a:t>30</a:t>
          </a:r>
          <a:r>
            <a:rPr lang="zh-CN" altLang="en-US" sz="1400" kern="1200" dirty="0" smtClean="0">
              <a:solidFill>
                <a:schemeClr val="tx1"/>
              </a:solidFill>
              <a:latin typeface="微软雅黑" pitchFamily="34" charset="-122"/>
              <a:ea typeface="微软雅黑" pitchFamily="34" charset="-122"/>
            </a:rPr>
            <a:t>后发布，则</a:t>
          </a:r>
          <a:r>
            <a:rPr lang="en-US" altLang="zh-CN" sz="1400" kern="1200" dirty="0" smtClean="0">
              <a:solidFill>
                <a:schemeClr val="tx1"/>
              </a:solidFill>
              <a:latin typeface="微软雅黑" pitchFamily="34" charset="-122"/>
              <a:ea typeface="微软雅黑" pitchFamily="34" charset="-122"/>
            </a:rPr>
            <a:t>10:30</a:t>
          </a:r>
          <a:r>
            <a:rPr lang="zh-CN" altLang="en-US" sz="1400" kern="1200" dirty="0" smtClean="0">
              <a:solidFill>
                <a:schemeClr val="tx1"/>
              </a:solidFill>
              <a:latin typeface="微软雅黑" pitchFamily="34" charset="-122"/>
              <a:ea typeface="微软雅黑" pitchFamily="34" charset="-122"/>
            </a:rPr>
            <a:t>的资金交收正常进行</a:t>
          </a:r>
          <a:endParaRPr lang="zh-CN" altLang="en-US" sz="1400" kern="1200" dirty="0">
            <a:solidFill>
              <a:schemeClr val="tx1"/>
            </a:solidFill>
            <a:latin typeface="微软雅黑" pitchFamily="34" charset="-122"/>
            <a:ea typeface="微软雅黑" pitchFamily="34" charset="-122"/>
          </a:endParaRPr>
        </a:p>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如</a:t>
          </a:r>
          <a:r>
            <a:rPr lang="zh-CN" altLang="en-US" sz="1400" b="1" kern="1200" dirty="0" smtClean="0">
              <a:solidFill>
                <a:schemeClr val="tx1"/>
              </a:solidFill>
              <a:latin typeface="微软雅黑" pitchFamily="34" charset="-122"/>
              <a:ea typeface="微软雅黑" pitchFamily="34" charset="-122"/>
            </a:rPr>
            <a:t>黑色暴雨</a:t>
          </a:r>
          <a:r>
            <a:rPr lang="zh-CN" altLang="en-US" sz="1400" kern="1200" dirty="0" smtClean="0">
              <a:solidFill>
                <a:schemeClr val="tx1"/>
              </a:solidFill>
              <a:latin typeface="微软雅黑" pitchFamily="34" charset="-122"/>
              <a:ea typeface="微软雅黑" pitchFamily="34" charset="-122"/>
            </a:rPr>
            <a:t>警告在</a:t>
          </a:r>
          <a:r>
            <a:rPr lang="en-US" altLang="zh-CN" sz="1400" kern="1200" dirty="0" smtClean="0">
              <a:solidFill>
                <a:schemeClr val="tx1"/>
              </a:solidFill>
              <a:latin typeface="微软雅黑" pitchFamily="34" charset="-122"/>
              <a:ea typeface="微软雅黑" pitchFamily="34" charset="-122"/>
            </a:rPr>
            <a:t>9</a:t>
          </a:r>
          <a:r>
            <a:rPr lang="zh-CN" altLang="en-US" sz="1400" kern="1200" dirty="0" smtClean="0">
              <a:solidFill>
                <a:schemeClr val="tx1"/>
              </a:solidFill>
              <a:latin typeface="微软雅黑" pitchFamily="34" charset="-122"/>
              <a:ea typeface="微软雅黑" pitchFamily="34" charset="-122"/>
            </a:rPr>
            <a:t>时后发出</a:t>
          </a:r>
          <a:r>
            <a:rPr lang="en-US" altLang="zh-CN" sz="1400" kern="1200" dirty="0" smtClean="0">
              <a:solidFill>
                <a:schemeClr val="tx1"/>
              </a:solidFill>
              <a:latin typeface="微软雅黑" pitchFamily="34" charset="-122"/>
              <a:ea typeface="微软雅黑" pitchFamily="34" charset="-122"/>
            </a:rPr>
            <a:t>, </a:t>
          </a:r>
          <a:r>
            <a:rPr lang="zh-CN" altLang="en-US" sz="1400" kern="1200" dirty="0" smtClean="0">
              <a:solidFill>
                <a:schemeClr val="tx1"/>
              </a:solidFill>
              <a:latin typeface="微软雅黑" pitchFamily="34" charset="-122"/>
              <a:ea typeface="微软雅黑" pitchFamily="34" charset="-122"/>
            </a:rPr>
            <a:t>则该日正常进行证券和资金交收</a:t>
          </a:r>
          <a:endParaRPr lang="zh-CN" altLang="en-US" sz="1400" kern="1200" dirty="0">
            <a:solidFill>
              <a:schemeClr val="tx1"/>
            </a:solidFill>
            <a:latin typeface="微软雅黑" pitchFamily="34" charset="-122"/>
            <a:ea typeface="微软雅黑" pitchFamily="34" charset="-122"/>
          </a:endParaRPr>
        </a:p>
      </dsp:txBody>
      <dsp:txXfrm>
        <a:off x="0" y="1894957"/>
        <a:ext cx="8572560" cy="1631700"/>
      </dsp:txXfrm>
    </dsp:sp>
    <dsp:sp modelId="{ABA5E1B6-870A-4144-9078-E558F87C6C9F}">
      <dsp:nvSpPr>
        <dsp:cNvPr id="0" name=""/>
        <dsp:cNvSpPr/>
      </dsp:nvSpPr>
      <dsp:spPr>
        <a:xfrm>
          <a:off x="428628" y="1688317"/>
          <a:ext cx="6000792" cy="413280"/>
        </a:xfrm>
        <a:prstGeom prst="roundRect">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816" tIns="0" rIns="226816" bIns="0" numCol="1" spcCol="1270" anchor="ctr" anchorCtr="0">
          <a:noAutofit/>
        </a:bodyPr>
        <a:lstStyle/>
        <a:p>
          <a:pPr lvl="0" algn="l" defTabSz="622300">
            <a:lnSpc>
              <a:spcPct val="90000"/>
            </a:lnSpc>
            <a:spcBef>
              <a:spcPct val="0"/>
            </a:spcBef>
            <a:spcAft>
              <a:spcPct val="35000"/>
            </a:spcAft>
          </a:pPr>
          <a:r>
            <a:rPr lang="zh-CN" altLang="en-US" sz="1400" b="1" kern="1200" dirty="0" smtClean="0">
              <a:solidFill>
                <a:schemeClr val="bg1"/>
              </a:solidFill>
              <a:latin typeface="微软雅黑" pitchFamily="34" charset="-122"/>
              <a:ea typeface="微软雅黑" pitchFamily="34" charset="-122"/>
            </a:rPr>
            <a:t>情况二：台风讯号</a:t>
          </a:r>
          <a:r>
            <a:rPr lang="en-US" altLang="zh-CN" sz="1400" b="1" kern="1200" dirty="0" smtClean="0">
              <a:solidFill>
                <a:schemeClr val="bg1"/>
              </a:solidFill>
              <a:latin typeface="微软雅黑" pitchFamily="34" charset="-122"/>
              <a:ea typeface="微软雅黑" pitchFamily="34" charset="-122"/>
            </a:rPr>
            <a:t>9</a:t>
          </a:r>
          <a:r>
            <a:rPr lang="zh-CN" altLang="en-US" sz="1400" b="1" kern="1200" dirty="0" smtClean="0">
              <a:solidFill>
                <a:schemeClr val="bg1"/>
              </a:solidFill>
              <a:latin typeface="微软雅黑" pitchFamily="34" charset="-122"/>
              <a:ea typeface="微软雅黑" pitchFamily="34" charset="-122"/>
            </a:rPr>
            <a:t>点后发出，</a:t>
          </a:r>
          <a:r>
            <a:rPr lang="en-US" altLang="zh-CN" sz="1400" b="1" kern="1200" dirty="0" smtClean="0">
              <a:solidFill>
                <a:schemeClr val="bg1"/>
              </a:solidFill>
              <a:latin typeface="微软雅黑" pitchFamily="34" charset="-122"/>
              <a:ea typeface="微软雅黑" pitchFamily="34" charset="-122"/>
            </a:rPr>
            <a:t>12</a:t>
          </a:r>
          <a:r>
            <a:rPr lang="zh-CN" altLang="en-US" sz="1400" b="1" kern="1200" dirty="0" smtClean="0">
              <a:solidFill>
                <a:schemeClr val="bg1"/>
              </a:solidFill>
              <a:latin typeface="微软雅黑" pitchFamily="34" charset="-122"/>
              <a:ea typeface="微软雅黑" pitchFamily="34" charset="-122"/>
            </a:rPr>
            <a:t>点未解除</a:t>
          </a:r>
          <a:endParaRPr lang="zh-CN" altLang="en-US" sz="1400" kern="1200" dirty="0">
            <a:latin typeface="微软雅黑" pitchFamily="34" charset="-122"/>
            <a:ea typeface="微软雅黑" pitchFamily="34" charset="-122"/>
          </a:endParaRPr>
        </a:p>
      </dsp:txBody>
      <dsp:txXfrm>
        <a:off x="428628" y="1688317"/>
        <a:ext cx="6000792" cy="413280"/>
      </dsp:txXfrm>
    </dsp:sp>
    <dsp:sp modelId="{68F42911-A1A9-4B05-82FD-9EECD7C7026D}">
      <dsp:nvSpPr>
        <dsp:cNvPr id="0" name=""/>
        <dsp:cNvSpPr/>
      </dsp:nvSpPr>
      <dsp:spPr>
        <a:xfrm>
          <a:off x="0" y="3808897"/>
          <a:ext cx="8572560" cy="992250"/>
        </a:xfrm>
        <a:prstGeom prst="rect">
          <a:avLst/>
        </a:prstGeom>
        <a:solidFill>
          <a:schemeClr val="lt1">
            <a:alpha val="90000"/>
            <a:hueOff val="0"/>
            <a:satOff val="0"/>
            <a:lumOff val="0"/>
            <a:alphaOff val="0"/>
          </a:schemeClr>
        </a:solidFill>
        <a:ln w="25400" cap="flat" cmpd="sng" algn="ctr">
          <a:solidFill>
            <a:srgbClr val="20346A"/>
          </a:solidFill>
          <a:prstDash val="solid"/>
        </a:ln>
        <a:effectLst/>
      </dsp:spPr>
      <dsp:style>
        <a:lnRef idx="2">
          <a:scrgbClr r="0" g="0" b="0"/>
        </a:lnRef>
        <a:fillRef idx="1">
          <a:scrgbClr r="0" g="0" b="0"/>
        </a:fillRef>
        <a:effectRef idx="0">
          <a:scrgbClr r="0" g="0" b="0"/>
        </a:effectRef>
        <a:fontRef idx="minor"/>
      </dsp:style>
      <dsp:txBody>
        <a:bodyPr spcFirstLastPara="0" vert="horz" wrap="square" lIns="665326" tIns="291592" rIns="665326" bIns="99568" numCol="1" spcCol="1270" anchor="t" anchorCtr="0">
          <a:noAutofit/>
        </a:bodyPr>
        <a:lstStyle/>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若圣诞节、元旦和农历新年前一天不是周末，则该日上午有交易，但为非交收日</a:t>
          </a:r>
          <a:endParaRPr lang="en-US" altLang="zh-CN" sz="1400" b="1" kern="1200" dirty="0" smtClean="0">
            <a:solidFill>
              <a:schemeClr val="bg1"/>
            </a:solidFill>
            <a:latin typeface="微软雅黑" pitchFamily="34" charset="-122"/>
            <a:ea typeface="微软雅黑" pitchFamily="34" charset="-122"/>
          </a:endParaRPr>
        </a:p>
        <a:p>
          <a:pPr marL="114300" lvl="1" indent="-114300" algn="l" defTabSz="622300">
            <a:lnSpc>
              <a:spcPct val="90000"/>
            </a:lnSpc>
            <a:spcBef>
              <a:spcPct val="0"/>
            </a:spcBef>
            <a:spcAft>
              <a:spcPct val="15000"/>
            </a:spcAft>
            <a:buChar char="••"/>
          </a:pPr>
          <a:r>
            <a:rPr lang="zh-CN" altLang="en-US" sz="1400" kern="1200" dirty="0" smtClean="0">
              <a:solidFill>
                <a:schemeClr val="tx1"/>
              </a:solidFill>
              <a:latin typeface="微软雅黑" pitchFamily="34" charset="-122"/>
              <a:ea typeface="微软雅黑" pitchFamily="34" charset="-122"/>
            </a:rPr>
            <a:t>即：</a:t>
          </a:r>
          <a:r>
            <a:rPr lang="en-US" altLang="zh-CN" sz="1400" kern="1200" dirty="0" smtClean="0">
              <a:solidFill>
                <a:schemeClr val="tx1"/>
              </a:solidFill>
              <a:latin typeface="微软雅黑" pitchFamily="34" charset="-122"/>
              <a:ea typeface="微软雅黑" pitchFamily="34" charset="-122"/>
            </a:rPr>
            <a:t>T-2</a:t>
          </a:r>
          <a:r>
            <a:rPr lang="zh-CN" altLang="en-US" sz="1400" kern="1200" dirty="0" smtClean="0">
              <a:solidFill>
                <a:schemeClr val="tx1"/>
              </a:solidFill>
              <a:latin typeface="微软雅黑" pitchFamily="34" charset="-122"/>
              <a:ea typeface="微软雅黑" pitchFamily="34" charset="-122"/>
            </a:rPr>
            <a:t>日交易的资金交收顺延至</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日交收，</a:t>
          </a:r>
          <a:r>
            <a:rPr lang="en-US" altLang="zh-CN" sz="1400" kern="1200" dirty="0" smtClean="0">
              <a:solidFill>
                <a:schemeClr val="tx1"/>
              </a:solidFill>
              <a:latin typeface="微软雅黑" pitchFamily="34" charset="-122"/>
              <a:ea typeface="微软雅黑" pitchFamily="34" charset="-122"/>
            </a:rPr>
            <a:t>T-1</a:t>
          </a:r>
          <a:r>
            <a:rPr lang="zh-CN" altLang="en-US" sz="1400" kern="1200" dirty="0" smtClean="0">
              <a:solidFill>
                <a:schemeClr val="tx1"/>
              </a:solidFill>
              <a:latin typeface="微软雅黑" pitchFamily="34" charset="-122"/>
              <a:ea typeface="微软雅黑" pitchFamily="34" charset="-122"/>
            </a:rPr>
            <a:t>和</a:t>
          </a:r>
          <a:r>
            <a:rPr lang="en-US" altLang="zh-CN" sz="1400" kern="1200" dirty="0" smtClean="0">
              <a:solidFill>
                <a:schemeClr val="tx1"/>
              </a:solidFill>
              <a:latin typeface="微软雅黑" pitchFamily="34" charset="-122"/>
              <a:ea typeface="微软雅黑" pitchFamily="34" charset="-122"/>
            </a:rPr>
            <a:t>T</a:t>
          </a:r>
          <a:r>
            <a:rPr lang="zh-CN" altLang="en-US" sz="1400" kern="1200" dirty="0" smtClean="0">
              <a:solidFill>
                <a:schemeClr val="tx1"/>
              </a:solidFill>
              <a:latin typeface="微软雅黑" pitchFamily="34" charset="-122"/>
              <a:ea typeface="微软雅黑" pitchFamily="34" charset="-122"/>
            </a:rPr>
            <a:t>日交易的交收将在</a:t>
          </a:r>
          <a:r>
            <a:rPr lang="en-US" altLang="zh-CN" sz="1400" kern="1200" dirty="0" smtClean="0">
              <a:solidFill>
                <a:schemeClr val="tx1"/>
              </a:solidFill>
              <a:latin typeface="微软雅黑" pitchFamily="34" charset="-122"/>
              <a:ea typeface="微软雅黑" pitchFamily="34" charset="-122"/>
            </a:rPr>
            <a:t>T+2</a:t>
          </a:r>
          <a:r>
            <a:rPr lang="zh-CN" altLang="en-US" sz="1400" kern="1200" dirty="0" smtClean="0">
              <a:solidFill>
                <a:schemeClr val="tx1"/>
              </a:solidFill>
              <a:latin typeface="微软雅黑" pitchFamily="34" charset="-122"/>
              <a:ea typeface="微软雅黑" pitchFamily="34" charset="-122"/>
            </a:rPr>
            <a:t>日进行</a:t>
          </a:r>
          <a:endParaRPr lang="zh-CN" altLang="en-US" sz="1400" kern="1200" dirty="0">
            <a:solidFill>
              <a:schemeClr val="tx1"/>
            </a:solidFill>
            <a:latin typeface="微软雅黑" pitchFamily="34" charset="-122"/>
            <a:ea typeface="微软雅黑" pitchFamily="34" charset="-122"/>
          </a:endParaRPr>
        </a:p>
      </dsp:txBody>
      <dsp:txXfrm>
        <a:off x="0" y="3808897"/>
        <a:ext cx="8572560" cy="992250"/>
      </dsp:txXfrm>
    </dsp:sp>
    <dsp:sp modelId="{652CC34A-B4FD-4178-9372-0806C42F6B90}">
      <dsp:nvSpPr>
        <dsp:cNvPr id="0" name=""/>
        <dsp:cNvSpPr/>
      </dsp:nvSpPr>
      <dsp:spPr>
        <a:xfrm>
          <a:off x="428628" y="3602256"/>
          <a:ext cx="6000792" cy="413280"/>
        </a:xfrm>
        <a:prstGeom prst="roundRect">
          <a:avLst/>
        </a:prstGeom>
        <a:solidFill>
          <a:srgbClr val="20346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6816" tIns="0" rIns="226816" bIns="0" numCol="1" spcCol="1270" anchor="ctr" anchorCtr="0">
          <a:noAutofit/>
        </a:bodyPr>
        <a:lstStyle/>
        <a:p>
          <a:pPr lvl="0" algn="l" defTabSz="622300">
            <a:lnSpc>
              <a:spcPct val="90000"/>
            </a:lnSpc>
            <a:spcBef>
              <a:spcPct val="0"/>
            </a:spcBef>
            <a:spcAft>
              <a:spcPct val="35000"/>
            </a:spcAft>
          </a:pPr>
          <a:r>
            <a:rPr lang="zh-CN" altLang="en-US" sz="1400" b="1" kern="1200" dirty="0" smtClean="0">
              <a:solidFill>
                <a:schemeClr val="bg1"/>
              </a:solidFill>
              <a:latin typeface="微软雅黑" pitchFamily="34" charset="-122"/>
              <a:ea typeface="微软雅黑" pitchFamily="34" charset="-122"/>
            </a:rPr>
            <a:t>情况三：圣诞、元旦、农历新年前夕</a:t>
          </a:r>
          <a:endParaRPr lang="en-US" altLang="zh-CN" sz="1400" b="1" kern="1200" dirty="0" smtClean="0">
            <a:solidFill>
              <a:schemeClr val="bg1"/>
            </a:solidFill>
            <a:latin typeface="微软雅黑" pitchFamily="34" charset="-122"/>
            <a:ea typeface="微软雅黑" pitchFamily="34" charset="-122"/>
          </a:endParaRPr>
        </a:p>
      </dsp:txBody>
      <dsp:txXfrm>
        <a:off x="428628" y="3602256"/>
        <a:ext cx="6000792" cy="41328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11517F-F7F0-4A7A-B6CF-5ABCA59AC9F8}">
      <dsp:nvSpPr>
        <dsp:cNvPr id="0" name=""/>
        <dsp:cNvSpPr/>
      </dsp:nvSpPr>
      <dsp:spPr>
        <a:xfrm>
          <a:off x="948539" y="69694"/>
          <a:ext cx="1644443" cy="1644610"/>
        </a:xfrm>
        <a:prstGeom prst="circularArrow">
          <a:avLst>
            <a:gd name="adj1" fmla="val 10980"/>
            <a:gd name="adj2" fmla="val 1142322"/>
            <a:gd name="adj3" fmla="val 4500000"/>
            <a:gd name="adj4" fmla="val 10800000"/>
            <a:gd name="adj5" fmla="val 12500"/>
          </a:avLst>
        </a:prstGeom>
        <a:solidFill>
          <a:srgbClr val="3C84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9789C5E-E474-45BD-A638-F8E3329BC87E}">
      <dsp:nvSpPr>
        <dsp:cNvPr id="0" name=""/>
        <dsp:cNvSpPr/>
      </dsp:nvSpPr>
      <dsp:spPr>
        <a:xfrm>
          <a:off x="1311606" y="664998"/>
          <a:ext cx="917692" cy="458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rgbClr val="3C846F"/>
              </a:solidFill>
              <a:latin typeface="微软雅黑" pitchFamily="34" charset="-122"/>
              <a:ea typeface="微软雅黑" pitchFamily="34" charset="-122"/>
            </a:rPr>
            <a:t>T-1</a:t>
          </a:r>
          <a:r>
            <a:rPr lang="zh-CN" altLang="en-US" sz="2100" b="1" kern="1200" dirty="0" smtClean="0">
              <a:solidFill>
                <a:srgbClr val="3C846F"/>
              </a:solidFill>
              <a:latin typeface="微软雅黑" pitchFamily="34" charset="-122"/>
              <a:ea typeface="微软雅黑" pitchFamily="34" charset="-122"/>
            </a:rPr>
            <a:t>日</a:t>
          </a:r>
          <a:endParaRPr lang="zh-CN" altLang="en-US" sz="2100" b="1" kern="1200" dirty="0">
            <a:solidFill>
              <a:srgbClr val="3C846F"/>
            </a:solidFill>
            <a:latin typeface="微软雅黑" pitchFamily="34" charset="-122"/>
            <a:ea typeface="微软雅黑" pitchFamily="34" charset="-122"/>
          </a:endParaRPr>
        </a:p>
      </dsp:txBody>
      <dsp:txXfrm>
        <a:off x="1311606" y="664998"/>
        <a:ext cx="917692" cy="458798"/>
      </dsp:txXfrm>
    </dsp:sp>
    <dsp:sp modelId="{81CC1E92-A646-4FD3-9EA3-BD22D130182F}">
      <dsp:nvSpPr>
        <dsp:cNvPr id="0" name=""/>
        <dsp:cNvSpPr/>
      </dsp:nvSpPr>
      <dsp:spPr>
        <a:xfrm>
          <a:off x="491698" y="1014767"/>
          <a:ext cx="1644443" cy="1644610"/>
        </a:xfrm>
        <a:prstGeom prst="leftCircularArrow">
          <a:avLst>
            <a:gd name="adj1" fmla="val 10980"/>
            <a:gd name="adj2" fmla="val 1142322"/>
            <a:gd name="adj3" fmla="val 6300000"/>
            <a:gd name="adj4" fmla="val 18900000"/>
            <a:gd name="adj5" fmla="val 12500"/>
          </a:avLst>
        </a:prstGeom>
        <a:solidFill>
          <a:srgbClr val="F4772A"/>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558B2F-3323-4D3B-88E6-849B9009CDDB}">
      <dsp:nvSpPr>
        <dsp:cNvPr id="0" name=""/>
        <dsp:cNvSpPr/>
      </dsp:nvSpPr>
      <dsp:spPr>
        <a:xfrm>
          <a:off x="852914" y="1611816"/>
          <a:ext cx="917692" cy="458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rgbClr val="F4772A"/>
              </a:solidFill>
              <a:latin typeface="微软雅黑" pitchFamily="34" charset="-122"/>
              <a:ea typeface="微软雅黑" pitchFamily="34" charset="-122"/>
            </a:rPr>
            <a:t>T</a:t>
          </a:r>
          <a:r>
            <a:rPr lang="zh-CN" altLang="en-US" sz="2100" b="1" kern="1200" dirty="0" smtClean="0">
              <a:solidFill>
                <a:srgbClr val="F4772A"/>
              </a:solidFill>
              <a:latin typeface="微软雅黑" pitchFamily="34" charset="-122"/>
              <a:ea typeface="微软雅黑" pitchFamily="34" charset="-122"/>
            </a:rPr>
            <a:t>日</a:t>
          </a:r>
          <a:endParaRPr lang="zh-CN" altLang="en-US" sz="2100" b="1" kern="1200" dirty="0">
            <a:solidFill>
              <a:srgbClr val="F4772A"/>
            </a:solidFill>
            <a:latin typeface="微软雅黑" pitchFamily="34" charset="-122"/>
            <a:ea typeface="微软雅黑" pitchFamily="34" charset="-122"/>
          </a:endParaRPr>
        </a:p>
      </dsp:txBody>
      <dsp:txXfrm>
        <a:off x="852914" y="1611816"/>
        <a:ext cx="917692" cy="458798"/>
      </dsp:txXfrm>
    </dsp:sp>
    <dsp:sp modelId="{3963749D-38EF-0E43-B434-F17EF89FED37}">
      <dsp:nvSpPr>
        <dsp:cNvPr id="0" name=""/>
        <dsp:cNvSpPr/>
      </dsp:nvSpPr>
      <dsp:spPr>
        <a:xfrm>
          <a:off x="948539" y="1963329"/>
          <a:ext cx="1644443" cy="1644610"/>
        </a:xfrm>
        <a:prstGeom prst="circularArrow">
          <a:avLst>
            <a:gd name="adj1" fmla="val 10980"/>
            <a:gd name="adj2" fmla="val 1142322"/>
            <a:gd name="adj3" fmla="val 4500000"/>
            <a:gd name="adj4" fmla="val 13500000"/>
            <a:gd name="adj5" fmla="val 12500"/>
          </a:avLst>
        </a:prstGeom>
        <a:solidFill>
          <a:srgbClr val="7D1319"/>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F1B8A6-F1D3-D149-8F11-60DEDF6629CE}">
      <dsp:nvSpPr>
        <dsp:cNvPr id="0" name=""/>
        <dsp:cNvSpPr/>
      </dsp:nvSpPr>
      <dsp:spPr>
        <a:xfrm>
          <a:off x="1311606" y="2558634"/>
          <a:ext cx="917692" cy="458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chemeClr val="accent2">
                  <a:lumMod val="50000"/>
                </a:schemeClr>
              </a:solidFill>
              <a:latin typeface="微软雅黑" pitchFamily="34" charset="-122"/>
              <a:ea typeface="微软雅黑" pitchFamily="34" charset="-122"/>
            </a:rPr>
            <a:t>T</a:t>
          </a:r>
          <a:r>
            <a:rPr lang="zh-CN" altLang="en-US" sz="2100" b="1" kern="1200" dirty="0" smtClean="0">
              <a:solidFill>
                <a:schemeClr val="accent2">
                  <a:lumMod val="50000"/>
                </a:schemeClr>
              </a:solidFill>
              <a:latin typeface="微软雅黑" pitchFamily="34" charset="-122"/>
              <a:ea typeface="微软雅黑" pitchFamily="34" charset="-122"/>
            </a:rPr>
            <a:t>日</a:t>
          </a:r>
          <a:endParaRPr lang="zh-CN" altLang="en-US" sz="2100" b="1" kern="1200" dirty="0">
            <a:solidFill>
              <a:schemeClr val="accent2">
                <a:lumMod val="50000"/>
              </a:schemeClr>
            </a:solidFill>
            <a:latin typeface="微软雅黑" pitchFamily="34" charset="-122"/>
            <a:ea typeface="微软雅黑" pitchFamily="34" charset="-122"/>
          </a:endParaRPr>
        </a:p>
      </dsp:txBody>
      <dsp:txXfrm>
        <a:off x="1311606" y="2558634"/>
        <a:ext cx="917692" cy="458798"/>
      </dsp:txXfrm>
    </dsp:sp>
    <dsp:sp modelId="{26B2FC09-E8FE-4F60-A886-8159F9EDF77E}">
      <dsp:nvSpPr>
        <dsp:cNvPr id="0" name=""/>
        <dsp:cNvSpPr/>
      </dsp:nvSpPr>
      <dsp:spPr>
        <a:xfrm>
          <a:off x="608916" y="3017433"/>
          <a:ext cx="1412783" cy="1413466"/>
        </a:xfrm>
        <a:prstGeom prst="blockArc">
          <a:avLst>
            <a:gd name="adj1" fmla="val 0"/>
            <a:gd name="adj2" fmla="val 18900000"/>
            <a:gd name="adj3" fmla="val 12740"/>
          </a:avLst>
        </a:prstGeom>
        <a:solidFill>
          <a:srgbClr val="CBD35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88E7F5-53C3-2D4C-973D-6B2284A9A0E1}">
      <dsp:nvSpPr>
        <dsp:cNvPr id="0" name=""/>
        <dsp:cNvSpPr/>
      </dsp:nvSpPr>
      <dsp:spPr>
        <a:xfrm>
          <a:off x="852914" y="3505452"/>
          <a:ext cx="917692" cy="458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smtClean="0">
              <a:solidFill>
                <a:srgbClr val="CBD351"/>
              </a:solidFill>
              <a:latin typeface="微软雅黑" pitchFamily="34" charset="-122"/>
              <a:ea typeface="微软雅黑" pitchFamily="34" charset="-122"/>
            </a:rPr>
            <a:t>T+2</a:t>
          </a:r>
          <a:r>
            <a:rPr lang="zh-CN" altLang="en-US" sz="2100" b="1" kern="1200" dirty="0" smtClean="0">
              <a:solidFill>
                <a:srgbClr val="CBD351"/>
              </a:solidFill>
              <a:latin typeface="微软雅黑" pitchFamily="34" charset="-122"/>
              <a:ea typeface="微软雅黑" pitchFamily="34" charset="-122"/>
            </a:rPr>
            <a:t>日</a:t>
          </a:r>
          <a:endParaRPr lang="zh-CN" altLang="en-US" sz="2100" b="1" kern="1200" dirty="0">
            <a:solidFill>
              <a:srgbClr val="CBD351"/>
            </a:solidFill>
            <a:latin typeface="微软雅黑" pitchFamily="34" charset="-122"/>
            <a:ea typeface="微软雅黑" pitchFamily="34" charset="-122"/>
          </a:endParaRPr>
        </a:p>
      </dsp:txBody>
      <dsp:txXfrm>
        <a:off x="852914" y="3505452"/>
        <a:ext cx="917692" cy="45879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atin typeface="Arial" pitchFamily="34" charset="0"/>
              </a:defRPr>
            </a:lvl1pPr>
          </a:lstStyle>
          <a:p>
            <a:pPr>
              <a:defRPr/>
            </a:pPr>
            <a:endParaRPr lang="zh-CN" altLang="en-US"/>
          </a:p>
        </p:txBody>
      </p:sp>
      <p:sp>
        <p:nvSpPr>
          <p:cNvPr id="3" name="日期占位符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atin typeface="Arial" pitchFamily="34" charset="0"/>
              </a:defRPr>
            </a:lvl1pPr>
          </a:lstStyle>
          <a:p>
            <a:pPr>
              <a:defRPr/>
            </a:pPr>
            <a:fld id="{E4A3B21D-801F-4530-A9EC-997BBDBAB2AD}" type="datetimeFigureOut">
              <a:rPr lang="zh-CN" altLang="en-US"/>
              <a:pPr>
                <a:defRPr/>
              </a:pPr>
              <a:t>2016/10/17</a:t>
            </a:fld>
            <a:endParaRPr lang="zh-CN" altLang="en-US"/>
          </a:p>
        </p:txBody>
      </p:sp>
      <p:sp>
        <p:nvSpPr>
          <p:cNvPr id="4" name="幻灯片图像占位符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atin typeface="Arial" pitchFamily="34" charset="0"/>
              </a:defRPr>
            </a:lvl1pPr>
          </a:lstStyle>
          <a:p>
            <a:pPr>
              <a:defRPr/>
            </a:pPr>
            <a:endParaRPr lang="zh-CN" altLang="en-US"/>
          </a:p>
        </p:txBody>
      </p:sp>
      <p:sp>
        <p:nvSpPr>
          <p:cNvPr id="7" name="灯片编号占位符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atin typeface="Arial" pitchFamily="34" charset="0"/>
              </a:defRPr>
            </a:lvl1pPr>
          </a:lstStyle>
          <a:p>
            <a:pPr>
              <a:defRPr/>
            </a:pPr>
            <a:fld id="{A11A2E24-E21E-4D66-8299-8B9EE390D82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30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74501A-1AEF-4C9E-8E1A-8906EA977666}" type="slidenum">
              <a:rPr lang="zh-CN" altLang="en-US" smtClean="0"/>
              <a:pPr/>
              <a:t>1</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p:spPr>
      </p:sp>
      <p:sp>
        <p:nvSpPr>
          <p:cNvPr id="450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50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BBC573-F3EB-4C52-A2E3-6F606BEDC932}" type="slidenum">
              <a:rPr lang="zh-CN" altLang="en-US" smtClean="0"/>
              <a:pPr/>
              <a:t>6</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34E7BD-52BB-44A8-AD73-F49A5E58A693}" type="slidenum">
              <a:rPr lang="zh-CN" altLang="en-US" smtClean="0"/>
              <a:pPr/>
              <a:t>14</a:t>
            </a:fld>
            <a:endParaRPr lang="en-US"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2A854AE-E94C-44A3-A487-88648A3AFA54}" type="slidenum">
              <a:rPr lang="zh-CN" altLang="en-US" smtClean="0"/>
              <a:pPr/>
              <a:t>25</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 xmlns:p14="http://schemas.microsoft.com/office/powerpoint/2010/main" val="215736583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dirty="0"/>
          </a:p>
        </p:txBody>
      </p:sp>
    </p:spTree>
    <p:extLst>
      <p:ext uri="{BB962C8B-B14F-4D97-AF65-F5344CB8AC3E}">
        <p14:creationId xmlns="" xmlns:p14="http://schemas.microsoft.com/office/powerpoint/2010/main" val="373951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节标题">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539552" y="6356350"/>
            <a:ext cx="2133600" cy="365125"/>
          </a:xfrm>
          <a:prstGeom prst="rect">
            <a:avLst/>
          </a:prstGeom>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a:xfrm>
            <a:off x="6606738" y="6356350"/>
            <a:ext cx="2012950" cy="365125"/>
          </a:xfrm>
          <a:prstGeom prst="rect">
            <a:avLst/>
          </a:prstGeom>
        </p:spPr>
        <p:txBody>
          <a:bodyPr/>
          <a:lstStyle/>
          <a:p>
            <a:pPr>
              <a:defRPr/>
            </a:pPr>
            <a:fld id="{99610134-A4A6-469D-BB62-660D527C1BFA}" type="slidenum">
              <a:rPr lang="en-US" altLang="zh-CN" smtClean="0"/>
              <a:pPr>
                <a:defRPr/>
              </a:pPr>
              <a:t>‹#›</a:t>
            </a:fld>
            <a:endParaRPr lang="en-US" altLang="zh-CN"/>
          </a:p>
        </p:txBody>
      </p:sp>
      <p:sp>
        <p:nvSpPr>
          <p:cNvPr id="14" name="图片占位符 13"/>
          <p:cNvSpPr>
            <a:spLocks noGrp="1"/>
          </p:cNvSpPr>
          <p:nvPr>
            <p:ph type="pic" sz="quarter" idx="13"/>
          </p:nvPr>
        </p:nvSpPr>
        <p:spPr>
          <a:xfrm>
            <a:off x="-1" y="1868639"/>
            <a:ext cx="3016800" cy="2725200"/>
          </a:xfrm>
        </p:spPr>
        <p:txBody>
          <a:bodyPr/>
          <a:lstStyle/>
          <a:p>
            <a:r>
              <a:rPr lang="zh-CN" altLang="en-US" smtClean="0"/>
              <a:t>单击图标添加图片</a:t>
            </a:r>
            <a:endParaRPr lang="zh-CN" altLang="en-US"/>
          </a:p>
        </p:txBody>
      </p:sp>
      <p:sp>
        <p:nvSpPr>
          <p:cNvPr id="17" name="矩形 16"/>
          <p:cNvSpPr/>
          <p:nvPr/>
        </p:nvSpPr>
        <p:spPr>
          <a:xfrm>
            <a:off x="4512691" y="2984003"/>
            <a:ext cx="396000" cy="396000"/>
          </a:xfrm>
          <a:prstGeom prst="rect">
            <a:avLst/>
          </a:prstGeom>
          <a:noFill/>
          <a:ln w="19050">
            <a:solidFill>
              <a:srgbClr val="B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18" name="矩形 17"/>
          <p:cNvSpPr/>
          <p:nvPr/>
        </p:nvSpPr>
        <p:spPr>
          <a:xfrm>
            <a:off x="3694169" y="3262748"/>
            <a:ext cx="527316" cy="545341"/>
          </a:xfrm>
          <a:prstGeom prst="rect">
            <a:avLst/>
          </a:prstGeom>
          <a:noFill/>
          <a:ln w="19050">
            <a:solidFill>
              <a:srgbClr val="B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2" name="标题 1"/>
          <p:cNvSpPr>
            <a:spLocks noGrp="1"/>
          </p:cNvSpPr>
          <p:nvPr>
            <p:ph type="title"/>
          </p:nvPr>
        </p:nvSpPr>
        <p:spPr>
          <a:xfrm>
            <a:off x="3707904" y="3173787"/>
            <a:ext cx="5184576" cy="720134"/>
          </a:xfrm>
        </p:spPr>
        <p:txBody>
          <a:bodyPr anchor="ctr">
            <a:normAutofit/>
          </a:bodyPr>
          <a:lstStyle>
            <a:lvl1pPr algn="l">
              <a:defRPr sz="2800" b="0" cap="none" spc="0" baseline="0">
                <a:ln>
                  <a:noFill/>
                </a:ln>
                <a:solidFill>
                  <a:schemeClr val="bg1"/>
                </a:solidFill>
                <a:effectLst/>
                <a:latin typeface="Arial" pitchFamily="34" charset="0"/>
              </a:defRPr>
            </a:lvl1pPr>
          </a:lstStyle>
          <a:p>
            <a:r>
              <a:rPr lang="zh-CN" altLang="en-US" smtClean="0"/>
              <a:t>单击此处编辑母版标题样式</a:t>
            </a:r>
            <a:endParaRPr lang="zh-CN" altLang="en-US" dirty="0"/>
          </a:p>
        </p:txBody>
      </p:sp>
      <p:sp>
        <p:nvSpPr>
          <p:cNvPr id="20" name="文本占位符 2"/>
          <p:cNvSpPr>
            <a:spLocks noGrp="1"/>
          </p:cNvSpPr>
          <p:nvPr>
            <p:ph type="body" idx="1" hasCustomPrompt="1"/>
          </p:nvPr>
        </p:nvSpPr>
        <p:spPr>
          <a:xfrm>
            <a:off x="2479005" y="3016004"/>
            <a:ext cx="996022" cy="1008110"/>
          </a:xfrm>
          <a:solidFill>
            <a:srgbClr val="870000"/>
          </a:solidFill>
          <a:ln w="28575">
            <a:solidFill>
              <a:srgbClr val="BE0000"/>
            </a:solidFill>
          </a:ln>
        </p:spPr>
        <p:txBody>
          <a:bodyPr anchor="ctr">
            <a:noAutofit/>
          </a:bodyPr>
          <a:lstStyle>
            <a:lvl1pPr marL="0" indent="0" algn="ctr">
              <a:lnSpc>
                <a:spcPts val="6000"/>
              </a:lnSpc>
              <a:spcBef>
                <a:spcPts val="0"/>
              </a:spcBef>
              <a:buNone/>
              <a:defRPr sz="5400" b="1" baseline="0">
                <a:solidFill>
                  <a:schemeClr val="bg1"/>
                </a:solidFill>
                <a:latin typeface="Arial" pitchFamily="34" charset="0"/>
                <a:ea typeface="黑体" pitchFamily="49" charset="-122"/>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dirty="0" smtClean="0"/>
              <a:t>1</a:t>
            </a:r>
            <a:endParaRPr lang="zh-CN" altLang="en-US" dirty="0" smtClean="0"/>
          </a:p>
        </p:txBody>
      </p:sp>
      <p:sp>
        <p:nvSpPr>
          <p:cNvPr id="22" name="矩形 21"/>
          <p:cNvSpPr/>
          <p:nvPr/>
        </p:nvSpPr>
        <p:spPr>
          <a:xfrm>
            <a:off x="4404680" y="4092947"/>
            <a:ext cx="360040" cy="360040"/>
          </a:xfrm>
          <a:prstGeom prst="rect">
            <a:avLst/>
          </a:prstGeom>
          <a:noFill/>
          <a:ln w="19050">
            <a:solidFill>
              <a:srgbClr val="B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23" name="矩形 22"/>
          <p:cNvSpPr/>
          <p:nvPr/>
        </p:nvSpPr>
        <p:spPr>
          <a:xfrm>
            <a:off x="4976490" y="2492896"/>
            <a:ext cx="252000" cy="252000"/>
          </a:xfrm>
          <a:prstGeom prst="rect">
            <a:avLst/>
          </a:prstGeom>
          <a:noFill/>
          <a:ln w="12700">
            <a:solidFill>
              <a:srgbClr val="B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16" name="矩形 15"/>
          <p:cNvSpPr/>
          <p:nvPr/>
        </p:nvSpPr>
        <p:spPr>
          <a:xfrm>
            <a:off x="3122315" y="2483371"/>
            <a:ext cx="720080" cy="720080"/>
          </a:xfrm>
          <a:prstGeom prst="rect">
            <a:avLst/>
          </a:prstGeom>
          <a:noFill/>
          <a:ln w="19050">
            <a:solidFill>
              <a:srgbClr val="B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15" name="矩形 14"/>
          <p:cNvSpPr/>
          <p:nvPr/>
        </p:nvSpPr>
        <p:spPr bwMode="auto">
          <a:xfrm>
            <a:off x="0" y="6000768"/>
            <a:ext cx="9144000" cy="857232"/>
          </a:xfrm>
          <a:prstGeom prst="rect">
            <a:avLst/>
          </a:prstGeom>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Tree>
    <p:extLst>
      <p:ext uri="{BB962C8B-B14F-4D97-AF65-F5344CB8AC3E}">
        <p14:creationId xmlns="" xmlns:p14="http://schemas.microsoft.com/office/powerpoint/2010/main" val="29754022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6" name="Rectangle 6"/>
          <p:cNvSpPr>
            <a:spLocks noGrp="1" noChangeArrowheads="1"/>
          </p:cNvSpPr>
          <p:nvPr>
            <p:ph type="sldNum" sz="quarter" idx="12"/>
          </p:nvPr>
        </p:nvSpPr>
        <p:spPr>
          <a:xfrm>
            <a:off x="7118920" y="6245225"/>
            <a:ext cx="2133600" cy="476250"/>
          </a:xfrm>
          <a:prstGeom prst="rect">
            <a:avLst/>
          </a:prstGeom>
          <a:ln/>
        </p:spPr>
        <p:txBody>
          <a:bodyPr/>
          <a:lstStyle>
            <a:lvl1pPr>
              <a:defRPr/>
            </a:lvl1pPr>
          </a:lstStyle>
          <a:p>
            <a:pPr>
              <a:defRPr/>
            </a:pPr>
            <a:fld id="{EDAFB4C9-ED7A-41ED-99C6-E96D2E30512B}" type="slidenum">
              <a:rPr lang="en-US" altLang="zh-CN" smtClean="0"/>
              <a:pPr>
                <a:defRPr/>
              </a:pPr>
              <a:t>‹#›</a:t>
            </a:fld>
            <a:endParaRPr lang="en-US" altLang="zh-CN"/>
          </a:p>
        </p:txBody>
      </p:sp>
    </p:spTree>
    <p:extLst>
      <p:ext uri="{BB962C8B-B14F-4D97-AF65-F5344CB8AC3E}">
        <p14:creationId xmlns="" xmlns:p14="http://schemas.microsoft.com/office/powerpoint/2010/main" val="3370827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9" name="Rectangle 6"/>
          <p:cNvSpPr>
            <a:spLocks noGrp="1" noChangeArrowheads="1"/>
          </p:cNvSpPr>
          <p:nvPr>
            <p:ph type="sldNum" sz="quarter" idx="12"/>
          </p:nvPr>
        </p:nvSpPr>
        <p:spPr>
          <a:xfrm>
            <a:off x="7118920" y="6245225"/>
            <a:ext cx="2133600" cy="476250"/>
          </a:xfrm>
          <a:prstGeom prst="rect">
            <a:avLst/>
          </a:prstGeom>
          <a:ln/>
        </p:spPr>
        <p:txBody>
          <a:bodyPr/>
          <a:lstStyle>
            <a:lvl1pPr>
              <a:defRPr/>
            </a:lvl1pPr>
          </a:lstStyle>
          <a:p>
            <a:pPr>
              <a:defRPr/>
            </a:pPr>
            <a:fld id="{22AB7692-40CD-4E08-9688-55DDE47F08D5}" type="slidenum">
              <a:rPr lang="en-US" altLang="zh-CN" smtClean="0"/>
              <a:pPr>
                <a:defRPr/>
              </a:pPr>
              <a:t>‹#›</a:t>
            </a:fld>
            <a:endParaRPr lang="en-US" altLang="zh-CN"/>
          </a:p>
        </p:txBody>
      </p:sp>
    </p:spTree>
    <p:extLst>
      <p:ext uri="{BB962C8B-B14F-4D97-AF65-F5344CB8AC3E}">
        <p14:creationId xmlns="" xmlns:p14="http://schemas.microsoft.com/office/powerpoint/2010/main" val="1599253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5" name="Rectangle 6"/>
          <p:cNvSpPr>
            <a:spLocks noGrp="1" noChangeArrowheads="1"/>
          </p:cNvSpPr>
          <p:nvPr>
            <p:ph type="sldNum" sz="quarter" idx="12"/>
          </p:nvPr>
        </p:nvSpPr>
        <p:spPr>
          <a:xfrm>
            <a:off x="7118920" y="6245225"/>
            <a:ext cx="2133600" cy="476250"/>
          </a:xfrm>
          <a:prstGeom prst="rect">
            <a:avLst/>
          </a:prstGeom>
          <a:ln/>
        </p:spPr>
        <p:txBody>
          <a:bodyPr/>
          <a:lstStyle>
            <a:lvl1pPr>
              <a:defRPr/>
            </a:lvl1pPr>
          </a:lstStyle>
          <a:p>
            <a:pPr>
              <a:defRPr/>
            </a:pPr>
            <a:fld id="{F42546F2-19F0-4D19-927B-341E61706B53}" type="slidenum">
              <a:rPr lang="en-US" altLang="zh-CN" smtClean="0"/>
              <a:pPr>
                <a:defRPr/>
              </a:pPr>
              <a:t>‹#›</a:t>
            </a:fld>
            <a:endParaRPr lang="en-US" altLang="zh-CN"/>
          </a:p>
        </p:txBody>
      </p:sp>
    </p:spTree>
    <p:extLst>
      <p:ext uri="{BB962C8B-B14F-4D97-AF65-F5344CB8AC3E}">
        <p14:creationId xmlns="" xmlns:p14="http://schemas.microsoft.com/office/powerpoint/2010/main" val="2665029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0248D04E-3358-42AD-A84E-CEB493668026}" type="slidenum">
              <a:rPr lang="en-US" altLang="zh-CN" smtClean="0"/>
              <a:pPr>
                <a:defRPr/>
              </a:pPr>
              <a:t>‹#›</a:t>
            </a:fld>
            <a:endParaRPr lang="en-US" altLang="zh-CN"/>
          </a:p>
        </p:txBody>
      </p:sp>
    </p:spTree>
    <p:extLst>
      <p:ext uri="{BB962C8B-B14F-4D97-AF65-F5344CB8AC3E}">
        <p14:creationId xmlns="" xmlns:p14="http://schemas.microsoft.com/office/powerpoint/2010/main" val="2229837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标题幻灯片">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41629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88913"/>
            <a:ext cx="8570912" cy="576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27" name="Rectangle 3"/>
          <p:cNvSpPr>
            <a:spLocks noGrp="1" noChangeArrowheads="1"/>
          </p:cNvSpPr>
          <p:nvPr>
            <p:ph type="body" idx="1"/>
          </p:nvPr>
        </p:nvSpPr>
        <p:spPr bwMode="auto">
          <a:xfrm>
            <a:off x="457200" y="1052513"/>
            <a:ext cx="8229600" cy="5073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rtl="0" eaLnBrk="1" fontAlgn="base" hangingPunct="1">
        <a:spcBef>
          <a:spcPct val="0"/>
        </a:spcBef>
        <a:spcAft>
          <a:spcPct val="0"/>
        </a:spcAft>
        <a:defRPr sz="2600">
          <a:solidFill>
            <a:schemeClr val="tx1"/>
          </a:solidFill>
          <a:latin typeface="+mj-lt"/>
          <a:ea typeface="+mj-ea"/>
          <a:cs typeface="+mj-cs"/>
        </a:defRPr>
      </a:lvl1pPr>
      <a:lvl2pPr algn="l" rtl="0" eaLnBrk="1" fontAlgn="base" hangingPunct="1">
        <a:spcBef>
          <a:spcPct val="0"/>
        </a:spcBef>
        <a:spcAft>
          <a:spcPct val="0"/>
        </a:spcAft>
        <a:defRPr sz="2600">
          <a:solidFill>
            <a:schemeClr val="tx2"/>
          </a:solidFill>
          <a:latin typeface="Lucida Sans Unicode" pitchFamily="34" charset="0"/>
          <a:ea typeface="黑体" pitchFamily="49" charset="-122"/>
        </a:defRPr>
      </a:lvl2pPr>
      <a:lvl3pPr algn="l" rtl="0" eaLnBrk="1" fontAlgn="base" hangingPunct="1">
        <a:spcBef>
          <a:spcPct val="0"/>
        </a:spcBef>
        <a:spcAft>
          <a:spcPct val="0"/>
        </a:spcAft>
        <a:defRPr sz="2600">
          <a:solidFill>
            <a:schemeClr val="tx2"/>
          </a:solidFill>
          <a:latin typeface="Lucida Sans Unicode" pitchFamily="34" charset="0"/>
          <a:ea typeface="黑体" pitchFamily="49" charset="-122"/>
        </a:defRPr>
      </a:lvl3pPr>
      <a:lvl4pPr algn="l" rtl="0" eaLnBrk="1" fontAlgn="base" hangingPunct="1">
        <a:spcBef>
          <a:spcPct val="0"/>
        </a:spcBef>
        <a:spcAft>
          <a:spcPct val="0"/>
        </a:spcAft>
        <a:defRPr sz="2600">
          <a:solidFill>
            <a:schemeClr val="tx2"/>
          </a:solidFill>
          <a:latin typeface="Lucida Sans Unicode" pitchFamily="34" charset="0"/>
          <a:ea typeface="黑体" pitchFamily="49" charset="-122"/>
        </a:defRPr>
      </a:lvl4pPr>
      <a:lvl5pPr algn="l" rtl="0" eaLnBrk="1" fontAlgn="base" hangingPunct="1">
        <a:spcBef>
          <a:spcPct val="0"/>
        </a:spcBef>
        <a:spcAft>
          <a:spcPct val="0"/>
        </a:spcAft>
        <a:defRPr sz="2600">
          <a:solidFill>
            <a:schemeClr val="tx2"/>
          </a:solidFill>
          <a:latin typeface="Lucida Sans Unicode" pitchFamily="34" charset="0"/>
          <a:ea typeface="黑体" pitchFamily="49"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ea typeface="+mn-ea"/>
        </a:defRPr>
      </a:lvl2pPr>
      <a:lvl3pPr marL="1143000" indent="-228600" algn="l" rtl="0" eaLnBrk="1" fontAlgn="base" hangingPunct="1">
        <a:spcBef>
          <a:spcPct val="20000"/>
        </a:spcBef>
        <a:spcAft>
          <a:spcPct val="0"/>
        </a:spcAft>
        <a:buChar char="•"/>
        <a:defRPr>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image" Target="../media/image14.jpeg"/><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13.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hyperlink" Target="http://www.chinaclear.c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8" descr="C:\Users\cchen\Desktop\图片1.jpg"/>
          <p:cNvPicPr>
            <a:picLocks noChangeAspect="1" noChangeArrowheads="1"/>
          </p:cNvPicPr>
          <p:nvPr/>
        </p:nvPicPr>
        <p:blipFill>
          <a:blip r:embed="rId3" cstate="print"/>
          <a:srcRect/>
          <a:stretch>
            <a:fillRect/>
          </a:stretch>
        </p:blipFill>
        <p:spPr bwMode="auto">
          <a:xfrm>
            <a:off x="463550" y="2852738"/>
            <a:ext cx="8680450" cy="3511550"/>
          </a:xfrm>
          <a:prstGeom prst="rect">
            <a:avLst/>
          </a:prstGeom>
          <a:noFill/>
          <a:ln w="9525">
            <a:noFill/>
            <a:miter lim="800000"/>
            <a:headEnd/>
            <a:tailEnd/>
          </a:ln>
        </p:spPr>
      </p:pic>
      <p:sp>
        <p:nvSpPr>
          <p:cNvPr id="2051" name="Text Box 4"/>
          <p:cNvSpPr txBox="1">
            <a:spLocks noChangeArrowheads="1"/>
          </p:cNvSpPr>
          <p:nvPr/>
        </p:nvSpPr>
        <p:spPr bwMode="auto">
          <a:xfrm>
            <a:off x="774700" y="3108325"/>
            <a:ext cx="5329238" cy="476250"/>
          </a:xfrm>
          <a:prstGeom prst="rect">
            <a:avLst/>
          </a:prstGeom>
          <a:noFill/>
          <a:ln w="9525">
            <a:noFill/>
            <a:miter lim="800000"/>
            <a:headEnd/>
            <a:tailEnd/>
          </a:ln>
        </p:spPr>
        <p:txBody>
          <a:bodyPr>
            <a:spAutoFit/>
          </a:bodyPr>
          <a:lstStyle/>
          <a:p>
            <a:pPr>
              <a:lnSpc>
                <a:spcPct val="120000"/>
              </a:lnSpc>
            </a:pPr>
            <a:r>
              <a:rPr lang="zh-CN" altLang="en-US" sz="2400" b="1">
                <a:solidFill>
                  <a:srgbClr val="4D4D4D"/>
                </a:solidFill>
                <a:latin typeface="黑体" pitchFamily="49" charset="-122"/>
                <a:ea typeface="黑体" pitchFamily="49" charset="-122"/>
              </a:rPr>
              <a:t>港股通存管结算业务介绍</a:t>
            </a:r>
            <a:endParaRPr kumimoji="1" lang="zh-CN" altLang="en-US" sz="2400" b="1">
              <a:solidFill>
                <a:srgbClr val="4D4D4D"/>
              </a:solidFill>
              <a:latin typeface="黑体" pitchFamily="49" charset="-122"/>
              <a:ea typeface="黑体" pitchFamily="49" charset="-122"/>
            </a:endParaRPr>
          </a:p>
        </p:txBody>
      </p:sp>
      <p:sp>
        <p:nvSpPr>
          <p:cNvPr id="2052" name="Text Box 5"/>
          <p:cNvSpPr txBox="1">
            <a:spLocks noChangeArrowheads="1"/>
          </p:cNvSpPr>
          <p:nvPr/>
        </p:nvSpPr>
        <p:spPr bwMode="auto">
          <a:xfrm>
            <a:off x="779463" y="5938838"/>
            <a:ext cx="2016125" cy="244475"/>
          </a:xfrm>
          <a:prstGeom prst="rect">
            <a:avLst/>
          </a:prstGeom>
          <a:noFill/>
          <a:ln w="9525">
            <a:noFill/>
            <a:miter lim="800000"/>
            <a:headEnd/>
            <a:tailEnd/>
          </a:ln>
        </p:spPr>
        <p:txBody>
          <a:bodyPr>
            <a:spAutoFit/>
          </a:bodyPr>
          <a:lstStyle/>
          <a:p>
            <a:pPr>
              <a:spcBef>
                <a:spcPct val="50000"/>
              </a:spcBef>
            </a:pPr>
            <a:r>
              <a:rPr lang="en-US" altLang="zh-CN" sz="1000">
                <a:solidFill>
                  <a:srgbClr val="4D4D4D"/>
                </a:solidFill>
              </a:rPr>
              <a:t>www.chinaclear.cn </a:t>
            </a:r>
          </a:p>
        </p:txBody>
      </p:sp>
      <p:sp>
        <p:nvSpPr>
          <p:cNvPr id="2053" name="Text Box 6"/>
          <p:cNvSpPr txBox="1">
            <a:spLocks noChangeArrowheads="1"/>
          </p:cNvSpPr>
          <p:nvPr/>
        </p:nvSpPr>
        <p:spPr bwMode="auto">
          <a:xfrm>
            <a:off x="468313" y="5516563"/>
            <a:ext cx="3455987" cy="366712"/>
          </a:xfrm>
          <a:prstGeom prst="rect">
            <a:avLst/>
          </a:prstGeom>
          <a:noFill/>
          <a:ln w="9525">
            <a:noFill/>
            <a:miter lim="800000"/>
            <a:headEnd/>
            <a:tailEnd/>
          </a:ln>
        </p:spPr>
        <p:txBody>
          <a:bodyPr>
            <a:spAutoFit/>
          </a:bodyPr>
          <a:lstStyle/>
          <a:p>
            <a:pPr>
              <a:spcBef>
                <a:spcPct val="50000"/>
              </a:spcBef>
            </a:pPr>
            <a:r>
              <a:rPr lang="zh-CN" altLang="en-US">
                <a:solidFill>
                  <a:srgbClr val="5F5F5F"/>
                </a:solidFill>
                <a:latin typeface="黑体" pitchFamily="49" charset="-122"/>
                <a:ea typeface="黑体" pitchFamily="49" charset="-122"/>
              </a:rPr>
              <a:t>中国结算深圳分公司结算业务部</a:t>
            </a:r>
          </a:p>
        </p:txBody>
      </p:sp>
      <p:pic>
        <p:nvPicPr>
          <p:cNvPr id="2054" name="Picture 8"/>
          <p:cNvPicPr>
            <a:picLocks noChangeAspect="1" noChangeArrowheads="1"/>
          </p:cNvPicPr>
          <p:nvPr/>
        </p:nvPicPr>
        <p:blipFill>
          <a:blip r:embed="rId4" cstate="print"/>
          <a:srcRect/>
          <a:stretch>
            <a:fillRect/>
          </a:stretch>
        </p:blipFill>
        <p:spPr bwMode="auto">
          <a:xfrm>
            <a:off x="0" y="1482725"/>
            <a:ext cx="9144000" cy="1370013"/>
          </a:xfrm>
          <a:prstGeom prst="rect">
            <a:avLst/>
          </a:prstGeom>
          <a:noFill/>
          <a:ln w="9525">
            <a:noFill/>
            <a:miter lim="800000"/>
            <a:headEnd/>
            <a:tailEnd/>
          </a:ln>
        </p:spPr>
      </p:pic>
      <p:sp>
        <p:nvSpPr>
          <p:cNvPr id="2055" name="Text Box 9"/>
          <p:cNvSpPr txBox="1">
            <a:spLocks noChangeArrowheads="1"/>
          </p:cNvSpPr>
          <p:nvPr/>
        </p:nvSpPr>
        <p:spPr bwMode="auto">
          <a:xfrm>
            <a:off x="755650" y="2060575"/>
            <a:ext cx="6265863" cy="641350"/>
          </a:xfrm>
          <a:prstGeom prst="rect">
            <a:avLst/>
          </a:prstGeom>
          <a:noFill/>
          <a:ln w="9525">
            <a:noFill/>
            <a:miter lim="800000"/>
            <a:headEnd/>
            <a:tailEnd/>
          </a:ln>
        </p:spPr>
        <p:txBody>
          <a:bodyPr>
            <a:spAutoFit/>
          </a:bodyPr>
          <a:lstStyle/>
          <a:p>
            <a:r>
              <a:rPr lang="en-US" altLang="zh-CN" dirty="0">
                <a:solidFill>
                  <a:schemeClr val="bg1"/>
                </a:solidFill>
              </a:rPr>
              <a:t>China Securities Depository </a:t>
            </a:r>
          </a:p>
          <a:p>
            <a:r>
              <a:rPr lang="en-US" altLang="zh-CN" dirty="0">
                <a:solidFill>
                  <a:schemeClr val="bg1"/>
                </a:solidFill>
              </a:rPr>
              <a:t>and Clearing Corporation Limited</a:t>
            </a:r>
          </a:p>
        </p:txBody>
      </p:sp>
      <p:pic>
        <p:nvPicPr>
          <p:cNvPr id="2056" name="Picture 9" descr="D:\2015.1.23\中国结算VI系统(2015.3)\主标-透明背景.png"/>
          <p:cNvPicPr>
            <a:picLocks noChangeAspect="1" noChangeArrowheads="1"/>
          </p:cNvPicPr>
          <p:nvPr/>
        </p:nvPicPr>
        <p:blipFill>
          <a:blip r:embed="rId5" cstate="print"/>
          <a:srcRect/>
          <a:stretch>
            <a:fillRect/>
          </a:stretch>
        </p:blipFill>
        <p:spPr bwMode="auto">
          <a:xfrm>
            <a:off x="6264275" y="333375"/>
            <a:ext cx="2628900" cy="1179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5357818" y="1857364"/>
            <a:ext cx="3071834" cy="435771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 name="圆角矩形 6"/>
          <p:cNvSpPr/>
          <p:nvPr/>
        </p:nvSpPr>
        <p:spPr bwMode="auto">
          <a:xfrm>
            <a:off x="428596" y="1857364"/>
            <a:ext cx="3357586" cy="435771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 name="Rectangle 3" descr="单个小人12"/>
          <p:cNvSpPr>
            <a:spLocks noGrp="1" noChangeAspect="1" noChangeArrowheads="1"/>
          </p:cNvSpPr>
          <p:nvPr isPhoto="1"/>
        </p:nvSpPr>
        <p:spPr bwMode="auto">
          <a:xfrm>
            <a:off x="3000364" y="2071678"/>
            <a:ext cx="3071834" cy="3929090"/>
          </a:xfrm>
          <a:prstGeom prst="rect">
            <a:avLst/>
          </a:prstGeom>
          <a:blipFill dpi="0" rotWithShape="1">
            <a:blip r:embed="rId2" cstate="print"/>
            <a:srcRect/>
            <a:stretch>
              <a:fillRect/>
            </a:stretch>
          </a:blipFill>
          <a:ln w="9525">
            <a:noFill/>
            <a:miter lim="800000"/>
            <a:headEnd/>
            <a:tailEnd/>
          </a:ln>
        </p:spPr>
        <p:txBody>
          <a:bodyPr/>
          <a:lstStyle/>
          <a:p>
            <a:endParaRPr lang="zh-CN" altLang="zh-CN">
              <a:latin typeface="Calibri" pitchFamily="34" charset="0"/>
            </a:endParaRPr>
          </a:p>
        </p:txBody>
      </p:sp>
      <p:sp>
        <p:nvSpPr>
          <p:cNvPr id="3" name="矩形 2"/>
          <p:cNvSpPr/>
          <p:nvPr/>
        </p:nvSpPr>
        <p:spPr bwMode="auto">
          <a:xfrm>
            <a:off x="3000364" y="2000240"/>
            <a:ext cx="1214446" cy="500066"/>
          </a:xfrm>
          <a:prstGeom prst="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TextBox 3"/>
          <p:cNvSpPr txBox="1">
            <a:spLocks noChangeArrowheads="1"/>
          </p:cNvSpPr>
          <p:nvPr/>
        </p:nvSpPr>
        <p:spPr bwMode="auto">
          <a:xfrm>
            <a:off x="642910" y="2000240"/>
            <a:ext cx="3071834" cy="4585871"/>
          </a:xfrm>
          <a:prstGeom prst="rect">
            <a:avLst/>
          </a:prstGeom>
          <a:noFill/>
          <a:ln w="9525">
            <a:noFill/>
            <a:miter lim="800000"/>
            <a:headEnd/>
            <a:tailEnd/>
          </a:ln>
        </p:spPr>
        <p:txBody>
          <a:bodyPr wrap="square">
            <a:spAutoFit/>
          </a:bodyPr>
          <a:lstStyle/>
          <a:p>
            <a:r>
              <a:rPr lang="zh-CN" altLang="en-US" b="1" dirty="0">
                <a:latin typeface="微软雅黑" pitchFamily="34" charset="-122"/>
                <a:ea typeface="微软雅黑" pitchFamily="34" charset="-122"/>
              </a:rPr>
              <a:t>受理范围：</a:t>
            </a:r>
            <a:r>
              <a:rPr lang="zh-CN" altLang="en-US" dirty="0">
                <a:latin typeface="微软雅黑" pitchFamily="34" charset="-122"/>
                <a:ea typeface="微软雅黑" pitchFamily="34" charset="-122"/>
              </a:rPr>
              <a:t>协助司法冻结、质押登记</a:t>
            </a:r>
          </a:p>
          <a:p>
            <a:r>
              <a:rPr lang="zh-CN" altLang="en-US" b="1" dirty="0">
                <a:latin typeface="微软雅黑" pitchFamily="34" charset="-122"/>
                <a:ea typeface="微软雅黑" pitchFamily="34" charset="-122"/>
              </a:rPr>
              <a:t>受理</a:t>
            </a:r>
            <a:r>
              <a:rPr lang="zh-CN" altLang="en-US" b="1" dirty="0" smtClean="0">
                <a:latin typeface="微软雅黑" pitchFamily="34" charset="-122"/>
                <a:ea typeface="微软雅黑" pitchFamily="34" charset="-122"/>
              </a:rPr>
              <a:t>方式：</a:t>
            </a:r>
            <a:endParaRPr lang="en-US" altLang="zh-CN" b="1" dirty="0" smtClean="0">
              <a:latin typeface="微软雅黑" pitchFamily="34" charset="-122"/>
              <a:ea typeface="微软雅黑" pitchFamily="34" charset="-122"/>
            </a:endParaRPr>
          </a:p>
          <a:p>
            <a:pPr>
              <a:buFont typeface="Wingdings" pitchFamily="2" charset="2"/>
              <a:buChar char="ü"/>
            </a:pPr>
            <a:r>
              <a:rPr lang="zh-CN" altLang="en-US" dirty="0" smtClean="0">
                <a:latin typeface="微软雅黑" pitchFamily="34" charset="-122"/>
                <a:ea typeface="微软雅黑" pitchFamily="34" charset="-122"/>
              </a:rPr>
              <a:t>协助执法：公司柜台、</a:t>
            </a:r>
            <a:r>
              <a:rPr lang="zh-CN" altLang="en-US" dirty="0">
                <a:latin typeface="微软雅黑" pitchFamily="34" charset="-122"/>
                <a:ea typeface="微软雅黑" pitchFamily="34" charset="-122"/>
              </a:rPr>
              <a:t>券商端</a:t>
            </a:r>
            <a:r>
              <a:rPr lang="zh-CN" altLang="en-US" dirty="0" smtClean="0">
                <a:latin typeface="微软雅黑" pitchFamily="34" charset="-122"/>
                <a:ea typeface="微软雅黑" pitchFamily="34" charset="-122"/>
              </a:rPr>
              <a:t>申报</a:t>
            </a:r>
            <a:endParaRPr lang="en-US" altLang="zh-CN" dirty="0" smtClean="0">
              <a:latin typeface="微软雅黑" pitchFamily="34" charset="-122"/>
              <a:ea typeface="微软雅黑" pitchFamily="34" charset="-122"/>
            </a:endParaRPr>
          </a:p>
          <a:p>
            <a:pPr>
              <a:buFont typeface="Wingdings" pitchFamily="2" charset="2"/>
              <a:buChar char="ü"/>
            </a:pPr>
            <a:r>
              <a:rPr lang="zh-CN" altLang="en-US" dirty="0" smtClean="0">
                <a:latin typeface="微软雅黑" pitchFamily="34" charset="-122"/>
                <a:ea typeface="微软雅黑" pitchFamily="34" charset="-122"/>
              </a:rPr>
              <a:t>质押：公司柜台</a:t>
            </a:r>
            <a:endParaRPr lang="en-US" altLang="zh-CN"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计算</a:t>
            </a:r>
            <a:r>
              <a:rPr lang="zh-CN" altLang="en-US" b="1" dirty="0">
                <a:latin typeface="微软雅黑" pitchFamily="34" charset="-122"/>
                <a:ea typeface="微软雅黑" pitchFamily="34" charset="-122"/>
              </a:rPr>
              <a:t>公式</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sz="1600" dirty="0" smtClean="0">
                <a:latin typeface="微软雅黑" pitchFamily="34" charset="-122"/>
                <a:ea typeface="微软雅黑" pitchFamily="34" charset="-122"/>
              </a:rPr>
              <a:t>可冻结</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用于质押生效</a:t>
            </a:r>
            <a:r>
              <a:rPr lang="zh-CN" altLang="en-US" sz="1600" dirty="0">
                <a:latin typeface="微软雅黑" pitchFamily="34" charset="-122"/>
                <a:ea typeface="微软雅黑" pitchFamily="34" charset="-122"/>
              </a:rPr>
              <a:t>的最大数量</a:t>
            </a:r>
            <a:r>
              <a:rPr lang="en-US" altLang="zh-CN" sz="1600" dirty="0">
                <a:latin typeface="微软雅黑" pitchFamily="34" charset="-122"/>
                <a:ea typeface="微软雅黑" pitchFamily="34" charset="-122"/>
              </a:rPr>
              <a:t>=T</a:t>
            </a:r>
            <a:r>
              <a:rPr lang="zh-CN" altLang="en-US" sz="1600" dirty="0">
                <a:latin typeface="微软雅黑" pitchFamily="34" charset="-122"/>
                <a:ea typeface="微软雅黑" pitchFamily="34" charset="-122"/>
              </a:rPr>
              <a:t>日已完成交收数量（</a:t>
            </a:r>
            <a:r>
              <a:rPr lang="en-US" altLang="zh-CN" sz="1600" dirty="0">
                <a:latin typeface="微软雅黑" pitchFamily="34" charset="-122"/>
                <a:ea typeface="微软雅黑" pitchFamily="34" charset="-122"/>
              </a:rPr>
              <a:t>B</a:t>
            </a:r>
            <a:r>
              <a:rPr lang="zh-CN" altLang="en-US"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 T-1</a:t>
            </a:r>
            <a:r>
              <a:rPr lang="zh-CN" altLang="en-US" sz="1600" dirty="0">
                <a:latin typeface="微软雅黑" pitchFamily="34" charset="-122"/>
                <a:ea typeface="微软雅黑" pitchFamily="34" charset="-122"/>
              </a:rPr>
              <a:t>日净卖出数量</a:t>
            </a:r>
            <a:r>
              <a:rPr lang="en-US" altLang="zh-CN" sz="1600" dirty="0">
                <a:latin typeface="微软雅黑" pitchFamily="34" charset="-122"/>
                <a:ea typeface="微软雅黑" pitchFamily="34" charset="-122"/>
              </a:rPr>
              <a:t>-T</a:t>
            </a:r>
            <a:r>
              <a:rPr lang="zh-CN" altLang="en-US" sz="1600" dirty="0">
                <a:latin typeface="微软雅黑" pitchFamily="34" charset="-122"/>
                <a:ea typeface="微软雅黑" pitchFamily="34" charset="-122"/>
              </a:rPr>
              <a:t>日净卖出数量</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已</a:t>
            </a:r>
            <a:r>
              <a:rPr lang="zh-CN" altLang="en-US" sz="1600" dirty="0" smtClean="0">
                <a:latin typeface="微软雅黑" pitchFamily="34" charset="-122"/>
                <a:ea typeface="微软雅黑" pitchFamily="34" charset="-122"/>
              </a:rPr>
              <a:t>冻结</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质押数量（注</a:t>
            </a:r>
            <a:r>
              <a:rPr lang="zh-CN" altLang="en-US"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T</a:t>
            </a:r>
            <a:r>
              <a:rPr lang="zh-CN" altLang="en-US" sz="1600" dirty="0">
                <a:latin typeface="微软雅黑" pitchFamily="34" charset="-122"/>
                <a:ea typeface="微软雅黑" pitchFamily="34" charset="-122"/>
              </a:rPr>
              <a:t>日净买入，</a:t>
            </a:r>
            <a:r>
              <a:rPr lang="en-US" altLang="zh-CN" sz="1600" dirty="0">
                <a:latin typeface="微软雅黑" pitchFamily="34" charset="-122"/>
                <a:ea typeface="微软雅黑" pitchFamily="34" charset="-122"/>
              </a:rPr>
              <a:t>T-1</a:t>
            </a:r>
            <a:r>
              <a:rPr lang="zh-CN" altLang="en-US" sz="1600" dirty="0">
                <a:latin typeface="微软雅黑" pitchFamily="34" charset="-122"/>
                <a:ea typeface="微软雅黑" pitchFamily="34" charset="-122"/>
              </a:rPr>
              <a:t>日净买入的证券不能在</a:t>
            </a:r>
            <a:r>
              <a:rPr lang="en-US" altLang="zh-CN" sz="1600" dirty="0">
                <a:latin typeface="微软雅黑" pitchFamily="34" charset="-122"/>
                <a:ea typeface="微软雅黑" pitchFamily="34" charset="-122"/>
              </a:rPr>
              <a:t>T</a:t>
            </a:r>
            <a:r>
              <a:rPr lang="zh-CN" altLang="en-US" sz="1600" dirty="0">
                <a:latin typeface="微软雅黑" pitchFamily="34" charset="-122"/>
                <a:ea typeface="微软雅黑" pitchFamily="34" charset="-122"/>
              </a:rPr>
              <a:t>日进行</a:t>
            </a:r>
            <a:r>
              <a:rPr lang="zh-CN" altLang="en-US" sz="1600" dirty="0" smtClean="0">
                <a:latin typeface="微软雅黑" pitchFamily="34" charset="-122"/>
                <a:ea typeface="微软雅黑" pitchFamily="34" charset="-122"/>
              </a:rPr>
              <a:t>冻结</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无法用于质押。）</a:t>
            </a:r>
            <a:endParaRPr lang="zh-CN" altLang="en-US" sz="1600" dirty="0">
              <a:latin typeface="微软雅黑" pitchFamily="34" charset="-122"/>
              <a:ea typeface="微软雅黑" pitchFamily="34" charset="-122"/>
            </a:endParaRPr>
          </a:p>
          <a:p>
            <a:endParaRPr lang="en-US" altLang="zh-CN" dirty="0">
              <a:latin typeface="微软雅黑" pitchFamily="34" charset="-122"/>
              <a:ea typeface="微软雅黑" pitchFamily="34" charset="-122"/>
            </a:endParaRPr>
          </a:p>
          <a:p>
            <a:endParaRPr lang="en-US" altLang="zh-CN" dirty="0">
              <a:latin typeface="微软雅黑" pitchFamily="34" charset="-122"/>
              <a:ea typeface="微软雅黑" pitchFamily="34" charset="-122"/>
            </a:endParaRPr>
          </a:p>
          <a:p>
            <a:endParaRPr lang="zh-CN" altLang="en-US" dirty="0">
              <a:latin typeface="微软雅黑" pitchFamily="34" charset="-122"/>
              <a:ea typeface="微软雅黑" pitchFamily="34" charset="-122"/>
            </a:endParaRPr>
          </a:p>
        </p:txBody>
      </p:sp>
      <p:sp>
        <p:nvSpPr>
          <p:cNvPr id="5" name="TextBox 3"/>
          <p:cNvSpPr txBox="1">
            <a:spLocks noChangeArrowheads="1"/>
          </p:cNvSpPr>
          <p:nvPr/>
        </p:nvSpPr>
        <p:spPr bwMode="auto">
          <a:xfrm>
            <a:off x="6000760" y="2071678"/>
            <a:ext cx="2428892" cy="1754326"/>
          </a:xfrm>
          <a:prstGeom prst="rect">
            <a:avLst/>
          </a:prstGeom>
          <a:noFill/>
          <a:ln w="9525">
            <a:noFill/>
            <a:miter lim="800000"/>
            <a:headEnd/>
            <a:tailEnd/>
          </a:ln>
        </p:spPr>
        <p:txBody>
          <a:bodyPr wrap="square">
            <a:spAutoFit/>
          </a:bodyPr>
          <a:lstStyle/>
          <a:p>
            <a:pPr>
              <a:buClr>
                <a:srgbClr val="FF0000"/>
              </a:buClr>
              <a:defRPr/>
            </a:pPr>
            <a:r>
              <a:rPr lang="zh-CN" altLang="en-US" b="1" dirty="0">
                <a:latin typeface="微软雅黑" pitchFamily="34" charset="-122"/>
                <a:ea typeface="微软雅黑" pitchFamily="34" charset="-122"/>
              </a:rPr>
              <a:t>受理范围：</a:t>
            </a:r>
            <a:r>
              <a:rPr lang="zh-CN" altLang="en-US" dirty="0">
                <a:latin typeface="微软雅黑" pitchFamily="34" charset="-122"/>
                <a:ea typeface="微软雅黑" pitchFamily="34" charset="-122"/>
              </a:rPr>
              <a:t>继承、离婚、法人资格尚失，向基金会捐赠，司法扣</a:t>
            </a:r>
            <a:r>
              <a:rPr lang="zh-CN" altLang="en-US" dirty="0" smtClean="0">
                <a:latin typeface="微软雅黑" pitchFamily="34" charset="-122"/>
                <a:ea typeface="微软雅黑" pitchFamily="34" charset="-122"/>
              </a:rPr>
              <a:t>划</a:t>
            </a:r>
            <a:endParaRPr lang="en-US" altLang="zh-CN" dirty="0">
              <a:latin typeface="微软雅黑" pitchFamily="34" charset="-122"/>
              <a:ea typeface="微软雅黑" pitchFamily="34" charset="-122"/>
            </a:endParaRPr>
          </a:p>
          <a:p>
            <a:pPr>
              <a:buClr>
                <a:srgbClr val="FF0000"/>
              </a:buClr>
              <a:defRPr/>
            </a:pPr>
            <a:endParaRPr lang="zh-CN" altLang="en-US" dirty="0">
              <a:latin typeface="微软雅黑" pitchFamily="34" charset="-122"/>
              <a:ea typeface="微软雅黑" pitchFamily="34" charset="-122"/>
            </a:endParaRPr>
          </a:p>
          <a:p>
            <a:pPr>
              <a:buClr>
                <a:srgbClr val="FF0000"/>
              </a:buClr>
              <a:defRPr/>
            </a:pPr>
            <a:r>
              <a:rPr lang="zh-CN" altLang="en-US" b="1" dirty="0">
                <a:latin typeface="微软雅黑" pitchFamily="34" charset="-122"/>
                <a:ea typeface="微软雅黑" pitchFamily="34" charset="-122"/>
              </a:rPr>
              <a:t>受理方式：</a:t>
            </a:r>
            <a:r>
              <a:rPr lang="zh-CN" altLang="en-US" dirty="0">
                <a:latin typeface="微软雅黑" pitchFamily="34" charset="-122"/>
                <a:ea typeface="微软雅黑" pitchFamily="34" charset="-122"/>
              </a:rPr>
              <a:t>公司</a:t>
            </a:r>
            <a:r>
              <a:rPr lang="zh-CN" altLang="en-US" dirty="0" smtClean="0">
                <a:latin typeface="微软雅黑" pitchFamily="34" charset="-122"/>
                <a:ea typeface="微软雅黑" pitchFamily="34" charset="-122"/>
              </a:rPr>
              <a:t>柜台</a:t>
            </a:r>
            <a:endParaRPr lang="zh-CN" altLang="en-US" dirty="0">
              <a:latin typeface="微软雅黑" pitchFamily="34" charset="-122"/>
              <a:ea typeface="微软雅黑" pitchFamily="34" charset="-122"/>
            </a:endParaRPr>
          </a:p>
        </p:txBody>
      </p:sp>
      <p:sp>
        <p:nvSpPr>
          <p:cNvPr id="6" name="Rectangle 32"/>
          <p:cNvSpPr>
            <a:spLocks noChangeArrowheads="1"/>
          </p:cNvSpPr>
          <p:nvPr/>
        </p:nvSpPr>
        <p:spPr bwMode="auto">
          <a:xfrm>
            <a:off x="676275" y="188913"/>
            <a:ext cx="8432800" cy="533400"/>
          </a:xfrm>
          <a:prstGeom prst="rect">
            <a:avLst/>
          </a:prstGeom>
          <a:noFill/>
          <a:ln w="9525">
            <a:noFill/>
            <a:miter lim="800000"/>
            <a:headEnd/>
            <a:tailEnd/>
          </a:ln>
        </p:spPr>
        <p:txBody>
          <a:bodyPr anchor="b"/>
          <a:lstStyle/>
          <a:p>
            <a:pPr marL="342900" lvl="1" indent="-342900">
              <a:lnSpc>
                <a:spcPct val="120000"/>
              </a:lnSpc>
            </a:pPr>
            <a:r>
              <a:rPr lang="zh-CN" altLang="en-US" sz="2600" b="1" dirty="0">
                <a:solidFill>
                  <a:schemeClr val="bg1"/>
                </a:solidFill>
                <a:ea typeface="黑体" pitchFamily="49" charset="-122"/>
              </a:rPr>
              <a:t>二、存管</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2</a:t>
            </a:r>
            <a:r>
              <a:rPr lang="zh-CN" altLang="en-US" sz="2600" b="1" dirty="0" smtClean="0">
                <a:solidFill>
                  <a:schemeClr val="bg1"/>
                </a:solidFill>
                <a:ea typeface="黑体" pitchFamily="49" charset="-122"/>
              </a:rPr>
              <a:t>）冻结</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质押和</a:t>
            </a:r>
            <a:r>
              <a:rPr lang="zh-CN" altLang="en-US" sz="2600" b="1" dirty="0">
                <a:solidFill>
                  <a:schemeClr val="bg1"/>
                </a:solidFill>
                <a:ea typeface="黑体" pitchFamily="49" charset="-122"/>
              </a:rPr>
              <a:t>非交易过户受理</a:t>
            </a:r>
          </a:p>
        </p:txBody>
      </p:sp>
      <p:sp>
        <p:nvSpPr>
          <p:cNvPr id="8" name="圆角矩形 7"/>
          <p:cNvSpPr/>
          <p:nvPr/>
        </p:nvSpPr>
        <p:spPr bwMode="auto">
          <a:xfrm>
            <a:off x="500034" y="1214422"/>
            <a:ext cx="3071813" cy="50006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400" b="1" dirty="0" smtClean="0">
                <a:solidFill>
                  <a:schemeClr val="accent1">
                    <a:lumMod val="75000"/>
                  </a:schemeClr>
                </a:solidFill>
                <a:latin typeface="微软雅黑" pitchFamily="34" charset="-122"/>
                <a:ea typeface="微软雅黑" pitchFamily="34" charset="-122"/>
              </a:rPr>
              <a:t>冻结</a:t>
            </a:r>
            <a:r>
              <a:rPr lang="en-US" altLang="zh-CN" sz="2400" b="1" dirty="0" smtClean="0">
                <a:solidFill>
                  <a:schemeClr val="accent1">
                    <a:lumMod val="75000"/>
                  </a:schemeClr>
                </a:solidFill>
                <a:latin typeface="微软雅黑" pitchFamily="34" charset="-122"/>
                <a:ea typeface="微软雅黑" pitchFamily="34" charset="-122"/>
              </a:rPr>
              <a:t>/</a:t>
            </a:r>
            <a:r>
              <a:rPr lang="zh-CN" altLang="en-US" sz="2400" b="1" dirty="0" smtClean="0">
                <a:solidFill>
                  <a:schemeClr val="accent1">
                    <a:lumMod val="75000"/>
                  </a:schemeClr>
                </a:solidFill>
                <a:latin typeface="微软雅黑" pitchFamily="34" charset="-122"/>
                <a:ea typeface="微软雅黑" pitchFamily="34" charset="-122"/>
              </a:rPr>
              <a:t>质押</a:t>
            </a:r>
            <a:endParaRPr lang="zh-CN" altLang="en-US" sz="2400" b="1" dirty="0">
              <a:solidFill>
                <a:schemeClr val="accent1">
                  <a:lumMod val="75000"/>
                </a:schemeClr>
              </a:solidFill>
              <a:latin typeface="微软雅黑" pitchFamily="34" charset="-122"/>
              <a:ea typeface="微软雅黑" pitchFamily="34" charset="-122"/>
            </a:endParaRPr>
          </a:p>
        </p:txBody>
      </p:sp>
      <p:sp>
        <p:nvSpPr>
          <p:cNvPr id="9" name="圆角矩形 8"/>
          <p:cNvSpPr/>
          <p:nvPr/>
        </p:nvSpPr>
        <p:spPr bwMode="auto">
          <a:xfrm>
            <a:off x="5214942" y="1214422"/>
            <a:ext cx="3071813" cy="50006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400" b="1" dirty="0" smtClean="0">
                <a:solidFill>
                  <a:schemeClr val="accent1">
                    <a:lumMod val="75000"/>
                  </a:schemeClr>
                </a:solidFill>
                <a:latin typeface="微软雅黑" pitchFamily="34" charset="-122"/>
                <a:ea typeface="微软雅黑" pitchFamily="34" charset="-122"/>
              </a:rPr>
              <a:t>非交易过户</a:t>
            </a:r>
            <a:endParaRPr lang="zh-CN" altLang="en-US" sz="2400" b="1" dirty="0">
              <a:solidFill>
                <a:schemeClr val="accent1">
                  <a:lumMod val="75000"/>
                </a:schemeClr>
              </a:solidFill>
              <a:latin typeface="微软雅黑" pitchFamily="34" charset="-122"/>
              <a:ea typeface="微软雅黑" pitchFamily="34" charset="-122"/>
            </a:endParaRPr>
          </a:p>
        </p:txBody>
      </p:sp>
      <p:sp>
        <p:nvSpPr>
          <p:cNvPr id="11" name="灯片编号占位符 10"/>
          <p:cNvSpPr>
            <a:spLocks noGrp="1"/>
          </p:cNvSpPr>
          <p:nvPr>
            <p:ph type="sldNum" sz="quarter" idx="12"/>
          </p:nvPr>
        </p:nvSpPr>
        <p:spPr/>
        <p:txBody>
          <a:bodyPr/>
          <a:lstStyle/>
          <a:p>
            <a:pPr>
              <a:defRPr/>
            </a:pPr>
            <a:fld id="{0248D04E-3358-42AD-A84E-CEB493668026}" type="slidenum">
              <a:rPr lang="en-US" altLang="zh-CN" smtClean="0"/>
              <a:pPr>
                <a:defRPr/>
              </a:pPr>
              <a:t>10</a:t>
            </a:fld>
            <a:endParaRPr lang="en-US" altLang="zh-C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579438" y="155575"/>
            <a:ext cx="8672512" cy="524759"/>
          </a:xfrm>
          <a:prstGeom prst="rect">
            <a:avLst/>
          </a:prstGeom>
          <a:noFill/>
          <a:ln w="9525">
            <a:noFill/>
            <a:miter lim="800000"/>
            <a:headEnd/>
            <a:tailEnd/>
          </a:ln>
        </p:spPr>
        <p:txBody>
          <a:bodyPr>
            <a:spAutoFit/>
          </a:bodyPr>
          <a:lstStyle/>
          <a:p>
            <a:pPr marL="342900" lvl="1" indent="-342900">
              <a:lnSpc>
                <a:spcPct val="120000"/>
              </a:lnSpc>
            </a:pPr>
            <a:r>
              <a:rPr lang="zh-CN" altLang="en-US" sz="2600" b="1" dirty="0" smtClean="0">
                <a:solidFill>
                  <a:schemeClr val="bg1"/>
                </a:solidFill>
                <a:ea typeface="黑体" pitchFamily="49" charset="-122"/>
              </a:rPr>
              <a:t>二、存管</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2</a:t>
            </a:r>
            <a:r>
              <a:rPr lang="zh-CN" altLang="en-US" sz="2600" b="1" dirty="0" smtClean="0">
                <a:solidFill>
                  <a:schemeClr val="bg1"/>
                </a:solidFill>
                <a:ea typeface="黑体" pitchFamily="49" charset="-122"/>
              </a:rPr>
              <a:t>）冻结</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质押和非交易过户受理</a:t>
            </a:r>
            <a:endParaRPr lang="zh-CN" altLang="en-US" sz="2600" b="1" dirty="0">
              <a:solidFill>
                <a:schemeClr val="bg1"/>
              </a:solidFill>
              <a:ea typeface="黑体" pitchFamily="49" charset="-122"/>
            </a:endParaRPr>
          </a:p>
        </p:txBody>
      </p:sp>
      <p:sp>
        <p:nvSpPr>
          <p:cNvPr id="3" name="圆角矩形 2"/>
          <p:cNvSpPr/>
          <p:nvPr/>
        </p:nvSpPr>
        <p:spPr bwMode="auto">
          <a:xfrm>
            <a:off x="571500" y="1071563"/>
            <a:ext cx="3357558" cy="500062"/>
          </a:xfrm>
          <a:prstGeom prst="roundRect">
            <a:avLst/>
          </a:prstGeom>
          <a:solidFill>
            <a:schemeClr val="tx2">
              <a:lumMod val="40000"/>
              <a:lumOff val="6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2000" b="1" dirty="0" smtClean="0">
                <a:solidFill>
                  <a:schemeClr val="tx1"/>
                </a:solidFill>
              </a:rPr>
              <a:t>质押投资者注意事项</a:t>
            </a:r>
            <a:endParaRPr lang="zh-CN" altLang="en-US" sz="2000" b="1" dirty="0">
              <a:solidFill>
                <a:schemeClr val="tx1"/>
              </a:solidFill>
            </a:endParaRPr>
          </a:p>
        </p:txBody>
      </p:sp>
      <p:sp>
        <p:nvSpPr>
          <p:cNvPr id="6" name="圆角矩形 5"/>
          <p:cNvSpPr/>
          <p:nvPr/>
        </p:nvSpPr>
        <p:spPr bwMode="auto">
          <a:xfrm>
            <a:off x="5072066" y="1071546"/>
            <a:ext cx="3358800" cy="500062"/>
          </a:xfrm>
          <a:prstGeom prst="roundRect">
            <a:avLst/>
          </a:prstGeom>
          <a:solidFill>
            <a:schemeClr val="tx2">
              <a:lumMod val="40000"/>
              <a:lumOff val="6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2000" b="1" dirty="0" smtClean="0">
                <a:solidFill>
                  <a:schemeClr val="tx1"/>
                </a:solidFill>
              </a:rPr>
              <a:t>非交易过户注意事项</a:t>
            </a:r>
            <a:endParaRPr lang="zh-CN" altLang="en-US" sz="2000" b="1" dirty="0">
              <a:solidFill>
                <a:schemeClr val="tx1"/>
              </a:solidFill>
            </a:endParaRPr>
          </a:p>
        </p:txBody>
      </p:sp>
      <p:cxnSp>
        <p:nvCxnSpPr>
          <p:cNvPr id="12" name="直接连接符 11"/>
          <p:cNvCxnSpPr/>
          <p:nvPr/>
        </p:nvCxnSpPr>
        <p:spPr bwMode="auto">
          <a:xfrm rot="5400000">
            <a:off x="1785918" y="3643314"/>
            <a:ext cx="5286412" cy="1588"/>
          </a:xfrm>
          <a:prstGeom prst="line">
            <a:avLst/>
          </a:prstGeom>
          <a:ln w="381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灯片编号占位符 15"/>
          <p:cNvSpPr>
            <a:spLocks noGrp="1"/>
          </p:cNvSpPr>
          <p:nvPr>
            <p:ph type="sldNum" sz="quarter" idx="12"/>
          </p:nvPr>
        </p:nvSpPr>
        <p:spPr/>
        <p:txBody>
          <a:bodyPr/>
          <a:lstStyle/>
          <a:p>
            <a:pPr>
              <a:defRPr/>
            </a:pPr>
            <a:fld id="{0248D04E-3358-42AD-A84E-CEB493668026}" type="slidenum">
              <a:rPr lang="en-US" altLang="zh-CN" smtClean="0"/>
              <a:pPr>
                <a:defRPr/>
              </a:pPr>
              <a:t>11</a:t>
            </a:fld>
            <a:endParaRPr lang="en-US" altLang="zh-CN"/>
          </a:p>
        </p:txBody>
      </p:sp>
      <p:sp>
        <p:nvSpPr>
          <p:cNvPr id="10" name="矩形 9"/>
          <p:cNvSpPr/>
          <p:nvPr/>
        </p:nvSpPr>
        <p:spPr bwMode="auto">
          <a:xfrm>
            <a:off x="395536" y="1772816"/>
            <a:ext cx="3600400" cy="4176464"/>
          </a:xfrm>
          <a:prstGeom prst="rect">
            <a:avLst/>
          </a:prstGeom>
          <a:ln>
            <a:solidFill>
              <a:srgbClr val="00206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 typeface="Wingdings" pitchFamily="2" charset="2"/>
              <a:buChar char="ü"/>
              <a:tabLst/>
            </a:pPr>
            <a:endParaRPr kumimoji="0" lang="en-US" altLang="zh-CN" sz="1800" b="0" i="0" u="none" strike="noStrike" cap="none" normalizeH="0" baseline="0" dirty="0" smtClean="0">
              <a:ln>
                <a:noFill/>
              </a:ln>
              <a:solidFill>
                <a:schemeClr val="tx1"/>
              </a:solidFill>
              <a:effectLst/>
              <a:latin typeface="+mn-ea"/>
            </a:endParaRPr>
          </a:p>
          <a:p>
            <a:pPr marL="0" marR="0" indent="0" defTabSz="914400" rtl="0" eaLnBrk="1" fontAlgn="base" latinLnBrk="0" hangingPunct="1">
              <a:lnSpc>
                <a:spcPct val="100000"/>
              </a:lnSpc>
              <a:spcBef>
                <a:spcPct val="0"/>
              </a:spcBef>
              <a:spcAft>
                <a:spcPct val="0"/>
              </a:spcAft>
              <a:buClrTx/>
              <a:buSzTx/>
              <a:buFont typeface="Wingdings" pitchFamily="2" charset="2"/>
              <a:buChar char="ü"/>
              <a:tabLst/>
            </a:pPr>
            <a:endParaRPr kumimoji="0" lang="zh-CN" altLang="en-US" sz="1800" b="0" i="0" u="none" strike="noStrike" cap="none" normalizeH="0" baseline="0" dirty="0" smtClean="0">
              <a:ln>
                <a:noFill/>
              </a:ln>
              <a:solidFill>
                <a:schemeClr val="tx1"/>
              </a:solidFill>
              <a:effectLst/>
              <a:latin typeface="+mn-ea"/>
            </a:endParaRPr>
          </a:p>
        </p:txBody>
      </p:sp>
      <p:sp>
        <p:nvSpPr>
          <p:cNvPr id="11" name="矩形 10"/>
          <p:cNvSpPr/>
          <p:nvPr/>
        </p:nvSpPr>
        <p:spPr bwMode="auto">
          <a:xfrm>
            <a:off x="4932040" y="1772816"/>
            <a:ext cx="3600400" cy="4176464"/>
          </a:xfrm>
          <a:prstGeom prst="rect">
            <a:avLst/>
          </a:prstGeom>
          <a:ln>
            <a:solidFill>
              <a:srgbClr val="00206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lvl="0" algn="just">
              <a:spcBef>
                <a:spcPts val="600"/>
              </a:spcBef>
              <a:spcAft>
                <a:spcPts val="600"/>
              </a:spcAft>
              <a:buFont typeface="Wingdings" pitchFamily="2" charset="2"/>
              <a:buChar char="ü"/>
            </a:pPr>
            <a:r>
              <a:rPr lang="zh-CN" altLang="zh-CN" dirty="0" smtClean="0"/>
              <a:t>不</a:t>
            </a:r>
            <a:r>
              <a:rPr lang="zh-CN" altLang="zh-CN" dirty="0" smtClean="0"/>
              <a:t>办理港股通投资者因协议转让涉及的非交易过户业</a:t>
            </a:r>
            <a:r>
              <a:rPr lang="zh-CN" altLang="zh-CN" dirty="0" smtClean="0"/>
              <a:t>务</a:t>
            </a:r>
            <a:endParaRPr lang="en-US" altLang="zh-CN" dirty="0" smtClean="0">
              <a:latin typeface="微软雅黑" pitchFamily="34" charset="-122"/>
              <a:ea typeface="微软雅黑" pitchFamily="34" charset="-122"/>
            </a:endParaRPr>
          </a:p>
          <a:p>
            <a:pPr lvl="0" algn="just">
              <a:spcBef>
                <a:spcPts val="600"/>
              </a:spcBef>
              <a:spcAft>
                <a:spcPts val="600"/>
              </a:spcAft>
              <a:buFont typeface="Wingdings" pitchFamily="2" charset="2"/>
              <a:buChar char="ü"/>
            </a:pPr>
            <a:r>
              <a:rPr lang="zh-CN" altLang="en-US" dirty="0" smtClean="0"/>
              <a:t>需</a:t>
            </a:r>
            <a:r>
              <a:rPr lang="zh-CN" altLang="en-US" dirty="0" smtClean="0"/>
              <a:t>向</a:t>
            </a:r>
            <a:r>
              <a:rPr lang="zh-CN" altLang="zh-CN" dirty="0" smtClean="0"/>
              <a:t>香港印花税署缴付印花税，</a:t>
            </a:r>
            <a:r>
              <a:rPr lang="zh-CN" altLang="en-US" dirty="0" smtClean="0"/>
              <a:t>故</a:t>
            </a:r>
            <a:r>
              <a:rPr lang="zh-CN" altLang="zh-CN" dirty="0" smtClean="0"/>
              <a:t>非交易过户的办理周期至少需要八个港股通交易</a:t>
            </a:r>
            <a:r>
              <a:rPr lang="zh-CN" altLang="zh-CN" dirty="0" smtClean="0"/>
              <a:t>日</a:t>
            </a:r>
            <a:r>
              <a:rPr lang="zh-CN" altLang="en-US" dirty="0" smtClean="0"/>
              <a:t>                   投</a:t>
            </a:r>
            <a:r>
              <a:rPr lang="zh-CN" altLang="en-US" dirty="0" smtClean="0"/>
              <a:t>资者注意</a:t>
            </a:r>
            <a:r>
              <a:rPr lang="zh-CN" altLang="zh-CN" dirty="0" smtClean="0"/>
              <a:t>股价波动、司法</a:t>
            </a:r>
            <a:r>
              <a:rPr lang="zh-CN" altLang="zh-CN" dirty="0" smtClean="0"/>
              <a:t>冻结风险</a:t>
            </a:r>
            <a:endParaRPr lang="en-US" altLang="zh-CN" dirty="0" smtClean="0">
              <a:latin typeface="微软雅黑" pitchFamily="34" charset="-122"/>
              <a:ea typeface="微软雅黑" pitchFamily="34" charset="-122"/>
            </a:endParaRPr>
          </a:p>
          <a:p>
            <a:pPr lvl="0" algn="just">
              <a:spcBef>
                <a:spcPts val="600"/>
              </a:spcBef>
              <a:spcAft>
                <a:spcPts val="600"/>
              </a:spcAft>
              <a:buFont typeface="Wingdings" pitchFamily="2" charset="2"/>
              <a:buChar char="ü"/>
            </a:pPr>
            <a:r>
              <a:rPr lang="zh-CN" altLang="zh-CN" dirty="0" smtClean="0"/>
              <a:t>法</a:t>
            </a:r>
            <a:r>
              <a:rPr lang="zh-CN" altLang="zh-CN" dirty="0" smtClean="0"/>
              <a:t>人资格丧失</a:t>
            </a:r>
            <a:r>
              <a:rPr lang="zh-CN" altLang="en-US" dirty="0" smtClean="0"/>
              <a:t>、</a:t>
            </a:r>
            <a:r>
              <a:rPr lang="zh-CN" altLang="zh-CN" dirty="0" smtClean="0"/>
              <a:t>继承遗产，可申请免印花税。中国结算代寄</a:t>
            </a:r>
            <a:r>
              <a:rPr lang="zh-CN" altLang="en-US" dirty="0" smtClean="0"/>
              <a:t>材料</a:t>
            </a:r>
            <a:r>
              <a:rPr lang="zh-CN" altLang="zh-CN" dirty="0" smtClean="0"/>
              <a:t>至香港结算，由香港结算转交至香港印花税署，香港印花</a:t>
            </a:r>
            <a:r>
              <a:rPr lang="zh-CN" altLang="en-US" dirty="0" smtClean="0"/>
              <a:t>税署</a:t>
            </a:r>
            <a:r>
              <a:rPr lang="zh-CN" altLang="zh-CN" dirty="0" smtClean="0"/>
              <a:t>审</a:t>
            </a:r>
            <a:r>
              <a:rPr lang="zh-CN" altLang="zh-CN" dirty="0" smtClean="0"/>
              <a:t>核</a:t>
            </a:r>
            <a:endParaRPr lang="en-US" altLang="zh-CN" dirty="0" smtClean="0">
              <a:latin typeface="微软雅黑" pitchFamily="34" charset="-122"/>
              <a:ea typeface="微软雅黑" pitchFamily="34" charset="-122"/>
            </a:endParaRPr>
          </a:p>
          <a:p>
            <a:pPr lvl="0" algn="just">
              <a:spcBef>
                <a:spcPts val="600"/>
              </a:spcBef>
              <a:spcAft>
                <a:spcPts val="600"/>
              </a:spcAft>
              <a:buFont typeface="Wingdings" pitchFamily="2" charset="2"/>
              <a:buChar char="ü"/>
            </a:pPr>
            <a:r>
              <a:rPr lang="zh-CN" altLang="zh-CN" dirty="0" smtClean="0"/>
              <a:t>内</a:t>
            </a:r>
            <a:r>
              <a:rPr lang="zh-CN" altLang="zh-CN" dirty="0" smtClean="0"/>
              <a:t>地工作日</a:t>
            </a:r>
            <a:r>
              <a:rPr lang="zh-CN" altLang="en-US" dirty="0" smtClean="0"/>
              <a:t>受理</a:t>
            </a:r>
            <a:endParaRPr lang="zh-CN" altLang="en-US" dirty="0" smtClean="0">
              <a:latin typeface="微软雅黑" pitchFamily="34" charset="-122"/>
              <a:ea typeface="微软雅黑" pitchFamily="34" charset="-122"/>
            </a:endParaRPr>
          </a:p>
          <a:p>
            <a:pPr marL="0" marR="0" indent="0" defTabSz="914400" rtl="0" eaLnBrk="1" fontAlgn="base" latinLnBrk="0" hangingPunct="1">
              <a:lnSpc>
                <a:spcPct val="100000"/>
              </a:lnSpc>
              <a:spcBef>
                <a:spcPct val="0"/>
              </a:spcBef>
              <a:spcAft>
                <a:spcPct val="0"/>
              </a:spcAft>
              <a:buClrTx/>
              <a:buSzTx/>
              <a:buFont typeface="Wingdings" pitchFamily="2" charset="2"/>
              <a:buChar char="ü"/>
              <a:tabLst/>
            </a:pPr>
            <a:endParaRPr kumimoji="0" lang="en-US" altLang="zh-CN" sz="1800" b="0" i="0" u="none" strike="noStrike" cap="none" normalizeH="0" baseline="0" dirty="0" smtClean="0">
              <a:ln>
                <a:noFill/>
              </a:ln>
              <a:solidFill>
                <a:schemeClr val="tx1"/>
              </a:solidFill>
              <a:effectLst/>
              <a:latin typeface="+mn-ea"/>
            </a:endParaRPr>
          </a:p>
          <a:p>
            <a:pPr marL="0" marR="0" indent="0" defTabSz="914400" rtl="0" eaLnBrk="1" fontAlgn="base" latinLnBrk="0" hangingPunct="1">
              <a:lnSpc>
                <a:spcPct val="100000"/>
              </a:lnSpc>
              <a:spcBef>
                <a:spcPct val="0"/>
              </a:spcBef>
              <a:spcAft>
                <a:spcPct val="0"/>
              </a:spcAft>
              <a:buClrTx/>
              <a:buSzTx/>
              <a:buFont typeface="Wingdings" pitchFamily="2" charset="2"/>
              <a:buChar char="ü"/>
              <a:tabLst/>
            </a:pPr>
            <a:endParaRPr kumimoji="0" lang="zh-CN" altLang="en-US" sz="1800" b="0" i="0" u="none" strike="noStrike" cap="none" normalizeH="0" baseline="0" dirty="0" smtClean="0">
              <a:ln>
                <a:noFill/>
              </a:ln>
              <a:solidFill>
                <a:schemeClr val="tx1"/>
              </a:solidFill>
              <a:effectLst/>
              <a:latin typeface="+mn-ea"/>
            </a:endParaRPr>
          </a:p>
        </p:txBody>
      </p:sp>
      <p:sp>
        <p:nvSpPr>
          <p:cNvPr id="13" name="TextBox 12"/>
          <p:cNvSpPr txBox="1"/>
          <p:nvPr/>
        </p:nvSpPr>
        <p:spPr>
          <a:xfrm>
            <a:off x="395536" y="2276872"/>
            <a:ext cx="3528392" cy="3677930"/>
          </a:xfrm>
          <a:prstGeom prst="rect">
            <a:avLst/>
          </a:prstGeom>
          <a:noFill/>
        </p:spPr>
        <p:txBody>
          <a:bodyPr wrap="square" rtlCol="0">
            <a:spAutoFit/>
          </a:bodyPr>
          <a:lstStyle/>
          <a:p>
            <a:pPr algn="just">
              <a:spcBef>
                <a:spcPts val="600"/>
              </a:spcBef>
              <a:spcAft>
                <a:spcPts val="600"/>
              </a:spcAft>
              <a:buFont typeface="Wingdings" pitchFamily="2" charset="2"/>
              <a:buChar char="ü"/>
            </a:pPr>
            <a:r>
              <a:rPr lang="zh-CN" altLang="en-US" dirty="0" smtClean="0">
                <a:latin typeface="+mn-ea"/>
                <a:ea typeface="+mn-ea"/>
              </a:rPr>
              <a:t>参照</a:t>
            </a:r>
            <a:r>
              <a:rPr lang="en-US" altLang="zh-CN" dirty="0" smtClean="0">
                <a:latin typeface="+mn-ea"/>
                <a:ea typeface="+mn-ea"/>
              </a:rPr>
              <a:t>A</a:t>
            </a:r>
            <a:r>
              <a:rPr lang="zh-CN" altLang="en-US" dirty="0" smtClean="0">
                <a:latin typeface="+mn-ea"/>
                <a:ea typeface="+mn-ea"/>
              </a:rPr>
              <a:t>股证券质押登记业务</a:t>
            </a:r>
            <a:r>
              <a:rPr lang="zh-CN" altLang="zh-CN" dirty="0" smtClean="0">
                <a:latin typeface="+mn-ea"/>
                <a:ea typeface="+mn-ea"/>
              </a:rPr>
              <a:t>相关业务规则和指南</a:t>
            </a:r>
            <a:endParaRPr lang="en-US" altLang="zh-CN" dirty="0" smtClean="0">
              <a:latin typeface="+mn-ea"/>
              <a:ea typeface="+mn-ea"/>
            </a:endParaRPr>
          </a:p>
          <a:p>
            <a:pPr algn="just">
              <a:spcBef>
                <a:spcPts val="600"/>
              </a:spcBef>
              <a:spcAft>
                <a:spcPts val="600"/>
              </a:spcAft>
              <a:buFont typeface="Wingdings" pitchFamily="2" charset="2"/>
              <a:buChar char="ü"/>
            </a:pPr>
            <a:r>
              <a:rPr lang="zh-CN" altLang="zh-CN" dirty="0" smtClean="0">
                <a:latin typeface="+mn-ea"/>
                <a:ea typeface="+mn-ea"/>
              </a:rPr>
              <a:t>已申报净买入但尚未完成交收或已申报净卖出但尚未在持有数量中扣减的港股无法用于质押</a:t>
            </a:r>
            <a:endParaRPr lang="en-US" altLang="zh-CN" dirty="0" smtClean="0">
              <a:latin typeface="+mn-ea"/>
              <a:ea typeface="+mn-ea"/>
            </a:endParaRPr>
          </a:p>
          <a:p>
            <a:pPr lvl="0" algn="just">
              <a:spcBef>
                <a:spcPts val="600"/>
              </a:spcBef>
              <a:spcAft>
                <a:spcPts val="600"/>
              </a:spcAft>
              <a:buFont typeface="Wingdings" pitchFamily="2" charset="2"/>
              <a:buChar char="ü"/>
            </a:pPr>
            <a:r>
              <a:rPr lang="zh-CN" altLang="en-US" b="1" dirty="0" smtClean="0">
                <a:latin typeface="+mn-ea"/>
                <a:ea typeface="+mn-ea"/>
              </a:rPr>
              <a:t>质物：</a:t>
            </a:r>
            <a:r>
              <a:rPr lang="zh-CN" altLang="zh-CN" dirty="0" smtClean="0">
                <a:latin typeface="+mn-ea"/>
                <a:ea typeface="+mn-ea"/>
              </a:rPr>
              <a:t>质押登记</a:t>
            </a:r>
            <a:r>
              <a:rPr lang="zh-CN" altLang="en-US" dirty="0" smtClean="0">
                <a:latin typeface="+mn-ea"/>
                <a:ea typeface="+mn-ea"/>
              </a:rPr>
              <a:t>申请</a:t>
            </a:r>
            <a:r>
              <a:rPr lang="zh-CN" altLang="zh-CN" dirty="0" smtClean="0">
                <a:latin typeface="+mn-ea"/>
                <a:ea typeface="+mn-ea"/>
              </a:rPr>
              <a:t>证券</a:t>
            </a:r>
            <a:r>
              <a:rPr lang="zh-CN" altLang="en-US" dirty="0" smtClean="0">
                <a:latin typeface="+mn-ea"/>
                <a:ea typeface="+mn-ea"/>
              </a:rPr>
              <a:t>数量</a:t>
            </a:r>
            <a:r>
              <a:rPr lang="zh-CN" altLang="zh-CN" dirty="0" smtClean="0">
                <a:latin typeface="+mn-ea"/>
                <a:ea typeface="+mn-ea"/>
              </a:rPr>
              <a:t>及质押登记有效期内通过香港结算派发的红股和无选择权的现金红利</a:t>
            </a:r>
            <a:endParaRPr lang="en-US" altLang="zh-CN" dirty="0" smtClean="0">
              <a:latin typeface="+mn-ea"/>
              <a:ea typeface="+mn-ea"/>
            </a:endParaRPr>
          </a:p>
          <a:p>
            <a:pPr algn="just">
              <a:spcBef>
                <a:spcPts val="600"/>
              </a:spcBef>
              <a:spcAft>
                <a:spcPts val="600"/>
              </a:spcAft>
              <a:buFont typeface="Wingdings" pitchFamily="2" charset="2"/>
              <a:buChar char="ü"/>
            </a:pPr>
            <a:r>
              <a:rPr lang="zh-CN" altLang="zh-CN" dirty="0" smtClean="0">
                <a:latin typeface="+mn-ea"/>
                <a:ea typeface="+mn-ea"/>
              </a:rPr>
              <a:t>内地工作日</a:t>
            </a:r>
            <a:r>
              <a:rPr lang="zh-CN" altLang="en-US" dirty="0" smtClean="0">
                <a:latin typeface="+mn-ea"/>
                <a:ea typeface="+mn-ea"/>
              </a:rPr>
              <a:t>受理</a:t>
            </a:r>
          </a:p>
          <a:p>
            <a:endParaRPr lang="zh-CN" altLang="en-US" dirty="0">
              <a:latin typeface="+mn-ea"/>
              <a:ea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p:sp>
      <p:sp>
        <p:nvSpPr>
          <p:cNvPr id="4" name="标题 3"/>
          <p:cNvSpPr>
            <a:spLocks noGrp="1"/>
          </p:cNvSpPr>
          <p:nvPr>
            <p:ph type="title"/>
          </p:nvPr>
        </p:nvSpPr>
        <p:spPr>
          <a:xfrm>
            <a:off x="3707904" y="3140914"/>
            <a:ext cx="5184576" cy="720134"/>
          </a:xfrm>
        </p:spPr>
        <p:txBody>
          <a:bodyPr>
            <a:normAutofit/>
          </a:bodyPr>
          <a:lstStyle/>
          <a:p>
            <a:r>
              <a:rPr lang="zh-CN" altLang="en-US" sz="4000" dirty="0" smtClean="0"/>
              <a:t>清算交收</a:t>
            </a:r>
            <a:endParaRPr lang="zh-CN" altLang="en-US" sz="4000" dirty="0"/>
          </a:p>
        </p:txBody>
      </p:sp>
      <p:sp>
        <p:nvSpPr>
          <p:cNvPr id="5" name="文本占位符 4"/>
          <p:cNvSpPr>
            <a:spLocks noGrp="1"/>
          </p:cNvSpPr>
          <p:nvPr>
            <p:ph type="body" idx="1"/>
          </p:nvPr>
        </p:nvSpPr>
        <p:spPr/>
        <p:txBody>
          <a:bodyPr/>
          <a:lstStyle/>
          <a:p>
            <a:r>
              <a:rPr lang="en-US" altLang="zh-CN" dirty="0" smtClean="0"/>
              <a:t>3</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5286380" y="1785926"/>
            <a:ext cx="3071834" cy="435771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 name="圆角矩形 2"/>
          <p:cNvSpPr/>
          <p:nvPr/>
        </p:nvSpPr>
        <p:spPr bwMode="auto">
          <a:xfrm>
            <a:off x="571472" y="1857364"/>
            <a:ext cx="3071834" cy="435771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Rectangle 3" descr="单个小人12"/>
          <p:cNvSpPr>
            <a:spLocks noGrp="1" noChangeAspect="1" noChangeArrowheads="1"/>
          </p:cNvSpPr>
          <p:nvPr isPhoto="1"/>
        </p:nvSpPr>
        <p:spPr bwMode="auto">
          <a:xfrm>
            <a:off x="3000364" y="2071678"/>
            <a:ext cx="3071834" cy="3929090"/>
          </a:xfrm>
          <a:prstGeom prst="rect">
            <a:avLst/>
          </a:prstGeom>
          <a:blipFill dpi="0" rotWithShape="1">
            <a:blip r:embed="rId2" cstate="print"/>
            <a:srcRect/>
            <a:stretch>
              <a:fillRect/>
            </a:stretch>
          </a:blipFill>
          <a:ln w="9525">
            <a:noFill/>
            <a:miter lim="800000"/>
            <a:headEnd/>
            <a:tailEnd/>
          </a:ln>
        </p:spPr>
        <p:txBody>
          <a:bodyPr/>
          <a:lstStyle/>
          <a:p>
            <a:endParaRPr lang="zh-CN" altLang="zh-CN">
              <a:latin typeface="Calibri" pitchFamily="34" charset="0"/>
            </a:endParaRPr>
          </a:p>
        </p:txBody>
      </p:sp>
      <p:sp>
        <p:nvSpPr>
          <p:cNvPr id="5" name="矩形 4"/>
          <p:cNvSpPr/>
          <p:nvPr/>
        </p:nvSpPr>
        <p:spPr bwMode="auto">
          <a:xfrm>
            <a:off x="3000364" y="2000240"/>
            <a:ext cx="1214446" cy="500066"/>
          </a:xfrm>
          <a:prstGeom prst="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 name="TextBox 3"/>
          <p:cNvSpPr txBox="1">
            <a:spLocks noChangeArrowheads="1"/>
          </p:cNvSpPr>
          <p:nvPr/>
        </p:nvSpPr>
        <p:spPr bwMode="auto">
          <a:xfrm>
            <a:off x="5643570" y="1857364"/>
            <a:ext cx="2643206" cy="4139595"/>
          </a:xfrm>
          <a:prstGeom prst="rect">
            <a:avLst/>
          </a:prstGeom>
          <a:noFill/>
          <a:ln w="9525">
            <a:noFill/>
            <a:miter lim="800000"/>
            <a:headEnd/>
            <a:tailEnd/>
          </a:ln>
        </p:spPr>
        <p:txBody>
          <a:bodyPr wrap="square">
            <a:spAutoFit/>
          </a:bodyPr>
          <a:lstStyle/>
          <a:p>
            <a:pPr algn="just">
              <a:spcBef>
                <a:spcPts val="0"/>
              </a:spcBef>
              <a:spcAft>
                <a:spcPts val="600"/>
              </a:spcAft>
              <a:buClr>
                <a:schemeClr val="tx2">
                  <a:lumMod val="60000"/>
                  <a:lumOff val="40000"/>
                </a:schemeClr>
              </a:buClr>
              <a:buFont typeface="Wingdings" pitchFamily="2" charset="2"/>
              <a:buChar char="ü"/>
              <a:defRPr/>
            </a:pPr>
            <a:r>
              <a:rPr lang="zh-CN" altLang="en-US" sz="1700" b="1" dirty="0" smtClean="0">
                <a:latin typeface="微软雅黑" pitchFamily="34" charset="-122"/>
                <a:ea typeface="微软雅黑" pitchFamily="34" charset="-122"/>
              </a:rPr>
              <a:t>一级结算</a:t>
            </a:r>
            <a:endParaRPr lang="en-US" altLang="zh-CN" sz="1700" b="1" dirty="0" smtClean="0">
              <a:latin typeface="微软雅黑" pitchFamily="34" charset="-122"/>
              <a:ea typeface="微软雅黑" pitchFamily="34" charset="-122"/>
            </a:endParaRPr>
          </a:p>
          <a:p>
            <a:pPr algn="just">
              <a:spcBef>
                <a:spcPts val="0"/>
              </a:spcBef>
              <a:spcAft>
                <a:spcPts val="600"/>
              </a:spcAft>
              <a:buClr>
                <a:schemeClr val="tx2">
                  <a:lumMod val="60000"/>
                  <a:lumOff val="40000"/>
                </a:schemeClr>
              </a:buClr>
              <a:buFont typeface="Wingdings" pitchFamily="2" charset="2"/>
              <a:buChar char="ü"/>
              <a:defRPr/>
            </a:pPr>
            <a:r>
              <a:rPr lang="zh-CN" altLang="en-US" sz="1700" dirty="0" smtClean="0">
                <a:latin typeface="微软雅黑" pitchFamily="34" charset="-122"/>
                <a:ea typeface="微软雅黑" pitchFamily="34" charset="-122"/>
              </a:rPr>
              <a:t>单独开立结算备付金账户、风控资金账户（客户</a:t>
            </a:r>
            <a:r>
              <a:rPr lang="en-US" altLang="zh-CN" sz="1700" dirty="0" smtClean="0">
                <a:latin typeface="微软雅黑" pitchFamily="34" charset="-122"/>
                <a:ea typeface="微软雅黑" pitchFamily="34" charset="-122"/>
              </a:rPr>
              <a:t>/</a:t>
            </a:r>
            <a:r>
              <a:rPr lang="zh-CN" altLang="en-US" sz="1700" dirty="0" smtClean="0">
                <a:latin typeface="微软雅黑" pitchFamily="34" charset="-122"/>
                <a:ea typeface="微软雅黑" pitchFamily="34" charset="-122"/>
              </a:rPr>
              <a:t>自营）</a:t>
            </a:r>
          </a:p>
          <a:p>
            <a:pPr algn="just">
              <a:spcBef>
                <a:spcPts val="0"/>
              </a:spcBef>
              <a:spcAft>
                <a:spcPts val="600"/>
              </a:spcAft>
              <a:buClr>
                <a:schemeClr val="tx2">
                  <a:lumMod val="60000"/>
                  <a:lumOff val="40000"/>
                </a:schemeClr>
              </a:buClr>
              <a:buFont typeface="Wingdings" pitchFamily="2" charset="2"/>
              <a:buChar char="ü"/>
              <a:defRPr/>
            </a:pPr>
            <a:r>
              <a:rPr lang="zh-CN" altLang="en-US" sz="1700" dirty="0" smtClean="0">
                <a:latin typeface="微软雅黑" pitchFamily="34" charset="-122"/>
                <a:ea typeface="微软雅黑" pitchFamily="34" charset="-122"/>
              </a:rPr>
              <a:t>选择深圳结算银行，在其开立港股交易结算专用存款账户（人民币账户），负责港股资金交收及资金跨境汇划</a:t>
            </a:r>
            <a:endParaRPr lang="en-US" altLang="zh-CN" sz="1700" dirty="0" smtClean="0">
              <a:latin typeface="微软雅黑" pitchFamily="34" charset="-122"/>
              <a:ea typeface="微软雅黑" pitchFamily="34" charset="-122"/>
            </a:endParaRPr>
          </a:p>
          <a:p>
            <a:pPr algn="just">
              <a:spcBef>
                <a:spcPts val="0"/>
              </a:spcBef>
              <a:spcAft>
                <a:spcPts val="600"/>
              </a:spcAft>
              <a:buClr>
                <a:schemeClr val="tx2">
                  <a:lumMod val="60000"/>
                  <a:lumOff val="40000"/>
                </a:schemeClr>
              </a:buClr>
              <a:buFont typeface="Wingdings" pitchFamily="2" charset="2"/>
              <a:buChar char="ü"/>
              <a:defRPr/>
            </a:pPr>
            <a:r>
              <a:rPr lang="zh-CN" altLang="en-US" sz="1700" b="1" dirty="0" smtClean="0">
                <a:latin typeface="微软雅黑" pitchFamily="34" charset="-122"/>
                <a:ea typeface="微软雅黑" pitchFamily="34" charset="-122"/>
              </a:rPr>
              <a:t>二级结算</a:t>
            </a:r>
            <a:endParaRPr lang="en-US" altLang="zh-CN" sz="1700" b="1" dirty="0" smtClean="0">
              <a:latin typeface="微软雅黑" pitchFamily="34" charset="-122"/>
              <a:ea typeface="微软雅黑" pitchFamily="34" charset="-122"/>
            </a:endParaRPr>
          </a:p>
          <a:p>
            <a:pPr algn="just">
              <a:spcBef>
                <a:spcPts val="0"/>
              </a:spcBef>
              <a:spcAft>
                <a:spcPts val="600"/>
              </a:spcAft>
              <a:buClr>
                <a:schemeClr val="tx2">
                  <a:lumMod val="60000"/>
                  <a:lumOff val="40000"/>
                </a:schemeClr>
              </a:buClr>
              <a:buFont typeface="Wingdings" pitchFamily="2" charset="2"/>
              <a:buChar char="ü"/>
              <a:defRPr/>
            </a:pPr>
            <a:r>
              <a:rPr lang="zh-CN" altLang="en-US" sz="1700" dirty="0" smtClean="0">
                <a:latin typeface="微软雅黑" pitchFamily="34" charset="-122"/>
                <a:ea typeface="微软雅黑" pitchFamily="34" charset="-122"/>
              </a:rPr>
              <a:t>港股通账户与原</a:t>
            </a:r>
            <a:r>
              <a:rPr lang="en-US" altLang="zh-CN" sz="1700" dirty="0" smtClean="0">
                <a:latin typeface="微软雅黑" pitchFamily="34" charset="-122"/>
                <a:ea typeface="微软雅黑" pitchFamily="34" charset="-122"/>
              </a:rPr>
              <a:t>A</a:t>
            </a:r>
            <a:r>
              <a:rPr lang="zh-CN" altLang="en-US" sz="1700" dirty="0" smtClean="0">
                <a:latin typeface="微软雅黑" pitchFamily="34" charset="-122"/>
                <a:ea typeface="微软雅黑" pitchFamily="34" charset="-122"/>
              </a:rPr>
              <a:t>股账户可使用同</a:t>
            </a:r>
            <a:r>
              <a:rPr lang="zh-CN" altLang="en-US" sz="1700" dirty="0" smtClean="0">
                <a:latin typeface="微软雅黑" pitchFamily="34" charset="-122"/>
                <a:ea typeface="微软雅黑" pitchFamily="34" charset="-122"/>
              </a:rPr>
              <a:t>一</a:t>
            </a:r>
            <a:r>
              <a:rPr lang="zh-CN" altLang="en-US" sz="1700" dirty="0" smtClean="0">
                <a:latin typeface="微软雅黑" pitchFamily="34" charset="-122"/>
                <a:ea typeface="微软雅黑" pitchFamily="34" charset="-122"/>
              </a:rPr>
              <a:t>银</a:t>
            </a:r>
            <a:r>
              <a:rPr lang="zh-CN" altLang="en-US" sz="1700" dirty="0" smtClean="0">
                <a:latin typeface="微软雅黑" pitchFamily="34" charset="-122"/>
                <a:ea typeface="微软雅黑" pitchFamily="34" charset="-122"/>
              </a:rPr>
              <a:t>行存款</a:t>
            </a:r>
            <a:r>
              <a:rPr lang="zh-CN" altLang="en-US" sz="1700" dirty="0" smtClean="0">
                <a:latin typeface="微软雅黑" pitchFamily="34" charset="-122"/>
                <a:ea typeface="微软雅黑" pitchFamily="34" charset="-122"/>
              </a:rPr>
              <a:t>账</a:t>
            </a:r>
            <a:r>
              <a:rPr lang="zh-CN" altLang="en-US" sz="1700" dirty="0" smtClean="0">
                <a:latin typeface="微软雅黑" pitchFamily="34" charset="-122"/>
                <a:ea typeface="微软雅黑" pitchFamily="34" charset="-122"/>
              </a:rPr>
              <a:t>户</a:t>
            </a:r>
            <a:r>
              <a:rPr lang="zh-CN" altLang="en-US" sz="1700" dirty="0" smtClean="0">
                <a:latin typeface="微软雅黑" pitchFamily="34" charset="-122"/>
                <a:ea typeface="微软雅黑" pitchFamily="34" charset="-122"/>
              </a:rPr>
              <a:t>、第三</a:t>
            </a:r>
            <a:r>
              <a:rPr lang="zh-CN" altLang="en-US" sz="1700" dirty="0" smtClean="0">
                <a:latin typeface="微软雅黑" pitchFamily="34" charset="-122"/>
                <a:ea typeface="微软雅黑" pitchFamily="34" charset="-122"/>
              </a:rPr>
              <a:t>方存</a:t>
            </a:r>
            <a:r>
              <a:rPr lang="zh-CN" altLang="en-US" sz="1700" dirty="0" smtClean="0">
                <a:latin typeface="微软雅黑" pitchFamily="34" charset="-122"/>
                <a:ea typeface="微软雅黑" pitchFamily="34" charset="-122"/>
              </a:rPr>
              <a:t>管制度</a:t>
            </a:r>
            <a:endParaRPr lang="en-US" altLang="zh-CN" sz="1700" dirty="0" smtClean="0">
              <a:latin typeface="微软雅黑" pitchFamily="34" charset="-122"/>
              <a:ea typeface="微软雅黑" pitchFamily="34" charset="-122"/>
            </a:endParaRPr>
          </a:p>
          <a:p>
            <a:pPr algn="just">
              <a:spcBef>
                <a:spcPts val="0"/>
              </a:spcBef>
              <a:spcAft>
                <a:spcPts val="600"/>
              </a:spcAft>
              <a:buClr>
                <a:schemeClr val="tx2">
                  <a:lumMod val="60000"/>
                  <a:lumOff val="40000"/>
                </a:schemeClr>
              </a:buClr>
              <a:defRPr/>
            </a:pPr>
            <a:endParaRPr lang="zh-CN" altLang="en-US" sz="1700" dirty="0">
              <a:latin typeface="微软雅黑" pitchFamily="34" charset="-122"/>
              <a:ea typeface="微软雅黑" pitchFamily="34" charset="-122"/>
            </a:endParaRPr>
          </a:p>
        </p:txBody>
      </p:sp>
      <p:sp>
        <p:nvSpPr>
          <p:cNvPr id="7" name="圆角矩形 6"/>
          <p:cNvSpPr/>
          <p:nvPr/>
        </p:nvSpPr>
        <p:spPr bwMode="auto">
          <a:xfrm>
            <a:off x="857250" y="1214438"/>
            <a:ext cx="3071813" cy="50006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400" b="1" dirty="0" smtClean="0">
                <a:solidFill>
                  <a:schemeClr val="accent1">
                    <a:lumMod val="75000"/>
                  </a:schemeClr>
                </a:solidFill>
                <a:latin typeface="微软雅黑" pitchFamily="34" charset="-122"/>
                <a:ea typeface="微软雅黑" pitchFamily="34" charset="-122"/>
              </a:rPr>
              <a:t>结算原则</a:t>
            </a:r>
            <a:endParaRPr lang="zh-CN" altLang="en-US" sz="2400" b="1" dirty="0">
              <a:solidFill>
                <a:schemeClr val="accent1">
                  <a:lumMod val="75000"/>
                </a:schemeClr>
              </a:solidFill>
              <a:latin typeface="微软雅黑" pitchFamily="34" charset="-122"/>
              <a:ea typeface="微软雅黑" pitchFamily="34" charset="-122"/>
            </a:endParaRPr>
          </a:p>
        </p:txBody>
      </p:sp>
      <p:sp>
        <p:nvSpPr>
          <p:cNvPr id="8" name="圆角矩形 7"/>
          <p:cNvSpPr/>
          <p:nvPr/>
        </p:nvSpPr>
        <p:spPr bwMode="auto">
          <a:xfrm>
            <a:off x="5214942" y="1214422"/>
            <a:ext cx="3071813" cy="50006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400" b="1" dirty="0" smtClean="0">
                <a:solidFill>
                  <a:schemeClr val="accent1">
                    <a:lumMod val="75000"/>
                  </a:schemeClr>
                </a:solidFill>
                <a:latin typeface="微软雅黑" pitchFamily="34" charset="-122"/>
                <a:ea typeface="微软雅黑" pitchFamily="34" charset="-122"/>
              </a:rPr>
              <a:t>制度安排</a:t>
            </a:r>
            <a:endParaRPr lang="zh-CN" altLang="en-US" sz="2400" b="1" dirty="0">
              <a:solidFill>
                <a:schemeClr val="accent1">
                  <a:lumMod val="75000"/>
                </a:schemeClr>
              </a:solidFill>
              <a:latin typeface="微软雅黑" pitchFamily="34" charset="-122"/>
              <a:ea typeface="微软雅黑" pitchFamily="34" charset="-122"/>
            </a:endParaRPr>
          </a:p>
        </p:txBody>
      </p:sp>
      <p:sp>
        <p:nvSpPr>
          <p:cNvPr id="9" name="TextBox 8"/>
          <p:cNvSpPr txBox="1"/>
          <p:nvPr/>
        </p:nvSpPr>
        <p:spPr>
          <a:xfrm>
            <a:off x="642910" y="2305903"/>
            <a:ext cx="3286148" cy="3139321"/>
          </a:xfrm>
          <a:prstGeom prst="rect">
            <a:avLst/>
          </a:prstGeom>
          <a:noFill/>
        </p:spPr>
        <p:txBody>
          <a:bodyPr wrap="square" rtlCol="0">
            <a:spAutoFit/>
          </a:bodyPr>
          <a:lstStyle/>
          <a:p>
            <a:pPr>
              <a:buClr>
                <a:schemeClr val="tx2">
                  <a:lumMod val="60000"/>
                  <a:lumOff val="40000"/>
                </a:schemeClr>
              </a:buClr>
              <a:buFont typeface="Wingdings" pitchFamily="2" charset="2"/>
              <a:buChar char="ü"/>
            </a:pPr>
            <a:r>
              <a:rPr lang="zh-CN" altLang="en-US" b="1" dirty="0" smtClean="0">
                <a:latin typeface="微软雅黑" pitchFamily="34" charset="-122"/>
                <a:ea typeface="微软雅黑" pitchFamily="34" charset="-122"/>
              </a:rPr>
              <a:t>分级结算</a:t>
            </a:r>
            <a:endParaRPr lang="en-US" altLang="zh-CN" b="1"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r>
              <a:rPr lang="zh-CN" altLang="en-US" dirty="0" smtClean="0">
                <a:latin typeface="微软雅黑" pitchFamily="34" charset="-122"/>
                <a:ea typeface="微软雅黑" pitchFamily="34" charset="-122"/>
              </a:rPr>
              <a:t>一级结算（中国结算与证券公司）</a:t>
            </a: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r>
              <a:rPr lang="zh-CN" altLang="en-US" dirty="0" smtClean="0">
                <a:latin typeface="微软雅黑" pitchFamily="34" charset="-122"/>
                <a:ea typeface="微软雅黑" pitchFamily="34" charset="-122"/>
              </a:rPr>
              <a:t>净额清算、担保交收</a:t>
            </a: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r>
              <a:rPr lang="zh-CN" altLang="en-US" dirty="0" smtClean="0">
                <a:latin typeface="微软雅黑" pitchFamily="34" charset="-122"/>
                <a:ea typeface="微软雅黑" pitchFamily="34" charset="-122"/>
              </a:rPr>
              <a:t>人民币结算</a:t>
            </a: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r>
              <a:rPr lang="zh-CN" altLang="en-US" dirty="0" smtClean="0">
                <a:latin typeface="微软雅黑" pitchFamily="34" charset="-122"/>
                <a:ea typeface="微软雅黑" pitchFamily="34" charset="-122"/>
              </a:rPr>
              <a:t>二级结算（证券公司与投资者）</a:t>
            </a: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r>
              <a:rPr lang="zh-CN" altLang="en-US" dirty="0" smtClean="0">
                <a:latin typeface="微软雅黑" pitchFamily="34" charset="-122"/>
                <a:ea typeface="微软雅黑" pitchFamily="34" charset="-122"/>
              </a:rPr>
              <a:t>人民币结算</a:t>
            </a:r>
            <a:endParaRPr lang="en-US" altLang="zh-CN" dirty="0" smtClean="0">
              <a:latin typeface="微软雅黑" pitchFamily="34" charset="-122"/>
              <a:ea typeface="微软雅黑" pitchFamily="34" charset="-122"/>
            </a:endParaRPr>
          </a:p>
          <a:p>
            <a:pPr>
              <a:buClr>
                <a:schemeClr val="tx2">
                  <a:lumMod val="60000"/>
                  <a:lumOff val="40000"/>
                </a:schemeClr>
              </a:buClr>
              <a:buFont typeface="Wingdings" pitchFamily="2" charset="2"/>
              <a:buChar char="ü"/>
            </a:pPr>
            <a:endParaRPr lang="zh-CN" altLang="en-US" dirty="0">
              <a:latin typeface="微软雅黑" pitchFamily="34" charset="-122"/>
              <a:ea typeface="微软雅黑" pitchFamily="34" charset="-122"/>
            </a:endParaRPr>
          </a:p>
        </p:txBody>
      </p:sp>
      <p:sp>
        <p:nvSpPr>
          <p:cNvPr id="10" name="Text Box 8"/>
          <p:cNvSpPr txBox="1">
            <a:spLocks noChangeArrowheads="1"/>
          </p:cNvSpPr>
          <p:nvPr/>
        </p:nvSpPr>
        <p:spPr bwMode="auto">
          <a:xfrm>
            <a:off x="542958" y="214290"/>
            <a:ext cx="8672512" cy="568325"/>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三、清算与交收</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a:t>
            </a:r>
            <a:r>
              <a:rPr lang="en-US" altLang="zh-CN" sz="2600" b="1" dirty="0" smtClean="0">
                <a:solidFill>
                  <a:schemeClr val="bg1"/>
                </a:solidFill>
                <a:ea typeface="黑体" pitchFamily="49" charset="-122"/>
              </a:rPr>
              <a:t>1</a:t>
            </a:r>
            <a:r>
              <a:rPr lang="zh-CN" altLang="en-US" sz="2600" b="1" dirty="0" smtClean="0">
                <a:solidFill>
                  <a:schemeClr val="bg1"/>
                </a:solidFill>
                <a:ea typeface="黑体" pitchFamily="49" charset="-122"/>
              </a:rPr>
              <a:t>）结算</a:t>
            </a:r>
            <a:r>
              <a:rPr lang="zh-CN" altLang="en-US" sz="2600" b="1" dirty="0">
                <a:solidFill>
                  <a:schemeClr val="bg1"/>
                </a:solidFill>
                <a:ea typeface="黑体" pitchFamily="49" charset="-122"/>
              </a:rPr>
              <a:t>原则与制度安排</a:t>
            </a:r>
          </a:p>
        </p:txBody>
      </p:sp>
      <p:sp>
        <p:nvSpPr>
          <p:cNvPr id="11" name="灯片编号占位符 10"/>
          <p:cNvSpPr>
            <a:spLocks noGrp="1"/>
          </p:cNvSpPr>
          <p:nvPr>
            <p:ph type="sldNum" sz="quarter" idx="12"/>
          </p:nvPr>
        </p:nvSpPr>
        <p:spPr/>
        <p:txBody>
          <a:bodyPr/>
          <a:lstStyle/>
          <a:p>
            <a:pPr>
              <a:defRPr/>
            </a:pPr>
            <a:fld id="{0248D04E-3358-42AD-A84E-CEB493668026}" type="slidenum">
              <a:rPr lang="en-US" altLang="zh-CN" smtClean="0"/>
              <a:pPr>
                <a:defRPr/>
              </a:pPr>
              <a:t>13</a:t>
            </a:fld>
            <a:endParaRPr lang="en-US" altLang="zh-C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8"/>
          <p:cNvSpPr txBox="1">
            <a:spLocks noChangeArrowheads="1"/>
          </p:cNvSpPr>
          <p:nvPr/>
        </p:nvSpPr>
        <p:spPr bwMode="auto">
          <a:xfrm>
            <a:off x="579438" y="188913"/>
            <a:ext cx="8313737" cy="568325"/>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三、清算与交收</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2</a:t>
            </a:r>
            <a:r>
              <a:rPr lang="zh-CN" altLang="en-US" sz="2600" b="1" dirty="0" smtClean="0">
                <a:solidFill>
                  <a:schemeClr val="bg1"/>
                </a:solidFill>
                <a:ea typeface="黑体" pitchFamily="49" charset="-122"/>
              </a:rPr>
              <a:t>）结算</a:t>
            </a:r>
            <a:r>
              <a:rPr lang="zh-CN" altLang="en-US" sz="2600" b="1" dirty="0">
                <a:solidFill>
                  <a:schemeClr val="bg1"/>
                </a:solidFill>
                <a:ea typeface="黑体" pitchFamily="49" charset="-122"/>
              </a:rPr>
              <a:t>基本流程</a:t>
            </a:r>
          </a:p>
        </p:txBody>
      </p:sp>
      <p:grpSp>
        <p:nvGrpSpPr>
          <p:cNvPr id="15364" name="组合 18"/>
          <p:cNvGrpSpPr>
            <a:grpSpLocks/>
          </p:cNvGrpSpPr>
          <p:nvPr/>
        </p:nvGrpSpPr>
        <p:grpSpPr bwMode="auto">
          <a:xfrm>
            <a:off x="827088" y="871538"/>
            <a:ext cx="7561262" cy="5351462"/>
            <a:chOff x="827063" y="908720"/>
            <a:chExt cx="7560864" cy="5350353"/>
          </a:xfrm>
        </p:grpSpPr>
        <p:sp>
          <p:nvSpPr>
            <p:cNvPr id="15366" name="TextBox 4"/>
            <p:cNvSpPr txBox="1">
              <a:spLocks noChangeArrowheads="1"/>
            </p:cNvSpPr>
            <p:nvPr/>
          </p:nvSpPr>
          <p:spPr bwMode="auto">
            <a:xfrm>
              <a:off x="1643424" y="908720"/>
              <a:ext cx="2670175" cy="646202"/>
            </a:xfrm>
            <a:prstGeom prst="rect">
              <a:avLst/>
            </a:prstGeom>
            <a:noFill/>
            <a:ln w="19050">
              <a:solidFill>
                <a:schemeClr val="accent1"/>
              </a:solidFill>
              <a:miter lim="800000"/>
              <a:headEnd/>
              <a:tailEnd/>
            </a:ln>
          </p:spPr>
          <p:txBody>
            <a:bodyPr>
              <a:spAutoFit/>
            </a:bodyPr>
            <a:lstStyle/>
            <a:p>
              <a:pPr algn="ctr"/>
              <a:r>
                <a:rPr lang="zh-CN" altLang="en-US" b="1">
                  <a:solidFill>
                    <a:srgbClr val="C00000"/>
                  </a:solidFill>
                  <a:latin typeface="黑体" pitchFamily="49" charset="-122"/>
                  <a:ea typeface="黑体" pitchFamily="49" charset="-122"/>
                </a:rPr>
                <a:t>券商卖出港股</a:t>
              </a:r>
              <a:endParaRPr lang="en-US" altLang="zh-CN" b="1">
                <a:solidFill>
                  <a:srgbClr val="C00000"/>
                </a:solidFill>
                <a:latin typeface="黑体" pitchFamily="49" charset="-122"/>
                <a:ea typeface="黑体" pitchFamily="49" charset="-122"/>
              </a:endParaRPr>
            </a:p>
            <a:p>
              <a:pPr algn="ctr"/>
              <a:r>
                <a:rPr lang="zh-CN" altLang="en-US" b="1">
                  <a:solidFill>
                    <a:srgbClr val="C00000"/>
                  </a:solidFill>
                  <a:latin typeface="黑体" pitchFamily="49" charset="-122"/>
                  <a:ea typeface="黑体" pitchFamily="49" charset="-122"/>
                </a:rPr>
                <a:t>资金</a:t>
              </a:r>
              <a:r>
                <a:rPr lang="zh-TW" altLang="en-US" b="1">
                  <a:solidFill>
                    <a:srgbClr val="C00000"/>
                  </a:solidFill>
                  <a:latin typeface="黑体" pitchFamily="49" charset="-122"/>
                  <a:ea typeface="黑体" pitchFamily="49" charset="-122"/>
                </a:rPr>
                <a:t>净</a:t>
              </a:r>
              <a:r>
                <a:rPr lang="zh-CN" altLang="en-US" b="1">
                  <a:solidFill>
                    <a:srgbClr val="C00000"/>
                  </a:solidFill>
                  <a:latin typeface="黑体" pitchFamily="49" charset="-122"/>
                  <a:ea typeface="黑体" pitchFamily="49" charset="-122"/>
                </a:rPr>
                <a:t>应收</a:t>
              </a:r>
              <a:endParaRPr lang="zh-HK" altLang="en-US" b="1">
                <a:solidFill>
                  <a:srgbClr val="C00000"/>
                </a:solidFill>
                <a:latin typeface="黑体" pitchFamily="49" charset="-122"/>
                <a:ea typeface="黑体" pitchFamily="49" charset="-122"/>
              </a:endParaRPr>
            </a:p>
          </p:txBody>
        </p:sp>
        <p:sp>
          <p:nvSpPr>
            <p:cNvPr id="15367" name="TextBox 69"/>
            <p:cNvSpPr txBox="1">
              <a:spLocks noChangeArrowheads="1"/>
            </p:cNvSpPr>
            <p:nvPr/>
          </p:nvSpPr>
          <p:spPr bwMode="auto">
            <a:xfrm>
              <a:off x="4824413" y="908720"/>
              <a:ext cx="2703512" cy="646202"/>
            </a:xfrm>
            <a:prstGeom prst="rect">
              <a:avLst/>
            </a:prstGeom>
            <a:noFill/>
            <a:ln w="19050">
              <a:solidFill>
                <a:schemeClr val="accent1"/>
              </a:solidFill>
              <a:miter lim="800000"/>
              <a:headEnd/>
              <a:tailEnd/>
            </a:ln>
          </p:spPr>
          <p:txBody>
            <a:bodyPr>
              <a:spAutoFit/>
            </a:bodyPr>
            <a:lstStyle/>
            <a:p>
              <a:pPr algn="ctr"/>
              <a:r>
                <a:rPr lang="zh-CN" altLang="en-US" b="1">
                  <a:solidFill>
                    <a:srgbClr val="C00000"/>
                  </a:solidFill>
                  <a:latin typeface="黑体" pitchFamily="49" charset="-122"/>
                  <a:ea typeface="黑体" pitchFamily="49" charset="-122"/>
                </a:rPr>
                <a:t>券商买入港股</a:t>
              </a:r>
              <a:endParaRPr lang="en-US" altLang="zh-CN" b="1">
                <a:solidFill>
                  <a:srgbClr val="C00000"/>
                </a:solidFill>
                <a:latin typeface="黑体" pitchFamily="49" charset="-122"/>
                <a:ea typeface="黑体" pitchFamily="49" charset="-122"/>
              </a:endParaRPr>
            </a:p>
            <a:p>
              <a:pPr algn="ctr"/>
              <a:r>
                <a:rPr lang="zh-CN" altLang="en-US" b="1">
                  <a:solidFill>
                    <a:srgbClr val="C00000"/>
                  </a:solidFill>
                  <a:latin typeface="黑体" pitchFamily="49" charset="-122"/>
                  <a:ea typeface="黑体" pitchFamily="49" charset="-122"/>
                </a:rPr>
                <a:t>资金净应付</a:t>
              </a:r>
              <a:endParaRPr lang="zh-HK" altLang="en-US" b="1">
                <a:solidFill>
                  <a:srgbClr val="C00000"/>
                </a:solidFill>
                <a:latin typeface="黑体" pitchFamily="49" charset="-122"/>
                <a:ea typeface="黑体" pitchFamily="49" charset="-122"/>
              </a:endParaRPr>
            </a:p>
          </p:txBody>
        </p:sp>
        <p:sp>
          <p:nvSpPr>
            <p:cNvPr id="95" name="Rectangle 10"/>
            <p:cNvSpPr/>
            <p:nvPr/>
          </p:nvSpPr>
          <p:spPr bwMode="auto">
            <a:xfrm>
              <a:off x="2020800" y="1535652"/>
              <a:ext cx="1439786" cy="7205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b="1" dirty="0">
                  <a:solidFill>
                    <a:srgbClr val="FFFFFF"/>
                  </a:solidFill>
                  <a:latin typeface="黑体" pitchFamily="49" charset="-122"/>
                  <a:ea typeface="黑体" pitchFamily="49" charset="-122"/>
                </a:rPr>
                <a:t>内地券商</a:t>
              </a:r>
              <a:endParaRPr lang="zh-HK" altLang="en-US" b="1" dirty="0">
                <a:solidFill>
                  <a:srgbClr val="FFFFFF"/>
                </a:solidFill>
                <a:latin typeface="黑体" pitchFamily="49" charset="-122"/>
                <a:ea typeface="黑体" pitchFamily="49" charset="-122"/>
              </a:endParaRPr>
            </a:p>
          </p:txBody>
        </p:sp>
        <p:sp>
          <p:nvSpPr>
            <p:cNvPr id="96" name="Rectangle 73"/>
            <p:cNvSpPr/>
            <p:nvPr/>
          </p:nvSpPr>
          <p:spPr bwMode="auto">
            <a:xfrm>
              <a:off x="5724242" y="1535652"/>
              <a:ext cx="1439787" cy="7189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b="1" dirty="0">
                  <a:solidFill>
                    <a:srgbClr val="FFFFFF"/>
                  </a:solidFill>
                  <a:latin typeface="黑体" pitchFamily="49" charset="-122"/>
                  <a:ea typeface="黑体" pitchFamily="49" charset="-122"/>
                </a:rPr>
                <a:t>内地券商</a:t>
              </a:r>
              <a:endParaRPr lang="zh-HK" altLang="en-US" b="1" dirty="0">
                <a:solidFill>
                  <a:srgbClr val="FFFFFF"/>
                </a:solidFill>
                <a:latin typeface="黑体" pitchFamily="49" charset="-122"/>
                <a:ea typeface="黑体" pitchFamily="49" charset="-122"/>
              </a:endParaRPr>
            </a:p>
          </p:txBody>
        </p:sp>
        <p:sp>
          <p:nvSpPr>
            <p:cNvPr id="97" name="Rectangle 12"/>
            <p:cNvSpPr/>
            <p:nvPr/>
          </p:nvSpPr>
          <p:spPr bwMode="auto">
            <a:xfrm>
              <a:off x="3943161" y="1659451"/>
              <a:ext cx="1204850" cy="8475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TW" sz="1400" b="1" dirty="0">
                <a:solidFill>
                  <a:srgbClr val="FFFFFF"/>
                </a:solidFill>
                <a:latin typeface="黑体" pitchFamily="49" charset="-122"/>
                <a:ea typeface="黑体" pitchFamily="49" charset="-122"/>
              </a:endParaRPr>
            </a:p>
            <a:p>
              <a:pPr algn="ctr">
                <a:defRPr/>
              </a:pPr>
              <a:endParaRPr lang="en-US" altLang="zh-TW" sz="1400" b="1" dirty="0">
                <a:solidFill>
                  <a:srgbClr val="FFFFFF"/>
                </a:solidFill>
                <a:latin typeface="黑体" pitchFamily="49" charset="-122"/>
                <a:ea typeface="黑体" pitchFamily="49" charset="-122"/>
              </a:endParaRPr>
            </a:p>
            <a:p>
              <a:pPr algn="ctr">
                <a:defRPr/>
              </a:pPr>
              <a:r>
                <a:rPr lang="zh-TW" altLang="en-US" b="1" dirty="0">
                  <a:solidFill>
                    <a:srgbClr val="FFFFFF"/>
                  </a:solidFill>
                  <a:latin typeface="黑体" pitchFamily="49" charset="-122"/>
                  <a:ea typeface="黑体" pitchFamily="49" charset="-122"/>
                </a:rPr>
                <a:t>香港结算</a:t>
              </a:r>
              <a:endParaRPr lang="zh-HK" altLang="en-US" b="1" dirty="0">
                <a:solidFill>
                  <a:srgbClr val="FFFFFF"/>
                </a:solidFill>
                <a:latin typeface="黑体" pitchFamily="49" charset="-122"/>
                <a:ea typeface="黑体" pitchFamily="49" charset="-122"/>
              </a:endParaRPr>
            </a:p>
          </p:txBody>
        </p:sp>
        <p:sp>
          <p:nvSpPr>
            <p:cNvPr id="98" name="Rectangle 92"/>
            <p:cNvSpPr/>
            <p:nvPr/>
          </p:nvSpPr>
          <p:spPr bwMode="auto">
            <a:xfrm>
              <a:off x="2020800" y="2883161"/>
              <a:ext cx="1439786" cy="49361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rgbClr val="FFFFFF"/>
                  </a:solidFill>
                  <a:latin typeface="黑体" pitchFamily="49" charset="-122"/>
                  <a:ea typeface="黑体" pitchFamily="49" charset="-122"/>
                </a:rPr>
                <a:t>中国结算</a:t>
              </a:r>
              <a:endParaRPr lang="zh-HK" altLang="en-US" b="1" dirty="0">
                <a:solidFill>
                  <a:srgbClr val="FFFFFF"/>
                </a:solidFill>
                <a:latin typeface="黑体" pitchFamily="49" charset="-122"/>
                <a:ea typeface="黑体" pitchFamily="49" charset="-122"/>
              </a:endParaRPr>
            </a:p>
          </p:txBody>
        </p:sp>
        <p:sp>
          <p:nvSpPr>
            <p:cNvPr id="99" name="Rectangle 93"/>
            <p:cNvSpPr/>
            <p:nvPr/>
          </p:nvSpPr>
          <p:spPr bwMode="auto">
            <a:xfrm>
              <a:off x="5724242" y="2956171"/>
              <a:ext cx="1439787" cy="4920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rgbClr val="FFFFFF"/>
                  </a:solidFill>
                  <a:latin typeface="黑体" pitchFamily="49" charset="-122"/>
                  <a:ea typeface="黑体" pitchFamily="49" charset="-122"/>
                </a:rPr>
                <a:t>中国结算</a:t>
              </a:r>
              <a:endParaRPr lang="zh-HK" altLang="en-US" b="1" dirty="0">
                <a:solidFill>
                  <a:srgbClr val="FFFFFF"/>
                </a:solidFill>
                <a:latin typeface="黑体" pitchFamily="49" charset="-122"/>
                <a:ea typeface="黑体" pitchFamily="49" charset="-122"/>
              </a:endParaRPr>
            </a:p>
          </p:txBody>
        </p:sp>
        <p:sp>
          <p:nvSpPr>
            <p:cNvPr id="15373" name="TextBox 112"/>
            <p:cNvSpPr txBox="1">
              <a:spLocks noChangeArrowheads="1"/>
            </p:cNvSpPr>
            <p:nvPr/>
          </p:nvSpPr>
          <p:spPr bwMode="auto">
            <a:xfrm>
              <a:off x="899592" y="2780928"/>
              <a:ext cx="869950" cy="276944"/>
            </a:xfrm>
            <a:prstGeom prst="rect">
              <a:avLst/>
            </a:prstGeom>
            <a:noFill/>
            <a:ln w="9525">
              <a:noFill/>
              <a:miter lim="800000"/>
              <a:headEnd/>
              <a:tailEnd/>
            </a:ln>
          </p:spPr>
          <p:txBody>
            <a:bodyPr>
              <a:spAutoFit/>
            </a:bodyPr>
            <a:lstStyle/>
            <a:p>
              <a:pPr algn="ctr"/>
              <a:r>
                <a:rPr lang="en-US" altLang="zh-HK" sz="1200" b="1">
                  <a:solidFill>
                    <a:srgbClr val="C00000"/>
                  </a:solidFill>
                  <a:latin typeface="黑体" pitchFamily="49" charset="-122"/>
                  <a:ea typeface="黑体" pitchFamily="49" charset="-122"/>
                  <a:cs typeface="方正兰亭粗黑简体"/>
                </a:rPr>
                <a:t>T+2 18:00</a:t>
              </a:r>
              <a:endParaRPr lang="zh-HK" altLang="en-US" sz="1200" b="1">
                <a:solidFill>
                  <a:srgbClr val="C00000"/>
                </a:solidFill>
                <a:latin typeface="黑体" pitchFamily="49" charset="-122"/>
                <a:ea typeface="黑体" pitchFamily="49" charset="-122"/>
                <a:cs typeface="方正兰亭粗黑简体"/>
              </a:endParaRPr>
            </a:p>
          </p:txBody>
        </p:sp>
        <p:sp>
          <p:nvSpPr>
            <p:cNvPr id="15374" name="TextBox 117"/>
            <p:cNvSpPr txBox="1">
              <a:spLocks noChangeArrowheads="1"/>
            </p:cNvSpPr>
            <p:nvPr/>
          </p:nvSpPr>
          <p:spPr bwMode="auto">
            <a:xfrm>
              <a:off x="7446466" y="2791961"/>
              <a:ext cx="869950" cy="276944"/>
            </a:xfrm>
            <a:prstGeom prst="rect">
              <a:avLst/>
            </a:prstGeom>
            <a:noFill/>
            <a:ln w="9525">
              <a:noFill/>
              <a:miter lim="800000"/>
              <a:headEnd/>
              <a:tailEnd/>
            </a:ln>
          </p:spPr>
          <p:txBody>
            <a:bodyPr>
              <a:spAutoFit/>
            </a:bodyPr>
            <a:lstStyle/>
            <a:p>
              <a:pPr algn="ctr"/>
              <a:r>
                <a:rPr lang="en-US" altLang="zh-HK" sz="1200" b="1">
                  <a:solidFill>
                    <a:srgbClr val="C00000"/>
                  </a:solidFill>
                  <a:latin typeface="黑体" pitchFamily="49" charset="-122"/>
                  <a:ea typeface="黑体" pitchFamily="49" charset="-122"/>
                  <a:cs typeface="方正兰亭粗黑简体"/>
                </a:rPr>
                <a:t>T+2 1</a:t>
              </a:r>
              <a:r>
                <a:rPr lang="en-US" altLang="zh-TW" sz="1200" b="1">
                  <a:solidFill>
                    <a:srgbClr val="C00000"/>
                  </a:solidFill>
                  <a:latin typeface="黑体" pitchFamily="49" charset="-122"/>
                  <a:ea typeface="黑体" pitchFamily="49" charset="-122"/>
                  <a:cs typeface="方正兰亭粗黑简体"/>
                </a:rPr>
                <a:t>0</a:t>
              </a:r>
              <a:r>
                <a:rPr lang="en-US" altLang="zh-HK" sz="1200" b="1">
                  <a:solidFill>
                    <a:srgbClr val="C00000"/>
                  </a:solidFill>
                  <a:latin typeface="黑体" pitchFamily="49" charset="-122"/>
                  <a:ea typeface="黑体" pitchFamily="49" charset="-122"/>
                  <a:cs typeface="方正兰亭粗黑简体"/>
                </a:rPr>
                <a:t>:30</a:t>
              </a:r>
              <a:endParaRPr lang="zh-HK" altLang="en-US" sz="1200" b="1">
                <a:solidFill>
                  <a:srgbClr val="C00000"/>
                </a:solidFill>
                <a:latin typeface="黑体" pitchFamily="49" charset="-122"/>
                <a:ea typeface="黑体" pitchFamily="49" charset="-122"/>
                <a:cs typeface="方正兰亭粗黑简体"/>
              </a:endParaRPr>
            </a:p>
          </p:txBody>
        </p:sp>
        <p:sp>
          <p:nvSpPr>
            <p:cNvPr id="15375" name="TextBox 119"/>
            <p:cNvSpPr txBox="1">
              <a:spLocks noChangeArrowheads="1"/>
            </p:cNvSpPr>
            <p:nvPr/>
          </p:nvSpPr>
          <p:spPr bwMode="auto">
            <a:xfrm>
              <a:off x="6300788" y="2378744"/>
              <a:ext cx="869950" cy="276944"/>
            </a:xfrm>
            <a:prstGeom prst="rect">
              <a:avLst/>
            </a:prstGeom>
            <a:noFill/>
            <a:ln w="9525">
              <a:noFill/>
              <a:miter lim="800000"/>
              <a:headEnd/>
              <a:tailEnd/>
            </a:ln>
          </p:spPr>
          <p:txBody>
            <a:bodyPr>
              <a:spAutoFit/>
            </a:bodyPr>
            <a:lstStyle/>
            <a:p>
              <a:pPr algn="ctr"/>
              <a:r>
                <a:rPr lang="en-US" altLang="zh-HK" sz="1200" b="1">
                  <a:latin typeface="DFKai-SB" pitchFamily="65" charset="-120"/>
                  <a:ea typeface="方正兰亭粗黑简体"/>
                  <a:cs typeface="方正兰亭粗黑简体"/>
                </a:rPr>
                <a:t>T</a:t>
              </a:r>
              <a:r>
                <a:rPr lang="en-US" altLang="zh-TW" sz="1200" b="1">
                  <a:latin typeface="DFKai-SB" pitchFamily="65" charset="-120"/>
                  <a:ea typeface="方正兰亭粗黑简体"/>
                  <a:cs typeface="方正兰亭粗黑简体"/>
                </a:rPr>
                <a:t>+2</a:t>
              </a:r>
              <a:r>
                <a:rPr lang="zh-CN" altLang="en-US" sz="1200" b="1">
                  <a:latin typeface="DFKai-SB" pitchFamily="65" charset="-120"/>
                  <a:ea typeface="方正兰亭粗黑简体"/>
                  <a:cs typeface="方正兰亭粗黑简体"/>
                </a:rPr>
                <a:t>日</a:t>
              </a:r>
              <a:endParaRPr lang="zh-HK" altLang="en-US" sz="1200" b="1">
                <a:latin typeface="DFKai-SB" pitchFamily="65" charset="-120"/>
                <a:ea typeface="DFKai-SB" pitchFamily="65" charset="-120"/>
              </a:endParaRPr>
            </a:p>
          </p:txBody>
        </p:sp>
        <p:sp>
          <p:nvSpPr>
            <p:cNvPr id="15376" name="TextBox 120"/>
            <p:cNvSpPr txBox="1">
              <a:spLocks noChangeArrowheads="1"/>
            </p:cNvSpPr>
            <p:nvPr/>
          </p:nvSpPr>
          <p:spPr bwMode="auto">
            <a:xfrm>
              <a:off x="5148263" y="2307307"/>
              <a:ext cx="647700" cy="461573"/>
            </a:xfrm>
            <a:prstGeom prst="rect">
              <a:avLst/>
            </a:prstGeom>
            <a:noFill/>
            <a:ln w="9525">
              <a:noFill/>
              <a:miter lim="800000"/>
              <a:headEnd/>
              <a:tailEnd/>
            </a:ln>
          </p:spPr>
          <p:txBody>
            <a:bodyPr>
              <a:spAutoFit/>
            </a:bodyPr>
            <a:lstStyle/>
            <a:p>
              <a:pPr algn="ctr"/>
              <a:r>
                <a:rPr lang="en-US" altLang="zh-HK" sz="1200" b="1">
                  <a:latin typeface="黑体" pitchFamily="49" charset="-122"/>
                  <a:ea typeface="黑体" pitchFamily="49" charset="-122"/>
                  <a:cs typeface="方正兰亭粗黑简体"/>
                </a:rPr>
                <a:t>T</a:t>
              </a:r>
              <a:r>
                <a:rPr lang="en-US" altLang="zh-TW" sz="1200" b="1">
                  <a:latin typeface="黑体" pitchFamily="49" charset="-122"/>
                  <a:ea typeface="黑体" pitchFamily="49" charset="-122"/>
                  <a:cs typeface="方正兰亭粗黑简体"/>
                </a:rPr>
                <a:t>+2</a:t>
              </a:r>
              <a:r>
                <a:rPr lang="en-US" altLang="zh-HK" sz="1200" b="1">
                  <a:latin typeface="黑体" pitchFamily="49" charset="-122"/>
                  <a:ea typeface="黑体" pitchFamily="49" charset="-122"/>
                  <a:cs typeface="方正兰亭粗黑简体"/>
                </a:rPr>
                <a:t> </a:t>
              </a:r>
            </a:p>
            <a:p>
              <a:pPr algn="ctr"/>
              <a:r>
                <a:rPr lang="en-US" altLang="zh-HK" sz="1200" b="1">
                  <a:latin typeface="黑体" pitchFamily="49" charset="-122"/>
                  <a:ea typeface="黑体" pitchFamily="49" charset="-122"/>
                  <a:cs typeface="方正兰亭粗黑简体"/>
                </a:rPr>
                <a:t> 1</a:t>
              </a:r>
              <a:r>
                <a:rPr lang="en-US" altLang="zh-TW" sz="1200" b="1">
                  <a:latin typeface="黑体" pitchFamily="49" charset="-122"/>
                  <a:ea typeface="黑体" pitchFamily="49" charset="-122"/>
                  <a:cs typeface="方正兰亭粗黑简体"/>
                </a:rPr>
                <a:t>5</a:t>
              </a:r>
              <a:r>
                <a:rPr lang="en-US" altLang="zh-HK" sz="1200" b="1">
                  <a:latin typeface="黑体" pitchFamily="49" charset="-122"/>
                  <a:ea typeface="黑体" pitchFamily="49" charset="-122"/>
                  <a:cs typeface="方正兰亭粗黑简体"/>
                </a:rPr>
                <a:t>:</a:t>
              </a:r>
              <a:r>
                <a:rPr lang="en-US" altLang="zh-TW" sz="1200" b="1">
                  <a:latin typeface="黑体" pitchFamily="49" charset="-122"/>
                  <a:ea typeface="黑体" pitchFamily="49" charset="-122"/>
                  <a:cs typeface="方正兰亭粗黑简体"/>
                </a:rPr>
                <a:t>45</a:t>
              </a:r>
              <a:endParaRPr lang="zh-HK" altLang="en-US" sz="1200" b="1">
                <a:latin typeface="黑体" pitchFamily="49" charset="-122"/>
                <a:ea typeface="黑体" pitchFamily="49" charset="-122"/>
                <a:cs typeface="方正兰亭粗黑简体"/>
              </a:endParaRPr>
            </a:p>
          </p:txBody>
        </p:sp>
        <p:sp>
          <p:nvSpPr>
            <p:cNvPr id="31763" name="TextBox 121"/>
            <p:cNvSpPr txBox="1">
              <a:spLocks noChangeArrowheads="1"/>
            </p:cNvSpPr>
            <p:nvPr/>
          </p:nvSpPr>
          <p:spPr bwMode="auto">
            <a:xfrm>
              <a:off x="3347880" y="2307017"/>
              <a:ext cx="580994" cy="439647"/>
            </a:xfrm>
            <a:prstGeom prst="rect">
              <a:avLst/>
            </a:prstGeom>
            <a:noFill/>
            <a:ln w="9525">
              <a:noFill/>
              <a:miter lim="800000"/>
              <a:headEnd/>
              <a:tailEnd/>
            </a:ln>
          </p:spPr>
          <p:txBody>
            <a:bodyPr>
              <a:spAutoFit/>
            </a:bodyPr>
            <a:lstStyle/>
            <a:p>
              <a:pPr algn="ctr">
                <a:defRPr/>
              </a:pPr>
              <a:r>
                <a:rPr lang="en-US" altLang="zh-HK" sz="1200" b="1" dirty="0">
                  <a:latin typeface="黑体" pitchFamily="49" charset="-122"/>
                  <a:ea typeface="黑体" pitchFamily="49" charset="-122"/>
                </a:rPr>
                <a:t>T</a:t>
              </a:r>
              <a:r>
                <a:rPr lang="en-US" altLang="zh-TW" sz="1200" b="1" dirty="0">
                  <a:latin typeface="黑体" pitchFamily="49" charset="-122"/>
                  <a:ea typeface="黑体" pitchFamily="49" charset="-122"/>
                </a:rPr>
                <a:t>+2</a:t>
              </a:r>
              <a:endParaRPr lang="en-US" altLang="zh-HK" sz="1050" b="1" dirty="0">
                <a:latin typeface="黑体" pitchFamily="49" charset="-122"/>
                <a:ea typeface="黑体" pitchFamily="49" charset="-122"/>
              </a:endParaRPr>
            </a:p>
            <a:p>
              <a:pPr algn="ctr">
                <a:defRPr/>
              </a:pPr>
              <a:r>
                <a:rPr lang="en-US" altLang="zh-HK" sz="1050" b="1" dirty="0">
                  <a:latin typeface="黑体" pitchFamily="49" charset="-122"/>
                  <a:ea typeface="黑体" pitchFamily="49" charset="-122"/>
                </a:rPr>
                <a:t>1</a:t>
              </a:r>
              <a:r>
                <a:rPr lang="en-US" altLang="zh-TW" sz="1050" b="1" dirty="0">
                  <a:latin typeface="黑体" pitchFamily="49" charset="-122"/>
                  <a:ea typeface="黑体" pitchFamily="49" charset="-122"/>
                </a:rPr>
                <a:t>5</a:t>
              </a:r>
              <a:r>
                <a:rPr lang="en-US" altLang="zh-HK" sz="1050" b="1" dirty="0">
                  <a:latin typeface="黑体" pitchFamily="49" charset="-122"/>
                  <a:ea typeface="黑体" pitchFamily="49" charset="-122"/>
                </a:rPr>
                <a:t>:</a:t>
              </a:r>
              <a:r>
                <a:rPr lang="en-US" altLang="zh-TW" sz="1050" b="1" dirty="0">
                  <a:latin typeface="黑体" pitchFamily="49" charset="-122"/>
                  <a:ea typeface="黑体" pitchFamily="49" charset="-122"/>
                </a:rPr>
                <a:t>45</a:t>
              </a:r>
              <a:endParaRPr lang="zh-HK" altLang="en-US" sz="1050" b="1" dirty="0">
                <a:latin typeface="黑体" pitchFamily="49" charset="-122"/>
                <a:ea typeface="黑体" pitchFamily="49" charset="-122"/>
              </a:endParaRPr>
            </a:p>
          </p:txBody>
        </p:sp>
        <p:sp>
          <p:nvSpPr>
            <p:cNvPr id="15378" name="TextBox 122"/>
            <p:cNvSpPr txBox="1">
              <a:spLocks noChangeArrowheads="1"/>
            </p:cNvSpPr>
            <p:nvPr/>
          </p:nvSpPr>
          <p:spPr bwMode="auto">
            <a:xfrm>
              <a:off x="2045866" y="2348879"/>
              <a:ext cx="869950" cy="276944"/>
            </a:xfrm>
            <a:prstGeom prst="rect">
              <a:avLst/>
            </a:prstGeom>
            <a:noFill/>
            <a:ln w="9525">
              <a:noFill/>
              <a:miter lim="800000"/>
              <a:headEnd/>
              <a:tailEnd/>
            </a:ln>
          </p:spPr>
          <p:txBody>
            <a:bodyPr>
              <a:spAutoFit/>
            </a:bodyPr>
            <a:lstStyle/>
            <a:p>
              <a:pPr algn="ctr"/>
              <a:r>
                <a:rPr lang="en-US" altLang="zh-HK" sz="1200" b="1">
                  <a:latin typeface="黑体" pitchFamily="49" charset="-122"/>
                  <a:ea typeface="黑体" pitchFamily="49" charset="-122"/>
                  <a:cs typeface="方正兰亭粗黑简体"/>
                </a:rPr>
                <a:t>T</a:t>
              </a:r>
              <a:r>
                <a:rPr lang="en-US" altLang="zh-CN" sz="1200" b="1">
                  <a:latin typeface="黑体" pitchFamily="49" charset="-122"/>
                  <a:ea typeface="黑体" pitchFamily="49" charset="-122"/>
                  <a:cs typeface="方正兰亭粗黑简体"/>
                </a:rPr>
                <a:t>+2</a:t>
              </a:r>
              <a:r>
                <a:rPr lang="zh-CN" altLang="en-US" sz="1200" b="1">
                  <a:latin typeface="黑体" pitchFamily="49" charset="-122"/>
                  <a:ea typeface="黑体" pitchFamily="49" charset="-122"/>
                  <a:cs typeface="方正兰亭粗黑简体"/>
                </a:rPr>
                <a:t>日</a:t>
              </a:r>
              <a:r>
                <a:rPr lang="en-US" altLang="zh-HK" sz="1200" b="1">
                  <a:latin typeface="黑体" pitchFamily="49" charset="-122"/>
                  <a:ea typeface="黑体" pitchFamily="49" charset="-122"/>
                  <a:cs typeface="方正兰亭粗黑简体"/>
                </a:rPr>
                <a:t> </a:t>
              </a:r>
              <a:endParaRPr lang="zh-HK" altLang="en-US" sz="1200" b="1">
                <a:latin typeface="黑体" pitchFamily="49" charset="-122"/>
                <a:ea typeface="黑体" pitchFamily="49" charset="-122"/>
                <a:cs typeface="方正兰亭粗黑简体"/>
              </a:endParaRPr>
            </a:p>
          </p:txBody>
        </p:sp>
        <p:sp>
          <p:nvSpPr>
            <p:cNvPr id="15379" name="TextBox 31"/>
            <p:cNvSpPr txBox="1">
              <a:spLocks noChangeArrowheads="1"/>
            </p:cNvSpPr>
            <p:nvPr/>
          </p:nvSpPr>
          <p:spPr bwMode="auto">
            <a:xfrm>
              <a:off x="1619153" y="5948712"/>
              <a:ext cx="1296988" cy="307716"/>
            </a:xfrm>
            <a:prstGeom prst="rect">
              <a:avLst/>
            </a:prstGeom>
            <a:noFill/>
            <a:ln w="9525">
              <a:noFill/>
              <a:miter lim="800000"/>
              <a:headEnd/>
              <a:tailEnd/>
            </a:ln>
          </p:spPr>
          <p:txBody>
            <a:bodyPr>
              <a:spAutoFit/>
            </a:bodyPr>
            <a:lstStyle/>
            <a:p>
              <a:pPr algn="r"/>
              <a:r>
                <a:rPr lang="zh-TW" altLang="en-US" sz="1400" b="1" dirty="0">
                  <a:latin typeface="黑体" pitchFamily="49" charset="-122"/>
                  <a:ea typeface="黑体" pitchFamily="49" charset="-122"/>
                </a:rPr>
                <a:t>证券</a:t>
              </a:r>
              <a:endParaRPr lang="zh-HK" altLang="en-US" sz="1400" b="1" dirty="0">
                <a:latin typeface="黑体" pitchFamily="49" charset="-122"/>
                <a:ea typeface="黑体" pitchFamily="49" charset="-122"/>
              </a:endParaRPr>
            </a:p>
          </p:txBody>
        </p:sp>
        <p:cxnSp>
          <p:nvCxnSpPr>
            <p:cNvPr id="117" name="Straight Arrow Connector 33"/>
            <p:cNvCxnSpPr/>
            <p:nvPr/>
          </p:nvCxnSpPr>
          <p:spPr bwMode="auto">
            <a:xfrm>
              <a:off x="1863645" y="6084484"/>
              <a:ext cx="504798" cy="0"/>
            </a:xfrm>
            <a:prstGeom prst="straightConnector1">
              <a:avLst/>
            </a:prstGeom>
            <a:ln w="254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381" name="TextBox 34"/>
            <p:cNvSpPr txBox="1">
              <a:spLocks noChangeArrowheads="1"/>
            </p:cNvSpPr>
            <p:nvPr/>
          </p:nvSpPr>
          <p:spPr bwMode="auto">
            <a:xfrm>
              <a:off x="2843213" y="5951357"/>
              <a:ext cx="1524000" cy="307716"/>
            </a:xfrm>
            <a:prstGeom prst="rect">
              <a:avLst/>
            </a:prstGeom>
            <a:noFill/>
            <a:ln w="9525">
              <a:noFill/>
              <a:miter lim="800000"/>
              <a:headEnd/>
              <a:tailEnd/>
            </a:ln>
          </p:spPr>
          <p:txBody>
            <a:bodyPr>
              <a:spAutoFit/>
            </a:bodyPr>
            <a:lstStyle/>
            <a:p>
              <a:pPr algn="r"/>
              <a:r>
                <a:rPr lang="zh-TW" altLang="en-US" sz="1400" b="1">
                  <a:latin typeface="黑体" pitchFamily="49" charset="-122"/>
                  <a:ea typeface="黑体" pitchFamily="49" charset="-122"/>
                </a:rPr>
                <a:t>资金 </a:t>
              </a:r>
              <a:endParaRPr lang="zh-HK" altLang="en-US" sz="1400" b="1">
                <a:latin typeface="黑体" pitchFamily="49" charset="-122"/>
                <a:ea typeface="黑体" pitchFamily="49" charset="-122"/>
              </a:endParaRPr>
            </a:p>
          </p:txBody>
        </p:sp>
        <p:cxnSp>
          <p:nvCxnSpPr>
            <p:cNvPr id="119" name="Straight Arrow Connector 35"/>
            <p:cNvCxnSpPr/>
            <p:nvPr/>
          </p:nvCxnSpPr>
          <p:spPr bwMode="auto">
            <a:xfrm>
              <a:off x="3347880" y="6092421"/>
              <a:ext cx="503211" cy="0"/>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15383" name="Picture 5"/>
            <p:cNvPicPr>
              <a:picLocks noChangeAspect="1" noChangeArrowheads="1"/>
            </p:cNvPicPr>
            <p:nvPr/>
          </p:nvPicPr>
          <p:blipFill>
            <a:blip r:embed="rId3" cstate="print"/>
            <a:srcRect/>
            <a:stretch>
              <a:fillRect/>
            </a:stretch>
          </p:blipFill>
          <p:spPr bwMode="auto">
            <a:xfrm>
              <a:off x="4367213" y="1620764"/>
              <a:ext cx="420687" cy="420687"/>
            </a:xfrm>
            <a:prstGeom prst="rect">
              <a:avLst/>
            </a:prstGeom>
            <a:noFill/>
            <a:ln w="9525">
              <a:noFill/>
              <a:miter lim="800000"/>
              <a:headEnd/>
              <a:tailEnd/>
            </a:ln>
          </p:spPr>
        </p:pic>
        <p:sp>
          <p:nvSpPr>
            <p:cNvPr id="126" name="Rectangle 40"/>
            <p:cNvSpPr/>
            <p:nvPr/>
          </p:nvSpPr>
          <p:spPr bwMode="auto">
            <a:xfrm>
              <a:off x="5724242" y="5159164"/>
              <a:ext cx="1439787" cy="7189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b="1" dirty="0">
                  <a:solidFill>
                    <a:srgbClr val="FFFFFF"/>
                  </a:solidFill>
                  <a:latin typeface="黑体" pitchFamily="49" charset="-122"/>
                  <a:ea typeface="黑体" pitchFamily="49" charset="-122"/>
                </a:rPr>
                <a:t>中国结算在</a:t>
              </a:r>
              <a:r>
                <a:rPr lang="zh-TW" altLang="en-US" sz="1600" b="1" dirty="0">
                  <a:solidFill>
                    <a:srgbClr val="FFFFFF"/>
                  </a:solidFill>
                  <a:latin typeface="黑体" pitchFamily="49" charset="-122"/>
                  <a:ea typeface="黑体" pitchFamily="49" charset="-122"/>
                </a:rPr>
                <a:t>港</a:t>
              </a:r>
              <a:endParaRPr lang="en-US" altLang="zh-TW"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结</a:t>
              </a:r>
              <a:r>
                <a:rPr lang="zh-CN" altLang="en-US" sz="1600" b="1" dirty="0" smtClean="0">
                  <a:solidFill>
                    <a:srgbClr val="FFFFFF"/>
                  </a:solidFill>
                  <a:latin typeface="黑体" pitchFamily="49" charset="-122"/>
                  <a:ea typeface="黑体" pitchFamily="49" charset="-122"/>
                </a:rPr>
                <a:t>算</a:t>
              </a:r>
              <a:r>
                <a:rPr lang="zh-CN" altLang="en-US" sz="1600" b="1" dirty="0">
                  <a:solidFill>
                    <a:srgbClr val="FFFFFF"/>
                  </a:solidFill>
                  <a:latin typeface="黑体" pitchFamily="49" charset="-122"/>
                  <a:ea typeface="黑体" pitchFamily="49" charset="-122"/>
                </a:rPr>
                <a:t>银</a:t>
              </a:r>
              <a:r>
                <a:rPr lang="zh-TW" altLang="en-US" sz="1600" b="1" dirty="0" smtClean="0">
                  <a:solidFill>
                    <a:srgbClr val="FFFFFF"/>
                  </a:solidFill>
                  <a:latin typeface="黑体" pitchFamily="49" charset="-122"/>
                  <a:ea typeface="黑体" pitchFamily="49" charset="-122"/>
                </a:rPr>
                <a:t>行</a:t>
              </a:r>
              <a:endParaRPr lang="zh-TW"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a:t>
              </a:r>
              <a:r>
                <a:rPr lang="en-US" altLang="zh-CN" sz="1600" b="1" dirty="0">
                  <a:solidFill>
                    <a:srgbClr val="FFFFFF"/>
                  </a:solidFill>
                  <a:latin typeface="黑体" pitchFamily="49" charset="-122"/>
                  <a:ea typeface="黑体" pitchFamily="49" charset="-122"/>
                </a:rPr>
                <a:t>X</a:t>
              </a:r>
              <a:r>
                <a:rPr lang="zh-CN" altLang="en-US" sz="1600" b="1" dirty="0">
                  <a:solidFill>
                    <a:srgbClr val="FFFFFF"/>
                  </a:solidFill>
                  <a:latin typeface="黑体" pitchFamily="49" charset="-122"/>
                  <a:ea typeface="黑体" pitchFamily="49" charset="-122"/>
                </a:rPr>
                <a:t>银行）</a:t>
              </a:r>
              <a:endParaRPr lang="en-US" altLang="zh-TW" sz="1600" b="1" dirty="0">
                <a:solidFill>
                  <a:srgbClr val="FFFFFF"/>
                </a:solidFill>
                <a:latin typeface="黑体" pitchFamily="49" charset="-122"/>
                <a:ea typeface="黑体" pitchFamily="49" charset="-122"/>
              </a:endParaRPr>
            </a:p>
          </p:txBody>
        </p:sp>
        <p:sp>
          <p:nvSpPr>
            <p:cNvPr id="128" name="Rectangle 44"/>
            <p:cNvSpPr/>
            <p:nvPr/>
          </p:nvSpPr>
          <p:spPr bwMode="auto">
            <a:xfrm>
              <a:off x="2019212" y="5157576"/>
              <a:ext cx="1439787" cy="7189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TW" sz="1200" b="1" dirty="0">
                <a:solidFill>
                  <a:srgbClr val="FFFFFF"/>
                </a:solidFill>
                <a:latin typeface="DFKai-SB" pitchFamily="65" charset="-120"/>
                <a:ea typeface="方正兰亭粗黑简体"/>
                <a:cs typeface="方正兰亭粗黑简体"/>
              </a:endParaRPr>
            </a:p>
            <a:p>
              <a:pPr algn="ctr">
                <a:defRPr/>
              </a:pPr>
              <a:r>
                <a:rPr lang="zh-CN" altLang="en-US" sz="1600" b="1" dirty="0">
                  <a:solidFill>
                    <a:srgbClr val="FFFFFF"/>
                  </a:solidFill>
                  <a:latin typeface="黑体" pitchFamily="49" charset="-122"/>
                  <a:ea typeface="黑体" pitchFamily="49" charset="-122"/>
                </a:rPr>
                <a:t>中国结算在港</a:t>
              </a:r>
              <a:endParaRPr lang="en-US"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结</a:t>
              </a:r>
              <a:r>
                <a:rPr lang="zh-CN" altLang="en-US" sz="1600" b="1" dirty="0" smtClean="0">
                  <a:solidFill>
                    <a:srgbClr val="FFFFFF"/>
                  </a:solidFill>
                  <a:latin typeface="黑体" pitchFamily="49" charset="-122"/>
                  <a:ea typeface="黑体" pitchFamily="49" charset="-122"/>
                </a:rPr>
                <a:t>算</a:t>
              </a:r>
              <a:r>
                <a:rPr lang="zh-CN" altLang="en-US" sz="1600" b="1" dirty="0">
                  <a:solidFill>
                    <a:srgbClr val="FFFFFF"/>
                  </a:solidFill>
                  <a:latin typeface="黑体" pitchFamily="49" charset="-122"/>
                  <a:ea typeface="黑体" pitchFamily="49" charset="-122"/>
                </a:rPr>
                <a:t>银</a:t>
              </a:r>
              <a:r>
                <a:rPr lang="zh-TW" altLang="en-US" sz="1600" b="1" dirty="0" smtClean="0">
                  <a:solidFill>
                    <a:srgbClr val="FFFFFF"/>
                  </a:solidFill>
                  <a:latin typeface="黑体" pitchFamily="49" charset="-122"/>
                  <a:ea typeface="黑体" pitchFamily="49" charset="-122"/>
                </a:rPr>
                <a:t>行</a:t>
              </a:r>
              <a:endParaRPr lang="zh-TW"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a:t>
              </a:r>
              <a:r>
                <a:rPr lang="en-US" altLang="zh-CN" sz="1600" b="1" dirty="0">
                  <a:solidFill>
                    <a:srgbClr val="FFFFFF"/>
                  </a:solidFill>
                  <a:latin typeface="黑体" pitchFamily="49" charset="-122"/>
                  <a:ea typeface="黑体" pitchFamily="49" charset="-122"/>
                </a:rPr>
                <a:t>X</a:t>
              </a:r>
              <a:r>
                <a:rPr lang="zh-CN" altLang="en-US" sz="1600" b="1" dirty="0">
                  <a:solidFill>
                    <a:srgbClr val="FFFFFF"/>
                  </a:solidFill>
                  <a:latin typeface="黑体" pitchFamily="49" charset="-122"/>
                  <a:ea typeface="黑体" pitchFamily="49" charset="-122"/>
                </a:rPr>
                <a:t>银行）</a:t>
              </a:r>
              <a:r>
                <a:rPr lang="zh-TW" altLang="en-US" sz="1600" b="1" dirty="0">
                  <a:solidFill>
                    <a:srgbClr val="FFFFFF"/>
                  </a:solidFill>
                  <a:latin typeface="黑体" pitchFamily="49" charset="-122"/>
                  <a:ea typeface="黑体" pitchFamily="49" charset="-122"/>
                </a:rPr>
                <a:t> </a:t>
              </a:r>
              <a:endParaRPr lang="en-US" altLang="zh-TW" sz="1600" b="1" dirty="0">
                <a:solidFill>
                  <a:srgbClr val="FFFFFF"/>
                </a:solidFill>
                <a:latin typeface="黑体" pitchFamily="49" charset="-122"/>
                <a:ea typeface="黑体" pitchFamily="49" charset="-122"/>
              </a:endParaRPr>
            </a:p>
            <a:p>
              <a:pPr algn="ctr">
                <a:defRPr/>
              </a:pPr>
              <a:endParaRPr lang="zh-HK" altLang="en-US" sz="1200" b="1" dirty="0">
                <a:solidFill>
                  <a:srgbClr val="FFFFFF"/>
                </a:solidFill>
                <a:latin typeface="DFKai-SB" pitchFamily="65" charset="-120"/>
                <a:ea typeface="DFKai-SB" pitchFamily="65" charset="-120"/>
              </a:endParaRPr>
            </a:p>
          </p:txBody>
        </p:sp>
        <p:sp>
          <p:nvSpPr>
            <p:cNvPr id="15386" name="TextBox 7"/>
            <p:cNvSpPr txBox="1">
              <a:spLocks noChangeArrowheads="1"/>
            </p:cNvSpPr>
            <p:nvPr/>
          </p:nvSpPr>
          <p:spPr bwMode="auto">
            <a:xfrm>
              <a:off x="4716016" y="3224009"/>
              <a:ext cx="669925" cy="646202"/>
            </a:xfrm>
            <a:prstGeom prst="rect">
              <a:avLst/>
            </a:prstGeom>
            <a:noFill/>
            <a:ln w="9525">
              <a:noFill/>
              <a:miter lim="800000"/>
              <a:headEnd/>
              <a:tailEnd/>
            </a:ln>
          </p:spPr>
          <p:txBody>
            <a:bodyPr>
              <a:spAutoFit/>
            </a:bodyPr>
            <a:lstStyle/>
            <a:p>
              <a:pPr algn="ctr"/>
              <a:r>
                <a:rPr lang="en-US" altLang="zh-HK" sz="1200" b="1">
                  <a:latin typeface="黑体" pitchFamily="49" charset="-122"/>
                  <a:ea typeface="黑体" pitchFamily="49" charset="-122"/>
                  <a:cs typeface="方正兰亭粗黑简体"/>
                </a:rPr>
                <a:t>DDI</a:t>
              </a:r>
            </a:p>
            <a:p>
              <a:pPr algn="ctr"/>
              <a:r>
                <a:rPr lang="en-US" altLang="zh-HK" sz="1200" b="1">
                  <a:solidFill>
                    <a:srgbClr val="C00000"/>
                  </a:solidFill>
                  <a:latin typeface="黑体" pitchFamily="49" charset="-122"/>
                  <a:ea typeface="黑体" pitchFamily="49" charset="-122"/>
                  <a:cs typeface="方正兰亭粗黑简体"/>
                </a:rPr>
                <a:t>T+</a:t>
              </a:r>
              <a:r>
                <a:rPr lang="en-US" altLang="zh-TW" sz="1200" b="1">
                  <a:solidFill>
                    <a:srgbClr val="C00000"/>
                  </a:solidFill>
                  <a:latin typeface="黑体" pitchFamily="49" charset="-122"/>
                  <a:ea typeface="黑体" pitchFamily="49" charset="-122"/>
                  <a:cs typeface="方正兰亭粗黑简体"/>
                </a:rPr>
                <a:t>2</a:t>
              </a:r>
              <a:endParaRPr lang="en-US" altLang="zh-HK" sz="1200" b="1">
                <a:solidFill>
                  <a:srgbClr val="C00000"/>
                </a:solidFill>
                <a:latin typeface="黑体" pitchFamily="49" charset="-122"/>
                <a:ea typeface="黑体" pitchFamily="49" charset="-122"/>
                <a:cs typeface="方正兰亭粗黑简体"/>
              </a:endParaRPr>
            </a:p>
            <a:p>
              <a:pPr algn="ctr"/>
              <a:r>
                <a:rPr lang="en-US" altLang="zh-HK" sz="1200" b="1">
                  <a:solidFill>
                    <a:srgbClr val="C00000"/>
                  </a:solidFill>
                  <a:latin typeface="黑体" pitchFamily="49" charset="-122"/>
                  <a:ea typeface="黑体" pitchFamily="49" charset="-122"/>
                  <a:cs typeface="方正兰亭粗黑简体"/>
                </a:rPr>
                <a:t>18:00</a:t>
              </a:r>
              <a:endParaRPr lang="zh-HK" altLang="en-US" sz="1200" b="1">
                <a:latin typeface="黑体" pitchFamily="49" charset="-122"/>
                <a:ea typeface="黑体" pitchFamily="49" charset="-122"/>
                <a:cs typeface="方正兰亭粗黑简体"/>
              </a:endParaRPr>
            </a:p>
          </p:txBody>
        </p:sp>
        <p:sp>
          <p:nvSpPr>
            <p:cNvPr id="15387" name="TextBox 46"/>
            <p:cNvSpPr txBox="1">
              <a:spLocks noChangeArrowheads="1"/>
            </p:cNvSpPr>
            <p:nvPr/>
          </p:nvSpPr>
          <p:spPr bwMode="auto">
            <a:xfrm>
              <a:off x="3830067" y="3224009"/>
              <a:ext cx="669925" cy="646202"/>
            </a:xfrm>
            <a:prstGeom prst="rect">
              <a:avLst/>
            </a:prstGeom>
            <a:noFill/>
            <a:ln w="9525">
              <a:noFill/>
              <a:miter lim="800000"/>
              <a:headEnd/>
              <a:tailEnd/>
            </a:ln>
          </p:spPr>
          <p:txBody>
            <a:bodyPr>
              <a:spAutoFit/>
            </a:bodyPr>
            <a:lstStyle/>
            <a:p>
              <a:pPr algn="ctr"/>
              <a:r>
                <a:rPr lang="en-US" altLang="zh-HK" sz="1200" b="1">
                  <a:latin typeface="黑体" pitchFamily="49" charset="-122"/>
                  <a:ea typeface="黑体" pitchFamily="49" charset="-122"/>
                  <a:cs typeface="方正兰亭粗黑简体"/>
                </a:rPr>
                <a:t>DCI</a:t>
              </a:r>
            </a:p>
            <a:p>
              <a:pPr algn="ctr"/>
              <a:r>
                <a:rPr lang="en-US" altLang="zh-HK" sz="1200" b="1">
                  <a:solidFill>
                    <a:srgbClr val="C00000"/>
                  </a:solidFill>
                  <a:latin typeface="黑体" pitchFamily="49" charset="-122"/>
                  <a:ea typeface="黑体" pitchFamily="49" charset="-122"/>
                  <a:cs typeface="方正兰亭粗黑简体"/>
                </a:rPr>
                <a:t>T+</a:t>
              </a:r>
              <a:r>
                <a:rPr lang="en-US" altLang="zh-TW" sz="1200" b="1">
                  <a:solidFill>
                    <a:srgbClr val="C00000"/>
                  </a:solidFill>
                  <a:latin typeface="黑体" pitchFamily="49" charset="-122"/>
                  <a:ea typeface="黑体" pitchFamily="49" charset="-122"/>
                  <a:cs typeface="方正兰亭粗黑简体"/>
                </a:rPr>
                <a:t>2</a:t>
              </a:r>
              <a:r>
                <a:rPr lang="en-US" altLang="zh-HK" sz="1200" b="1">
                  <a:solidFill>
                    <a:srgbClr val="C00000"/>
                  </a:solidFill>
                  <a:latin typeface="黑体" pitchFamily="49" charset="-122"/>
                  <a:ea typeface="黑体" pitchFamily="49" charset="-122"/>
                  <a:cs typeface="方正兰亭粗黑简体"/>
                </a:rPr>
                <a:t> </a:t>
              </a:r>
            </a:p>
            <a:p>
              <a:pPr algn="ctr"/>
              <a:r>
                <a:rPr lang="en-US" altLang="zh-TW" sz="1200" b="1">
                  <a:solidFill>
                    <a:srgbClr val="C00000"/>
                  </a:solidFill>
                  <a:latin typeface="黑体" pitchFamily="49" charset="-122"/>
                  <a:ea typeface="黑体" pitchFamily="49" charset="-122"/>
                  <a:cs typeface="方正兰亭粗黑简体"/>
                </a:rPr>
                <a:t>18</a:t>
              </a:r>
              <a:r>
                <a:rPr lang="en-US" altLang="zh-HK" sz="1200" b="1">
                  <a:solidFill>
                    <a:srgbClr val="C00000"/>
                  </a:solidFill>
                  <a:latin typeface="黑体" pitchFamily="49" charset="-122"/>
                  <a:ea typeface="黑体" pitchFamily="49" charset="-122"/>
                  <a:cs typeface="方正兰亭粗黑简体"/>
                </a:rPr>
                <a:t>:00</a:t>
              </a:r>
              <a:endParaRPr lang="zh-HK" altLang="en-US" sz="1200" b="1">
                <a:latin typeface="黑体" pitchFamily="49" charset="-122"/>
                <a:ea typeface="黑体" pitchFamily="49" charset="-122"/>
                <a:cs typeface="方正兰亭粗黑简体"/>
              </a:endParaRPr>
            </a:p>
          </p:txBody>
        </p:sp>
        <p:sp>
          <p:nvSpPr>
            <p:cNvPr id="15388" name="TextBox 45"/>
            <p:cNvSpPr txBox="1">
              <a:spLocks noChangeArrowheads="1"/>
            </p:cNvSpPr>
            <p:nvPr/>
          </p:nvSpPr>
          <p:spPr bwMode="auto">
            <a:xfrm>
              <a:off x="4716016" y="5951243"/>
              <a:ext cx="3383431" cy="307716"/>
            </a:xfrm>
            <a:prstGeom prst="rect">
              <a:avLst/>
            </a:prstGeom>
            <a:noFill/>
            <a:ln w="9525">
              <a:noFill/>
              <a:miter lim="800000"/>
              <a:headEnd/>
              <a:tailEnd/>
            </a:ln>
          </p:spPr>
          <p:txBody>
            <a:bodyPr>
              <a:spAutoFit/>
            </a:bodyPr>
            <a:lstStyle/>
            <a:p>
              <a:r>
                <a:rPr lang="en-US" altLang="zh-TW" sz="1400" b="1">
                  <a:latin typeface="黑体" pitchFamily="49" charset="-122"/>
                  <a:ea typeface="黑体" pitchFamily="49" charset="-122"/>
                  <a:cs typeface="方正兰亭粗黑简体"/>
                </a:rPr>
                <a:t>DCI:</a:t>
              </a:r>
              <a:r>
                <a:rPr lang="zh-CN" altLang="en-US" sz="1400" b="1">
                  <a:latin typeface="黑体" pitchFamily="49" charset="-122"/>
                  <a:ea typeface="黑体" pitchFamily="49" charset="-122"/>
                  <a:cs typeface="方正兰亭粗黑简体"/>
                </a:rPr>
                <a:t>直接记存指示  </a:t>
              </a:r>
              <a:r>
                <a:rPr lang="en-US" altLang="zh-CN" sz="1400" b="1">
                  <a:latin typeface="黑体" pitchFamily="49" charset="-122"/>
                  <a:ea typeface="黑体" pitchFamily="49" charset="-122"/>
                  <a:cs typeface="方正兰亭粗黑简体"/>
                </a:rPr>
                <a:t>DDI:</a:t>
              </a:r>
              <a:r>
                <a:rPr lang="zh-CN" altLang="en-US" sz="1400" b="1">
                  <a:latin typeface="黑体" pitchFamily="49" charset="-122"/>
                  <a:ea typeface="黑体" pitchFamily="49" charset="-122"/>
                  <a:cs typeface="方正兰亭粗黑简体"/>
                </a:rPr>
                <a:t>直接记除指示</a:t>
              </a:r>
              <a:endParaRPr lang="zh-HK" altLang="en-US" sz="1400" b="1">
                <a:latin typeface="黑体" pitchFamily="49" charset="-122"/>
                <a:ea typeface="黑体" pitchFamily="49" charset="-122"/>
                <a:cs typeface="方正兰亭粗黑简体"/>
              </a:endParaRPr>
            </a:p>
          </p:txBody>
        </p:sp>
        <p:cxnSp>
          <p:nvCxnSpPr>
            <p:cNvPr id="18" name="直接箭头连接符 17"/>
            <p:cNvCxnSpPr>
              <a:endCxn id="98" idx="0"/>
            </p:cNvCxnSpPr>
            <p:nvPr/>
          </p:nvCxnSpPr>
          <p:spPr bwMode="auto">
            <a:xfrm>
              <a:off x="2739899" y="2256228"/>
              <a:ext cx="1588" cy="626933"/>
            </a:xfrm>
            <a:prstGeom prst="straightConnector1">
              <a:avLst/>
            </a:prstGeom>
            <a:ln w="254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 name="直接箭头连接符 11273"/>
            <p:cNvCxnSpPr>
              <a:stCxn id="99" idx="0"/>
              <a:endCxn id="96" idx="2"/>
            </p:cNvCxnSpPr>
            <p:nvPr/>
          </p:nvCxnSpPr>
          <p:spPr bwMode="auto">
            <a:xfrm flipV="1">
              <a:off x="6444929" y="2254641"/>
              <a:ext cx="0" cy="701530"/>
            </a:xfrm>
            <a:prstGeom prst="straightConnector1">
              <a:avLst/>
            </a:prstGeom>
            <a:ln w="254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276" name="肘形连接符 11275"/>
            <p:cNvCxnSpPr>
              <a:stCxn id="59" idx="1"/>
              <a:endCxn id="95" idx="1"/>
            </p:cNvCxnSpPr>
            <p:nvPr/>
          </p:nvCxnSpPr>
          <p:spPr bwMode="auto">
            <a:xfrm rot="10800000">
              <a:off x="2020800" y="1895940"/>
              <a:ext cx="12699" cy="2272829"/>
            </a:xfrm>
            <a:prstGeom prst="bentConnector3">
              <a:avLst>
                <a:gd name="adj1" fmla="val 2448646"/>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 name="肘形连接符 11283"/>
            <p:cNvCxnSpPr/>
            <p:nvPr/>
          </p:nvCxnSpPr>
          <p:spPr bwMode="auto">
            <a:xfrm rot="5400000">
              <a:off x="2515502" y="3461609"/>
              <a:ext cx="2855320" cy="968324"/>
            </a:xfrm>
            <a:prstGeom prst="bentConnector3">
              <a:avLst>
                <a:gd name="adj1" fmla="val 99747"/>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bwMode="auto">
            <a:xfrm>
              <a:off x="5108325" y="2507001"/>
              <a:ext cx="615918" cy="447582"/>
            </a:xfrm>
            <a:prstGeom prst="straightConnector1">
              <a:avLst/>
            </a:prstGeom>
            <a:ln w="254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bwMode="auto">
            <a:xfrm flipV="1">
              <a:off x="3460586" y="2507001"/>
              <a:ext cx="631792" cy="376160"/>
            </a:xfrm>
            <a:prstGeom prst="straightConnector1">
              <a:avLst/>
            </a:prstGeom>
            <a:ln w="254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肘形连接符 71"/>
            <p:cNvCxnSpPr/>
            <p:nvPr/>
          </p:nvCxnSpPr>
          <p:spPr bwMode="auto">
            <a:xfrm rot="10800000">
              <a:off x="4824178" y="2518111"/>
              <a:ext cx="900065" cy="2855320"/>
            </a:xfrm>
            <a:prstGeom prst="bentConnector2">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5397" name="TextBox 3"/>
            <p:cNvSpPr txBox="1">
              <a:spLocks noChangeArrowheads="1"/>
            </p:cNvSpPr>
            <p:nvPr/>
          </p:nvSpPr>
          <p:spPr bwMode="auto">
            <a:xfrm>
              <a:off x="7524328" y="2935977"/>
              <a:ext cx="719582" cy="307716"/>
            </a:xfrm>
            <a:prstGeom prst="rect">
              <a:avLst/>
            </a:prstGeom>
            <a:noFill/>
            <a:ln w="9525">
              <a:noFill/>
              <a:miter lim="800000"/>
              <a:headEnd/>
              <a:tailEnd/>
            </a:ln>
          </p:spPr>
          <p:txBody>
            <a:bodyPr>
              <a:spAutoFit/>
            </a:bodyPr>
            <a:lstStyle/>
            <a:p>
              <a:pPr algn="ctr"/>
              <a:r>
                <a:rPr lang="zh-CN" altLang="en-US" sz="1400" b="1">
                  <a:latin typeface="黑体" pitchFamily="49" charset="-122"/>
                  <a:ea typeface="黑体" pitchFamily="49" charset="-122"/>
                </a:rPr>
                <a:t>人民币</a:t>
              </a:r>
            </a:p>
          </p:txBody>
        </p:sp>
        <p:sp>
          <p:nvSpPr>
            <p:cNvPr id="15398" name="TextBox 41"/>
            <p:cNvSpPr txBox="1">
              <a:spLocks noChangeArrowheads="1"/>
            </p:cNvSpPr>
            <p:nvPr/>
          </p:nvSpPr>
          <p:spPr bwMode="auto">
            <a:xfrm>
              <a:off x="6372200" y="4880192"/>
              <a:ext cx="1439662" cy="307701"/>
            </a:xfrm>
            <a:prstGeom prst="rect">
              <a:avLst/>
            </a:prstGeom>
            <a:noFill/>
            <a:ln w="9525">
              <a:noFill/>
              <a:miter lim="800000"/>
              <a:headEnd/>
              <a:tailEnd/>
            </a:ln>
          </p:spPr>
          <p:txBody>
            <a:bodyPr>
              <a:spAutoFit/>
            </a:bodyPr>
            <a:lstStyle/>
            <a:p>
              <a:pPr algn="ctr"/>
              <a:r>
                <a:rPr lang="zh-CN" altLang="en-US" sz="1400" b="1">
                  <a:latin typeface="黑体" pitchFamily="49" charset="-122"/>
                  <a:ea typeface="黑体" pitchFamily="49" charset="-122"/>
                </a:rPr>
                <a:t>在港换汇</a:t>
              </a:r>
            </a:p>
          </p:txBody>
        </p:sp>
        <p:sp>
          <p:nvSpPr>
            <p:cNvPr id="15399" name="TextBox 42"/>
            <p:cNvSpPr txBox="1">
              <a:spLocks noChangeArrowheads="1"/>
            </p:cNvSpPr>
            <p:nvPr/>
          </p:nvSpPr>
          <p:spPr bwMode="auto">
            <a:xfrm>
              <a:off x="4716016" y="3728065"/>
              <a:ext cx="719931" cy="307716"/>
            </a:xfrm>
            <a:prstGeom prst="rect">
              <a:avLst/>
            </a:prstGeom>
            <a:noFill/>
            <a:ln w="9525">
              <a:noFill/>
              <a:miter lim="800000"/>
              <a:headEnd/>
              <a:tailEnd/>
            </a:ln>
          </p:spPr>
          <p:txBody>
            <a:bodyPr>
              <a:spAutoFit/>
            </a:bodyPr>
            <a:lstStyle/>
            <a:p>
              <a:pPr algn="ctr"/>
              <a:r>
                <a:rPr lang="zh-CN" altLang="en-US" sz="1400" b="1">
                  <a:latin typeface="黑体" pitchFamily="49" charset="-122"/>
                  <a:ea typeface="黑体" pitchFamily="49" charset="-122"/>
                </a:rPr>
                <a:t>港币</a:t>
              </a:r>
            </a:p>
          </p:txBody>
        </p:sp>
        <p:sp>
          <p:nvSpPr>
            <p:cNvPr id="15400" name="TextBox 43"/>
            <p:cNvSpPr txBox="1">
              <a:spLocks noChangeArrowheads="1"/>
            </p:cNvSpPr>
            <p:nvPr/>
          </p:nvSpPr>
          <p:spPr bwMode="auto">
            <a:xfrm>
              <a:off x="3852069" y="3728065"/>
              <a:ext cx="719931" cy="307716"/>
            </a:xfrm>
            <a:prstGeom prst="rect">
              <a:avLst/>
            </a:prstGeom>
            <a:noFill/>
            <a:ln w="9525">
              <a:noFill/>
              <a:miter lim="800000"/>
              <a:headEnd/>
              <a:tailEnd/>
            </a:ln>
          </p:spPr>
          <p:txBody>
            <a:bodyPr>
              <a:spAutoFit/>
            </a:bodyPr>
            <a:lstStyle/>
            <a:p>
              <a:pPr algn="ctr"/>
              <a:r>
                <a:rPr lang="zh-CN" altLang="en-US" sz="1400" b="1">
                  <a:latin typeface="黑体" pitchFamily="49" charset="-122"/>
                  <a:ea typeface="黑体" pitchFamily="49" charset="-122"/>
                </a:rPr>
                <a:t>港币</a:t>
              </a:r>
            </a:p>
          </p:txBody>
        </p:sp>
        <p:sp>
          <p:nvSpPr>
            <p:cNvPr id="15401" name="TextBox 44"/>
            <p:cNvSpPr txBox="1">
              <a:spLocks noChangeArrowheads="1"/>
            </p:cNvSpPr>
            <p:nvPr/>
          </p:nvSpPr>
          <p:spPr bwMode="auto">
            <a:xfrm>
              <a:off x="1331120" y="4880192"/>
              <a:ext cx="1379908" cy="307701"/>
            </a:xfrm>
            <a:prstGeom prst="rect">
              <a:avLst/>
            </a:prstGeom>
            <a:noFill/>
            <a:ln w="9525">
              <a:noFill/>
              <a:miter lim="800000"/>
              <a:headEnd/>
              <a:tailEnd/>
            </a:ln>
          </p:spPr>
          <p:txBody>
            <a:bodyPr>
              <a:spAutoFit/>
            </a:bodyPr>
            <a:lstStyle/>
            <a:p>
              <a:pPr algn="ctr"/>
              <a:r>
                <a:rPr lang="zh-CN" altLang="en-US" sz="1400" b="1" dirty="0">
                  <a:latin typeface="黑体" pitchFamily="49" charset="-122"/>
                  <a:ea typeface="黑体" pitchFamily="49" charset="-122"/>
                </a:rPr>
                <a:t>在港换汇</a:t>
              </a:r>
            </a:p>
          </p:txBody>
        </p:sp>
        <p:sp>
          <p:nvSpPr>
            <p:cNvPr id="15402" name="TextBox 45"/>
            <p:cNvSpPr txBox="1">
              <a:spLocks noChangeArrowheads="1"/>
            </p:cNvSpPr>
            <p:nvPr/>
          </p:nvSpPr>
          <p:spPr bwMode="auto">
            <a:xfrm>
              <a:off x="2123877" y="3736552"/>
              <a:ext cx="719931" cy="307716"/>
            </a:xfrm>
            <a:prstGeom prst="rect">
              <a:avLst/>
            </a:prstGeom>
            <a:noFill/>
            <a:ln w="9525">
              <a:noFill/>
              <a:miter lim="800000"/>
              <a:headEnd/>
              <a:tailEnd/>
            </a:ln>
          </p:spPr>
          <p:txBody>
            <a:bodyPr>
              <a:spAutoFit/>
            </a:bodyPr>
            <a:lstStyle/>
            <a:p>
              <a:pPr algn="ctr"/>
              <a:r>
                <a:rPr lang="zh-CN" altLang="en-US" sz="1400" b="1"/>
                <a:t>人民币</a:t>
              </a:r>
            </a:p>
          </p:txBody>
        </p:sp>
        <p:sp>
          <p:nvSpPr>
            <p:cNvPr id="15403" name="TextBox 46"/>
            <p:cNvSpPr txBox="1">
              <a:spLocks noChangeArrowheads="1"/>
            </p:cNvSpPr>
            <p:nvPr/>
          </p:nvSpPr>
          <p:spPr bwMode="auto">
            <a:xfrm>
              <a:off x="1043460" y="2935977"/>
              <a:ext cx="720228" cy="307716"/>
            </a:xfrm>
            <a:prstGeom prst="rect">
              <a:avLst/>
            </a:prstGeom>
            <a:noFill/>
            <a:ln w="9525">
              <a:noFill/>
              <a:miter lim="800000"/>
              <a:headEnd/>
              <a:tailEnd/>
            </a:ln>
          </p:spPr>
          <p:txBody>
            <a:bodyPr>
              <a:spAutoFit/>
            </a:bodyPr>
            <a:lstStyle/>
            <a:p>
              <a:pPr algn="ctr"/>
              <a:r>
                <a:rPr lang="zh-CN" altLang="en-US" sz="1400" b="1">
                  <a:latin typeface="黑体" pitchFamily="49" charset="-122"/>
                  <a:ea typeface="黑体" pitchFamily="49" charset="-122"/>
                </a:rPr>
                <a:t>人民币</a:t>
              </a:r>
            </a:p>
          </p:txBody>
        </p:sp>
        <p:sp>
          <p:nvSpPr>
            <p:cNvPr id="49" name="Rectangle 40"/>
            <p:cNvSpPr/>
            <p:nvPr/>
          </p:nvSpPr>
          <p:spPr bwMode="auto">
            <a:xfrm>
              <a:off x="5724242" y="3808481"/>
              <a:ext cx="1439787" cy="7189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b="1" dirty="0">
                  <a:solidFill>
                    <a:srgbClr val="FFFFFF"/>
                  </a:solidFill>
                  <a:latin typeface="黑体" pitchFamily="49" charset="-122"/>
                  <a:ea typeface="黑体" pitchFamily="49" charset="-122"/>
                </a:rPr>
                <a:t>中国结算</a:t>
              </a:r>
              <a:endParaRPr lang="en-US"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在深结</a:t>
              </a:r>
              <a:r>
                <a:rPr lang="zh-CN" altLang="en-US" sz="1600" b="1" dirty="0" smtClean="0">
                  <a:solidFill>
                    <a:srgbClr val="FFFFFF"/>
                  </a:solidFill>
                  <a:latin typeface="黑体" pitchFamily="49" charset="-122"/>
                  <a:ea typeface="黑体" pitchFamily="49" charset="-122"/>
                </a:rPr>
                <a:t>算</a:t>
              </a:r>
              <a:r>
                <a:rPr lang="zh-CN" altLang="en-US" sz="1600" b="1" dirty="0">
                  <a:solidFill>
                    <a:srgbClr val="FFFFFF"/>
                  </a:solidFill>
                  <a:latin typeface="黑体" pitchFamily="49" charset="-122"/>
                  <a:ea typeface="黑体" pitchFamily="49" charset="-122"/>
                </a:rPr>
                <a:t>银</a:t>
              </a:r>
              <a:r>
                <a:rPr lang="zh-TW" altLang="en-US" sz="1600" b="1" dirty="0" smtClean="0">
                  <a:solidFill>
                    <a:srgbClr val="FFFFFF"/>
                  </a:solidFill>
                  <a:latin typeface="黑体" pitchFamily="49" charset="-122"/>
                  <a:ea typeface="黑体" pitchFamily="49" charset="-122"/>
                </a:rPr>
                <a:t>行</a:t>
              </a:r>
              <a:endParaRPr lang="zh-TW"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a:t>
              </a:r>
              <a:r>
                <a:rPr lang="en-US" altLang="zh-CN" sz="1600" b="1" dirty="0">
                  <a:solidFill>
                    <a:srgbClr val="FFFFFF"/>
                  </a:solidFill>
                  <a:latin typeface="黑体" pitchFamily="49" charset="-122"/>
                  <a:ea typeface="黑体" pitchFamily="49" charset="-122"/>
                </a:rPr>
                <a:t>Y</a:t>
              </a:r>
              <a:r>
                <a:rPr lang="zh-CN" altLang="en-US" sz="1600" b="1" dirty="0">
                  <a:solidFill>
                    <a:srgbClr val="FFFFFF"/>
                  </a:solidFill>
                  <a:latin typeface="黑体" pitchFamily="49" charset="-122"/>
                  <a:ea typeface="黑体" pitchFamily="49" charset="-122"/>
                </a:rPr>
                <a:t>银行）</a:t>
              </a:r>
              <a:r>
                <a:rPr lang="zh-TW" altLang="en-US" sz="1600" b="1" dirty="0">
                  <a:solidFill>
                    <a:srgbClr val="FFFFFF"/>
                  </a:solidFill>
                  <a:latin typeface="黑体" pitchFamily="49" charset="-122"/>
                  <a:ea typeface="黑体" pitchFamily="49" charset="-122"/>
                </a:rPr>
                <a:t> </a:t>
              </a:r>
              <a:endParaRPr lang="en-US" altLang="zh-TW" sz="1600" b="1" dirty="0">
                <a:solidFill>
                  <a:srgbClr val="FFFFFF"/>
                </a:solidFill>
                <a:latin typeface="黑体" pitchFamily="49" charset="-122"/>
                <a:ea typeface="黑体" pitchFamily="49" charset="-122"/>
              </a:endParaRPr>
            </a:p>
          </p:txBody>
        </p:sp>
        <p:cxnSp>
          <p:nvCxnSpPr>
            <p:cNvPr id="7" name="直接箭头连接符 6"/>
            <p:cNvCxnSpPr>
              <a:stCxn id="49" idx="2"/>
              <a:endCxn id="126" idx="0"/>
            </p:cNvCxnSpPr>
            <p:nvPr/>
          </p:nvCxnSpPr>
          <p:spPr>
            <a:xfrm>
              <a:off x="6444929" y="4527470"/>
              <a:ext cx="0" cy="631694"/>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5406" name="TextBox 53"/>
            <p:cNvSpPr txBox="1">
              <a:spLocks noChangeArrowheads="1"/>
            </p:cNvSpPr>
            <p:nvPr/>
          </p:nvSpPr>
          <p:spPr bwMode="auto">
            <a:xfrm>
              <a:off x="6227332" y="4594131"/>
              <a:ext cx="2160595" cy="307911"/>
            </a:xfrm>
            <a:prstGeom prst="rect">
              <a:avLst/>
            </a:prstGeom>
            <a:noFill/>
            <a:ln w="9525">
              <a:noFill/>
              <a:miter lim="800000"/>
              <a:headEnd/>
              <a:tailEnd/>
            </a:ln>
          </p:spPr>
          <p:txBody>
            <a:bodyPr>
              <a:spAutoFit/>
            </a:bodyPr>
            <a:lstStyle/>
            <a:p>
              <a:pPr algn="ctr"/>
              <a:r>
                <a:rPr lang="en-US" altLang="zh-HK" sz="1400" b="1">
                  <a:solidFill>
                    <a:srgbClr val="C00000"/>
                  </a:solidFill>
                  <a:latin typeface="黑体" pitchFamily="49" charset="-122"/>
                  <a:ea typeface="黑体" pitchFamily="49" charset="-122"/>
                </a:rPr>
                <a:t>T+2 </a:t>
              </a:r>
              <a:r>
                <a:rPr lang="zh-CN" altLang="en-US" sz="1400" b="1">
                  <a:latin typeface="黑体" pitchFamily="49" charset="-122"/>
                  <a:ea typeface="黑体" pitchFamily="49" charset="-122"/>
                </a:rPr>
                <a:t>跨境汇划人民币</a:t>
              </a:r>
            </a:p>
          </p:txBody>
        </p:sp>
        <p:sp>
          <p:nvSpPr>
            <p:cNvPr id="59" name="Rectangle 40"/>
            <p:cNvSpPr/>
            <p:nvPr/>
          </p:nvSpPr>
          <p:spPr bwMode="auto">
            <a:xfrm>
              <a:off x="2020800" y="3808481"/>
              <a:ext cx="1439786" cy="7189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b="1" dirty="0">
                  <a:solidFill>
                    <a:srgbClr val="FFFFFF"/>
                  </a:solidFill>
                  <a:latin typeface="黑体" pitchFamily="49" charset="-122"/>
                  <a:ea typeface="黑体" pitchFamily="49" charset="-122"/>
                </a:rPr>
                <a:t>中国结算</a:t>
              </a:r>
              <a:endParaRPr lang="en-US"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在深结</a:t>
              </a:r>
              <a:r>
                <a:rPr lang="zh-CN" altLang="en-US" sz="1600" b="1" dirty="0" smtClean="0">
                  <a:solidFill>
                    <a:srgbClr val="FFFFFF"/>
                  </a:solidFill>
                  <a:latin typeface="黑体" pitchFamily="49" charset="-122"/>
                  <a:ea typeface="黑体" pitchFamily="49" charset="-122"/>
                </a:rPr>
                <a:t>算</a:t>
              </a:r>
              <a:r>
                <a:rPr lang="zh-CN" altLang="en-US" sz="1600" b="1" dirty="0">
                  <a:solidFill>
                    <a:srgbClr val="FFFFFF"/>
                  </a:solidFill>
                  <a:latin typeface="黑体" pitchFamily="49" charset="-122"/>
                  <a:ea typeface="黑体" pitchFamily="49" charset="-122"/>
                </a:rPr>
                <a:t>银</a:t>
              </a:r>
              <a:r>
                <a:rPr lang="zh-TW" altLang="en-US" sz="1600" b="1" dirty="0" smtClean="0">
                  <a:solidFill>
                    <a:srgbClr val="FFFFFF"/>
                  </a:solidFill>
                  <a:latin typeface="黑体" pitchFamily="49" charset="-122"/>
                  <a:ea typeface="黑体" pitchFamily="49" charset="-122"/>
                </a:rPr>
                <a:t>行</a:t>
              </a:r>
              <a:endParaRPr lang="zh-TW" altLang="zh-CN" sz="1600" b="1" dirty="0">
                <a:solidFill>
                  <a:srgbClr val="FFFFFF"/>
                </a:solidFill>
                <a:latin typeface="黑体" pitchFamily="49" charset="-122"/>
                <a:ea typeface="黑体" pitchFamily="49" charset="-122"/>
              </a:endParaRPr>
            </a:p>
            <a:p>
              <a:pPr algn="ctr">
                <a:defRPr/>
              </a:pPr>
              <a:r>
                <a:rPr lang="zh-CN" altLang="en-US" sz="1600" b="1" dirty="0">
                  <a:solidFill>
                    <a:srgbClr val="FFFFFF"/>
                  </a:solidFill>
                  <a:latin typeface="黑体" pitchFamily="49" charset="-122"/>
                  <a:ea typeface="黑体" pitchFamily="49" charset="-122"/>
                </a:rPr>
                <a:t>（</a:t>
              </a:r>
              <a:r>
                <a:rPr lang="en-US" altLang="zh-CN" sz="1600" b="1" dirty="0">
                  <a:solidFill>
                    <a:srgbClr val="FFFFFF"/>
                  </a:solidFill>
                  <a:latin typeface="黑体" pitchFamily="49" charset="-122"/>
                  <a:ea typeface="黑体" pitchFamily="49" charset="-122"/>
                </a:rPr>
                <a:t>Y</a:t>
              </a:r>
              <a:r>
                <a:rPr lang="zh-CN" altLang="en-US" sz="1600" b="1" dirty="0">
                  <a:solidFill>
                    <a:srgbClr val="FFFFFF"/>
                  </a:solidFill>
                  <a:latin typeface="黑体" pitchFamily="49" charset="-122"/>
                  <a:ea typeface="黑体" pitchFamily="49" charset="-122"/>
                </a:rPr>
                <a:t>银行）</a:t>
              </a:r>
              <a:r>
                <a:rPr lang="zh-TW" altLang="en-US" sz="1400" b="1" dirty="0">
                  <a:solidFill>
                    <a:srgbClr val="FFFFFF"/>
                  </a:solidFill>
                  <a:latin typeface="黑体" pitchFamily="49" charset="-122"/>
                  <a:ea typeface="黑体" pitchFamily="49" charset="-122"/>
                </a:rPr>
                <a:t> </a:t>
              </a:r>
              <a:endParaRPr lang="en-US" altLang="zh-TW" sz="1400" b="1" dirty="0">
                <a:solidFill>
                  <a:srgbClr val="FFFFFF"/>
                </a:solidFill>
                <a:latin typeface="黑体" pitchFamily="49" charset="-122"/>
                <a:ea typeface="黑体" pitchFamily="49" charset="-122"/>
              </a:endParaRPr>
            </a:p>
          </p:txBody>
        </p:sp>
        <p:cxnSp>
          <p:nvCxnSpPr>
            <p:cNvPr id="15" name="直接箭头连接符 14"/>
            <p:cNvCxnSpPr>
              <a:stCxn id="128" idx="0"/>
              <a:endCxn id="59" idx="2"/>
            </p:cNvCxnSpPr>
            <p:nvPr/>
          </p:nvCxnSpPr>
          <p:spPr>
            <a:xfrm flipV="1">
              <a:off x="2739899" y="4527470"/>
              <a:ext cx="0" cy="630106"/>
            </a:xfrm>
            <a:prstGeom prst="straightConnector1">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5409" name="TextBox 61"/>
            <p:cNvSpPr txBox="1">
              <a:spLocks noChangeArrowheads="1"/>
            </p:cNvSpPr>
            <p:nvPr/>
          </p:nvSpPr>
          <p:spPr bwMode="auto">
            <a:xfrm>
              <a:off x="827063" y="4592543"/>
              <a:ext cx="2014545" cy="307911"/>
            </a:xfrm>
            <a:prstGeom prst="rect">
              <a:avLst/>
            </a:prstGeom>
            <a:noFill/>
            <a:ln w="9525">
              <a:noFill/>
              <a:miter lim="800000"/>
              <a:headEnd/>
              <a:tailEnd/>
            </a:ln>
          </p:spPr>
          <p:txBody>
            <a:bodyPr>
              <a:spAutoFit/>
            </a:bodyPr>
            <a:lstStyle/>
            <a:p>
              <a:pPr algn="ctr"/>
              <a:r>
                <a:rPr lang="en-US" altLang="zh-HK" sz="1400" b="1">
                  <a:solidFill>
                    <a:srgbClr val="C00000"/>
                  </a:solidFill>
                  <a:latin typeface="黑体" pitchFamily="49" charset="-122"/>
                  <a:ea typeface="黑体" pitchFamily="49" charset="-122"/>
                </a:rPr>
                <a:t>T+2 </a:t>
              </a:r>
              <a:r>
                <a:rPr lang="zh-CN" altLang="en-US" sz="1400" b="1">
                  <a:latin typeface="黑体" pitchFamily="49" charset="-122"/>
                  <a:ea typeface="黑体" pitchFamily="49" charset="-122"/>
                </a:rPr>
                <a:t>跨境汇划人民币</a:t>
              </a:r>
            </a:p>
          </p:txBody>
        </p:sp>
      </p:grpSp>
      <p:cxnSp>
        <p:nvCxnSpPr>
          <p:cNvPr id="85" name="肘形连接符 84"/>
          <p:cNvCxnSpPr>
            <a:stCxn id="96" idx="3"/>
            <a:endCxn id="49" idx="3"/>
          </p:cNvCxnSpPr>
          <p:nvPr/>
        </p:nvCxnSpPr>
        <p:spPr bwMode="auto">
          <a:xfrm>
            <a:off x="7164388" y="1857375"/>
            <a:ext cx="12700" cy="2273300"/>
          </a:xfrm>
          <a:prstGeom prst="bentConnector3">
            <a:avLst>
              <a:gd name="adj1" fmla="val 1800000"/>
            </a:avLst>
          </a:prstGeom>
          <a:ln w="25400">
            <a:solidFill>
              <a:schemeClr val="accent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0" name="灯片编号占位符 49"/>
          <p:cNvSpPr>
            <a:spLocks noGrp="1"/>
          </p:cNvSpPr>
          <p:nvPr>
            <p:ph type="sldNum" sz="quarter" idx="12"/>
          </p:nvPr>
        </p:nvSpPr>
        <p:spPr/>
        <p:txBody>
          <a:bodyPr/>
          <a:lstStyle/>
          <a:p>
            <a:pPr>
              <a:defRPr/>
            </a:pPr>
            <a:fld id="{0248D04E-3358-42AD-A84E-CEB493668026}" type="slidenum">
              <a:rPr lang="en-US" altLang="zh-CN" smtClean="0"/>
              <a:pPr>
                <a:defRPr/>
              </a:pPr>
              <a:t>14</a:t>
            </a:fld>
            <a:endParaRPr lang="en-US" altLang="zh-C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8"/>
          <p:cNvSpPr txBox="1">
            <a:spLocks noChangeArrowheads="1"/>
          </p:cNvSpPr>
          <p:nvPr/>
        </p:nvSpPr>
        <p:spPr bwMode="auto">
          <a:xfrm>
            <a:off x="579438" y="155575"/>
            <a:ext cx="8672512" cy="524759"/>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三、清算与交收</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3</a:t>
            </a:r>
            <a:r>
              <a:rPr lang="zh-CN" altLang="en-US" sz="2600" b="1" dirty="0" smtClean="0">
                <a:solidFill>
                  <a:schemeClr val="bg1"/>
                </a:solidFill>
                <a:ea typeface="黑体" pitchFamily="49" charset="-122"/>
              </a:rPr>
              <a:t>）清算</a:t>
            </a:r>
            <a:endParaRPr lang="zh-CN" altLang="en-US" sz="2600" b="1" dirty="0">
              <a:solidFill>
                <a:srgbClr val="FF0000"/>
              </a:solidFill>
              <a:ea typeface="黑体" pitchFamily="49" charset="-122"/>
            </a:endParaRPr>
          </a:p>
        </p:txBody>
      </p:sp>
      <p:sp>
        <p:nvSpPr>
          <p:cNvPr id="17411" name="Text Box 9"/>
          <p:cNvSpPr txBox="1">
            <a:spLocks noChangeArrowheads="1"/>
          </p:cNvSpPr>
          <p:nvPr/>
        </p:nvSpPr>
        <p:spPr bwMode="auto">
          <a:xfrm>
            <a:off x="500063" y="928688"/>
            <a:ext cx="8208962" cy="5114925"/>
          </a:xfrm>
          <a:prstGeom prst="rect">
            <a:avLst/>
          </a:prstGeom>
          <a:noFill/>
          <a:ln w="9525">
            <a:noFill/>
            <a:miter lim="800000"/>
            <a:headEnd/>
            <a:tailEnd/>
          </a:ln>
        </p:spPr>
        <p:txBody>
          <a:bodyPr>
            <a:spAutoFit/>
          </a:bodyPr>
          <a:lstStyle/>
          <a:p>
            <a:pPr eaLnBrk="0" hangingPunct="0"/>
            <a:endParaRPr lang="en-US" altLang="zh-CN" sz="2400" b="1" dirty="0">
              <a:latin typeface="黑体" pitchFamily="49" charset="-122"/>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dirty="0">
              <a:solidFill>
                <a:srgbClr val="4D4D4D"/>
              </a:solidFill>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dirty="0">
              <a:solidFill>
                <a:srgbClr val="4D4D4D"/>
              </a:solidFill>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dirty="0">
              <a:solidFill>
                <a:srgbClr val="4D4D4D"/>
              </a:solidFill>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dirty="0">
              <a:solidFill>
                <a:srgbClr val="4D4D4D"/>
              </a:solidFill>
              <a:ea typeface="黑体" pitchFamily="49" charset="-122"/>
            </a:endParaRPr>
          </a:p>
          <a:p>
            <a:pPr eaLnBrk="0" hangingPunct="0">
              <a:spcBef>
                <a:spcPct val="40000"/>
              </a:spcBef>
              <a:buClr>
                <a:srgbClr val="CC0000"/>
              </a:buClr>
              <a:buSzPct val="80000"/>
            </a:pPr>
            <a:endParaRPr lang="en-US" altLang="zh-CN" sz="2400" dirty="0">
              <a:solidFill>
                <a:srgbClr val="4D4D4D"/>
              </a:solidFill>
              <a:ea typeface="黑体" pitchFamily="49" charset="-122"/>
            </a:endParaRPr>
          </a:p>
          <a:p>
            <a:pPr eaLnBrk="0" hangingPunct="0">
              <a:spcBef>
                <a:spcPct val="40000"/>
              </a:spcBef>
              <a:buClr>
                <a:srgbClr val="CC0000"/>
              </a:buClr>
              <a:buSzPct val="80000"/>
            </a:pPr>
            <a:endParaRPr lang="en-US" altLang="zh-CN" sz="2400" dirty="0">
              <a:solidFill>
                <a:srgbClr val="4D4D4D"/>
              </a:solidFill>
              <a:ea typeface="黑体" pitchFamily="49" charset="-122"/>
            </a:endParaRPr>
          </a:p>
          <a:p>
            <a:pPr eaLnBrk="0" hangingPunct="0">
              <a:spcBef>
                <a:spcPct val="40000"/>
              </a:spcBef>
              <a:buClr>
                <a:srgbClr val="CC0000"/>
              </a:buClr>
              <a:buSzPct val="80000"/>
            </a:pPr>
            <a:endParaRPr lang="en-US" altLang="zh-CN" sz="2400" dirty="0">
              <a:solidFill>
                <a:srgbClr val="4D4D4D"/>
              </a:solidFill>
              <a:ea typeface="黑体" pitchFamily="49" charset="-122"/>
            </a:endParaRPr>
          </a:p>
          <a:p>
            <a:pPr eaLnBrk="0" hangingPunct="0">
              <a:spcBef>
                <a:spcPct val="40000"/>
              </a:spcBef>
              <a:buClr>
                <a:srgbClr val="CC0000"/>
              </a:buClr>
              <a:buSzPct val="80000"/>
            </a:pPr>
            <a:endParaRPr lang="en-US" altLang="zh-CN" sz="2400" dirty="0">
              <a:solidFill>
                <a:srgbClr val="4D4D4D"/>
              </a:solidFill>
              <a:ea typeface="黑体" pitchFamily="49" charset="-122"/>
            </a:endParaRPr>
          </a:p>
          <a:p>
            <a:pPr eaLnBrk="0" hangingPunct="0">
              <a:spcBef>
                <a:spcPct val="40000"/>
              </a:spcBef>
              <a:buClr>
                <a:srgbClr val="CC0000"/>
              </a:buClr>
              <a:buSzPct val="80000"/>
            </a:pPr>
            <a:endParaRPr lang="zh-CN" altLang="en-US" sz="2400" dirty="0">
              <a:solidFill>
                <a:srgbClr val="4D4D4D"/>
              </a:solidFill>
              <a:ea typeface="黑体" pitchFamily="49" charset="-122"/>
            </a:endParaRPr>
          </a:p>
        </p:txBody>
      </p:sp>
      <p:graphicFrame>
        <p:nvGraphicFramePr>
          <p:cNvPr id="9" name="图示 8"/>
          <p:cNvGraphicFramePr/>
          <p:nvPr/>
        </p:nvGraphicFramePr>
        <p:xfrm>
          <a:off x="928662" y="3143248"/>
          <a:ext cx="7072362" cy="2000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圆角矩形 9"/>
          <p:cNvSpPr/>
          <p:nvPr/>
        </p:nvSpPr>
        <p:spPr bwMode="auto">
          <a:xfrm>
            <a:off x="1000100" y="857232"/>
            <a:ext cx="7000924" cy="171451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marL="0" lvl="2" eaLnBrk="0" hangingPunct="0">
              <a:lnSpc>
                <a:spcPct val="150000"/>
              </a:lnSpc>
              <a:buClr>
                <a:srgbClr val="FF0000"/>
              </a:buClr>
              <a:buSzPct val="90000"/>
              <a:defRPr/>
            </a:pPr>
            <a:r>
              <a:rPr lang="zh-CN" altLang="en-US" sz="1600" b="1" dirty="0" smtClean="0">
                <a:solidFill>
                  <a:schemeClr val="tx1"/>
                </a:solidFill>
                <a:latin typeface="微软雅黑" pitchFamily="34" charset="-122"/>
                <a:ea typeface="微软雅黑" pitchFamily="34" charset="-122"/>
              </a:rPr>
              <a:t>一级清算：</a:t>
            </a:r>
            <a:endParaRPr lang="en-US" altLang="zh-CN" sz="1600" b="1" dirty="0" smtClean="0">
              <a:solidFill>
                <a:schemeClr val="tx1"/>
              </a:solidFill>
              <a:latin typeface="微软雅黑" pitchFamily="34" charset="-122"/>
              <a:ea typeface="微软雅黑" pitchFamily="34" charset="-122"/>
            </a:endParaRPr>
          </a:p>
          <a:p>
            <a:pPr marL="0" lvl="2" eaLnBrk="0" hangingPunct="0">
              <a:lnSpc>
                <a:spcPct val="150000"/>
              </a:lnSpc>
              <a:buClr>
                <a:srgbClr val="FF0000"/>
              </a:buClr>
              <a:buSzPct val="90000"/>
              <a:defRPr/>
            </a:pPr>
            <a:r>
              <a:rPr lang="zh-CN" altLang="en-US" sz="1600" dirty="0" smtClean="0">
                <a:solidFill>
                  <a:schemeClr val="tx1"/>
                </a:solidFill>
                <a:latin typeface="微软雅黑" pitchFamily="34" charset="-122"/>
                <a:ea typeface="微软雅黑" pitchFamily="34" charset="-122"/>
              </a:rPr>
              <a:t>以</a:t>
            </a:r>
            <a:r>
              <a:rPr lang="zh-CN" altLang="en-US" sz="1600" dirty="0">
                <a:solidFill>
                  <a:schemeClr val="tx1"/>
                </a:solidFill>
                <a:latin typeface="微软雅黑" pitchFamily="34" charset="-122"/>
                <a:ea typeface="微软雅黑" pitchFamily="34" charset="-122"/>
              </a:rPr>
              <a:t>投资者</a:t>
            </a:r>
            <a:r>
              <a:rPr lang="en-US" altLang="zh-CN" sz="1600" dirty="0">
                <a:solidFill>
                  <a:schemeClr val="tx1"/>
                </a:solidFill>
                <a:latin typeface="微软雅黑" pitchFamily="34" charset="-122"/>
                <a:ea typeface="微软雅黑" pitchFamily="34" charset="-122"/>
              </a:rPr>
              <a:t>A</a:t>
            </a:r>
            <a:r>
              <a:rPr lang="zh-CN" altLang="en-US" sz="1600" dirty="0">
                <a:solidFill>
                  <a:schemeClr val="tx1"/>
                </a:solidFill>
                <a:latin typeface="微软雅黑" pitchFamily="34" charset="-122"/>
                <a:ea typeface="微软雅黑" pitchFamily="34" charset="-122"/>
              </a:rPr>
              <a:t>股</a:t>
            </a:r>
            <a:r>
              <a:rPr lang="zh-CN" altLang="en-US" sz="1600" b="1" dirty="0">
                <a:solidFill>
                  <a:schemeClr val="tx1"/>
                </a:solidFill>
                <a:latin typeface="微软雅黑" pitchFamily="34" charset="-122"/>
                <a:ea typeface="微软雅黑" pitchFamily="34" charset="-122"/>
              </a:rPr>
              <a:t>证券账户</a:t>
            </a:r>
            <a:r>
              <a:rPr lang="zh-CN" altLang="en-US" sz="1600" dirty="0">
                <a:solidFill>
                  <a:schemeClr val="tx1"/>
                </a:solidFill>
                <a:latin typeface="微软雅黑" pitchFamily="34" charset="-122"/>
                <a:ea typeface="微软雅黑" pitchFamily="34" charset="-122"/>
              </a:rPr>
              <a:t>为单位，以成交记录为基础，形成各证券账户在交收日各证券的应收、应付数额</a:t>
            </a:r>
            <a:r>
              <a:rPr lang="zh-CN" altLang="en-US" sz="1600" dirty="0" smtClean="0">
                <a:solidFill>
                  <a:schemeClr val="tx1"/>
                </a:solidFill>
                <a:latin typeface="微软雅黑" pitchFamily="34" charset="-122"/>
                <a:ea typeface="微软雅黑" pitchFamily="34" charset="-122"/>
              </a:rPr>
              <a:t>。</a:t>
            </a:r>
            <a:endParaRPr lang="en-US" altLang="zh-CN" sz="1600" dirty="0" smtClean="0">
              <a:solidFill>
                <a:schemeClr val="tx1"/>
              </a:solidFill>
              <a:latin typeface="微软雅黑" pitchFamily="34" charset="-122"/>
              <a:ea typeface="微软雅黑" pitchFamily="34" charset="-122"/>
            </a:endParaRPr>
          </a:p>
          <a:p>
            <a:pPr marL="0" lvl="2" eaLnBrk="0" hangingPunct="0">
              <a:lnSpc>
                <a:spcPct val="150000"/>
              </a:lnSpc>
              <a:buClr>
                <a:srgbClr val="FF0000"/>
              </a:buClr>
              <a:buSzPct val="90000"/>
              <a:defRPr/>
            </a:pPr>
            <a:r>
              <a:rPr lang="zh-CN" altLang="en-US" sz="1600" b="1" dirty="0" smtClean="0">
                <a:solidFill>
                  <a:schemeClr val="tx1"/>
                </a:solidFill>
                <a:latin typeface="微软雅黑" pitchFamily="34" charset="-122"/>
                <a:ea typeface="微软雅黑" pitchFamily="34" charset="-122"/>
              </a:rPr>
              <a:t>二级清算：</a:t>
            </a:r>
            <a:r>
              <a:rPr lang="zh-CN" altLang="en-US" sz="1600" dirty="0" smtClean="0">
                <a:solidFill>
                  <a:schemeClr val="tx1"/>
                </a:solidFill>
                <a:latin typeface="微软雅黑" pitchFamily="34" charset="-122"/>
                <a:ea typeface="微软雅黑" pitchFamily="34" charset="-122"/>
              </a:rPr>
              <a:t>交易日</a:t>
            </a:r>
            <a:r>
              <a:rPr lang="en-US" altLang="zh-CN" sz="1600" dirty="0" smtClean="0">
                <a:solidFill>
                  <a:schemeClr val="tx1"/>
                </a:solidFill>
                <a:latin typeface="微软雅黑" pitchFamily="34" charset="-122"/>
                <a:ea typeface="微软雅黑" pitchFamily="34" charset="-122"/>
              </a:rPr>
              <a:t>T</a:t>
            </a:r>
            <a:r>
              <a:rPr lang="zh-CN" altLang="en-US" sz="1600" dirty="0" smtClean="0">
                <a:solidFill>
                  <a:schemeClr val="tx1"/>
                </a:solidFill>
                <a:latin typeface="微软雅黑" pitchFamily="34" charset="-122"/>
                <a:ea typeface="微软雅黑" pitchFamily="34" charset="-122"/>
              </a:rPr>
              <a:t>日，计算证券账户形成应收付数量</a:t>
            </a:r>
            <a:endParaRPr lang="zh-CN" altLang="en-US" sz="1600" dirty="0">
              <a:solidFill>
                <a:schemeClr val="tx1"/>
              </a:solidFill>
              <a:latin typeface="微软雅黑" pitchFamily="34" charset="-122"/>
              <a:ea typeface="微软雅黑" pitchFamily="34" charset="-122"/>
            </a:endParaRPr>
          </a:p>
        </p:txBody>
      </p:sp>
      <p:cxnSp>
        <p:nvCxnSpPr>
          <p:cNvPr id="16" name="直接连接符 15"/>
          <p:cNvCxnSpPr/>
          <p:nvPr/>
        </p:nvCxnSpPr>
        <p:spPr bwMode="auto">
          <a:xfrm>
            <a:off x="285720" y="2714620"/>
            <a:ext cx="8429684" cy="1588"/>
          </a:xfrm>
          <a:prstGeom prst="line">
            <a:avLst/>
          </a:prstGeom>
          <a:ln w="381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6221" y="1214422"/>
            <a:ext cx="492443" cy="1285884"/>
          </a:xfrm>
          <a:prstGeom prst="rect">
            <a:avLst/>
          </a:prstGeom>
          <a:noFill/>
        </p:spPr>
        <p:txBody>
          <a:bodyPr vert="eaVert" wrap="square" rtlCol="0" anchor="ctr">
            <a:spAutoFit/>
          </a:bodyPr>
          <a:lstStyle/>
          <a:p>
            <a:pPr algn="ctr"/>
            <a:r>
              <a:rPr lang="zh-CN" altLang="en-US" sz="2000" dirty="0" smtClean="0">
                <a:latin typeface="微软雅黑" pitchFamily="34" charset="-122"/>
                <a:ea typeface="微软雅黑" pitchFamily="34" charset="-122"/>
              </a:rPr>
              <a:t>证券清算</a:t>
            </a:r>
            <a:endParaRPr lang="zh-CN" altLang="en-US" sz="2000" dirty="0">
              <a:latin typeface="微软雅黑" pitchFamily="34" charset="-122"/>
              <a:ea typeface="微软雅黑" pitchFamily="34" charset="-122"/>
            </a:endParaRPr>
          </a:p>
        </p:txBody>
      </p:sp>
      <p:sp>
        <p:nvSpPr>
          <p:cNvPr id="17" name="TextBox 16"/>
          <p:cNvSpPr txBox="1"/>
          <p:nvPr/>
        </p:nvSpPr>
        <p:spPr>
          <a:xfrm>
            <a:off x="428599" y="4000504"/>
            <a:ext cx="492443" cy="1285884"/>
          </a:xfrm>
          <a:prstGeom prst="rect">
            <a:avLst/>
          </a:prstGeom>
          <a:noFill/>
        </p:spPr>
        <p:txBody>
          <a:bodyPr vert="eaVert" wrap="square" rtlCol="0" anchor="ctr">
            <a:spAutoFit/>
          </a:bodyPr>
          <a:lstStyle/>
          <a:p>
            <a:pPr algn="ctr"/>
            <a:r>
              <a:rPr lang="zh-CN" altLang="en-US" sz="2000" dirty="0" smtClean="0">
                <a:latin typeface="微软雅黑" pitchFamily="34" charset="-122"/>
                <a:ea typeface="微软雅黑" pitchFamily="34" charset="-122"/>
              </a:rPr>
              <a:t>资金清算</a:t>
            </a:r>
            <a:endParaRPr lang="zh-CN" altLang="en-US" sz="2000" dirty="0">
              <a:latin typeface="微软雅黑" pitchFamily="34" charset="-122"/>
              <a:ea typeface="微软雅黑" pitchFamily="34" charset="-122"/>
            </a:endParaRPr>
          </a:p>
        </p:txBody>
      </p:sp>
      <p:sp>
        <p:nvSpPr>
          <p:cNvPr id="12" name="TextBox 11"/>
          <p:cNvSpPr txBox="1"/>
          <p:nvPr/>
        </p:nvSpPr>
        <p:spPr>
          <a:xfrm>
            <a:off x="1000100" y="3286124"/>
            <a:ext cx="1212404" cy="307777"/>
          </a:xfrm>
          <a:prstGeom prst="rect">
            <a:avLst/>
          </a:prstGeom>
          <a:noFill/>
        </p:spPr>
        <p:txBody>
          <a:bodyPr wrap="square" rtlCol="0">
            <a:spAutoFit/>
          </a:bodyPr>
          <a:lstStyle/>
          <a:p>
            <a:pPr algn="ctr"/>
            <a:r>
              <a:rPr lang="zh-CN" altLang="en-US" sz="1400" b="1" dirty="0" smtClean="0">
                <a:solidFill>
                  <a:schemeClr val="tx2">
                    <a:lumMod val="60000"/>
                    <a:lumOff val="40000"/>
                  </a:schemeClr>
                </a:solidFill>
                <a:latin typeface="微软雅黑" pitchFamily="34" charset="-122"/>
                <a:ea typeface="微软雅黑" pitchFamily="34" charset="-122"/>
              </a:rPr>
              <a:t>参考汇率</a:t>
            </a:r>
            <a:endParaRPr lang="zh-CN" altLang="en-US" sz="1400" b="1" dirty="0">
              <a:solidFill>
                <a:schemeClr val="tx2">
                  <a:lumMod val="60000"/>
                  <a:lumOff val="40000"/>
                </a:schemeClr>
              </a:solidFill>
              <a:latin typeface="微软雅黑" pitchFamily="34" charset="-122"/>
              <a:ea typeface="微软雅黑" pitchFamily="34" charset="-122"/>
            </a:endParaRPr>
          </a:p>
        </p:txBody>
      </p:sp>
      <p:sp>
        <p:nvSpPr>
          <p:cNvPr id="13" name="TextBox 12"/>
          <p:cNvSpPr txBox="1"/>
          <p:nvPr/>
        </p:nvSpPr>
        <p:spPr>
          <a:xfrm>
            <a:off x="2339752" y="3286124"/>
            <a:ext cx="1212404" cy="307777"/>
          </a:xfrm>
          <a:prstGeom prst="rect">
            <a:avLst/>
          </a:prstGeom>
          <a:noFill/>
        </p:spPr>
        <p:txBody>
          <a:bodyPr wrap="square" rtlCol="0">
            <a:spAutoFit/>
          </a:bodyPr>
          <a:lstStyle/>
          <a:p>
            <a:pPr algn="ctr"/>
            <a:r>
              <a:rPr lang="zh-CN" altLang="en-US" sz="1400" b="1" dirty="0" smtClean="0">
                <a:solidFill>
                  <a:schemeClr val="tx2">
                    <a:lumMod val="60000"/>
                    <a:lumOff val="40000"/>
                  </a:schemeClr>
                </a:solidFill>
                <a:latin typeface="微软雅黑" pitchFamily="34" charset="-122"/>
                <a:ea typeface="微软雅黑" pitchFamily="34" charset="-122"/>
              </a:rPr>
              <a:t>首次清算</a:t>
            </a:r>
            <a:endParaRPr lang="zh-CN" altLang="en-US" sz="1400" b="1" dirty="0">
              <a:solidFill>
                <a:schemeClr val="tx2">
                  <a:lumMod val="60000"/>
                  <a:lumOff val="40000"/>
                </a:schemeClr>
              </a:solidFill>
              <a:latin typeface="微软雅黑" pitchFamily="34" charset="-122"/>
              <a:ea typeface="微软雅黑" pitchFamily="34" charset="-122"/>
            </a:endParaRPr>
          </a:p>
        </p:txBody>
      </p:sp>
      <p:sp>
        <p:nvSpPr>
          <p:cNvPr id="14" name="TextBox 13"/>
          <p:cNvSpPr txBox="1"/>
          <p:nvPr/>
        </p:nvSpPr>
        <p:spPr>
          <a:xfrm>
            <a:off x="3857620" y="3286124"/>
            <a:ext cx="1347116" cy="307777"/>
          </a:xfrm>
          <a:prstGeom prst="rect">
            <a:avLst/>
          </a:prstGeom>
          <a:noFill/>
        </p:spPr>
        <p:txBody>
          <a:bodyPr wrap="square" rtlCol="0">
            <a:spAutoFit/>
          </a:bodyPr>
          <a:lstStyle/>
          <a:p>
            <a:pPr algn="ctr"/>
            <a:r>
              <a:rPr lang="zh-CN" altLang="en-US" sz="1400" b="1" dirty="0" smtClean="0">
                <a:solidFill>
                  <a:schemeClr val="tx2">
                    <a:lumMod val="60000"/>
                    <a:lumOff val="40000"/>
                  </a:schemeClr>
                </a:solidFill>
                <a:latin typeface="微软雅黑" pitchFamily="34" charset="-122"/>
                <a:ea typeface="微软雅黑" pitchFamily="34" charset="-122"/>
              </a:rPr>
              <a:t>确定换汇金额</a:t>
            </a:r>
            <a:endParaRPr lang="zh-CN" altLang="en-US" sz="1400" b="1" dirty="0">
              <a:solidFill>
                <a:schemeClr val="tx2">
                  <a:lumMod val="60000"/>
                  <a:lumOff val="40000"/>
                </a:schemeClr>
              </a:solidFill>
              <a:latin typeface="微软雅黑" pitchFamily="34" charset="-122"/>
              <a:ea typeface="微软雅黑" pitchFamily="34" charset="-122"/>
            </a:endParaRPr>
          </a:p>
        </p:txBody>
      </p:sp>
      <p:sp>
        <p:nvSpPr>
          <p:cNvPr id="18" name="TextBox 17"/>
          <p:cNvSpPr txBox="1"/>
          <p:nvPr/>
        </p:nvSpPr>
        <p:spPr>
          <a:xfrm>
            <a:off x="5357818" y="3286124"/>
            <a:ext cx="1212404" cy="307777"/>
          </a:xfrm>
          <a:prstGeom prst="rect">
            <a:avLst/>
          </a:prstGeom>
          <a:noFill/>
        </p:spPr>
        <p:txBody>
          <a:bodyPr wrap="square" rtlCol="0">
            <a:spAutoFit/>
          </a:bodyPr>
          <a:lstStyle/>
          <a:p>
            <a:pPr algn="ctr"/>
            <a:r>
              <a:rPr lang="zh-CN" altLang="en-US" sz="1400" b="1" dirty="0" smtClean="0">
                <a:solidFill>
                  <a:schemeClr val="tx2">
                    <a:lumMod val="60000"/>
                    <a:lumOff val="40000"/>
                  </a:schemeClr>
                </a:solidFill>
                <a:latin typeface="微软雅黑" pitchFamily="34" charset="-122"/>
                <a:ea typeface="微软雅黑" pitchFamily="34" charset="-122"/>
              </a:rPr>
              <a:t>换汇汇率</a:t>
            </a:r>
            <a:endParaRPr lang="zh-CN" altLang="en-US" sz="1400" b="1" dirty="0">
              <a:solidFill>
                <a:schemeClr val="tx2">
                  <a:lumMod val="60000"/>
                  <a:lumOff val="40000"/>
                </a:schemeClr>
              </a:solidFill>
              <a:latin typeface="微软雅黑" pitchFamily="34" charset="-122"/>
              <a:ea typeface="微软雅黑" pitchFamily="34" charset="-122"/>
            </a:endParaRPr>
          </a:p>
        </p:txBody>
      </p:sp>
      <p:sp>
        <p:nvSpPr>
          <p:cNvPr id="19" name="TextBox 18"/>
          <p:cNvSpPr txBox="1"/>
          <p:nvPr/>
        </p:nvSpPr>
        <p:spPr>
          <a:xfrm>
            <a:off x="6786578" y="3286124"/>
            <a:ext cx="1212404" cy="307777"/>
          </a:xfrm>
          <a:prstGeom prst="rect">
            <a:avLst/>
          </a:prstGeom>
          <a:noFill/>
        </p:spPr>
        <p:txBody>
          <a:bodyPr wrap="square" rtlCol="0">
            <a:spAutoFit/>
          </a:bodyPr>
          <a:lstStyle/>
          <a:p>
            <a:pPr algn="ctr"/>
            <a:r>
              <a:rPr lang="zh-CN" altLang="en-US" sz="1400" b="1" dirty="0" smtClean="0">
                <a:solidFill>
                  <a:schemeClr val="tx2">
                    <a:lumMod val="60000"/>
                    <a:lumOff val="40000"/>
                  </a:schemeClr>
                </a:solidFill>
                <a:latin typeface="微软雅黑" pitchFamily="34" charset="-122"/>
                <a:ea typeface="微软雅黑" pitchFamily="34" charset="-122"/>
              </a:rPr>
              <a:t>二次清算</a:t>
            </a:r>
            <a:endParaRPr lang="zh-CN" altLang="en-US" sz="1400" b="1" dirty="0">
              <a:solidFill>
                <a:schemeClr val="tx2">
                  <a:lumMod val="60000"/>
                  <a:lumOff val="40000"/>
                </a:schemeClr>
              </a:solidFill>
              <a:latin typeface="微软雅黑" pitchFamily="34" charset="-122"/>
              <a:ea typeface="微软雅黑" pitchFamily="34" charset="-122"/>
            </a:endParaRPr>
          </a:p>
        </p:txBody>
      </p:sp>
      <p:sp>
        <p:nvSpPr>
          <p:cNvPr id="20" name="灯片编号占位符 19"/>
          <p:cNvSpPr>
            <a:spLocks noGrp="1"/>
          </p:cNvSpPr>
          <p:nvPr>
            <p:ph type="sldNum" sz="quarter" idx="12"/>
          </p:nvPr>
        </p:nvSpPr>
        <p:spPr/>
        <p:txBody>
          <a:bodyPr/>
          <a:lstStyle/>
          <a:p>
            <a:pPr>
              <a:defRPr/>
            </a:pPr>
            <a:fld id="{0248D04E-3358-42AD-A84E-CEB493668026}" type="slidenum">
              <a:rPr lang="en-US" altLang="zh-CN" smtClean="0"/>
              <a:pPr>
                <a:defRPr/>
              </a:pPr>
              <a:t>15</a:t>
            </a:fld>
            <a:endParaRPr lang="en-US" altLang="zh-CN"/>
          </a:p>
        </p:txBody>
      </p:sp>
      <p:sp>
        <p:nvSpPr>
          <p:cNvPr id="28" name="TextBox 27"/>
          <p:cNvSpPr txBox="1"/>
          <p:nvPr/>
        </p:nvSpPr>
        <p:spPr>
          <a:xfrm>
            <a:off x="928662" y="2786058"/>
            <a:ext cx="1571636" cy="369332"/>
          </a:xfrm>
          <a:prstGeom prst="rect">
            <a:avLst/>
          </a:prstGeom>
          <a:noFill/>
        </p:spPr>
        <p:txBody>
          <a:bodyPr wrap="square" rtlCol="0">
            <a:spAutoFit/>
          </a:bodyPr>
          <a:lstStyle/>
          <a:p>
            <a:r>
              <a:rPr lang="zh-CN" altLang="en-US" b="1" dirty="0" smtClean="0">
                <a:latin typeface="+mn-ea"/>
                <a:ea typeface="+mn-ea"/>
              </a:rPr>
              <a:t>一级结算</a:t>
            </a:r>
            <a:endParaRPr lang="zh-CN" altLang="en-US" b="1" dirty="0">
              <a:latin typeface="+mn-ea"/>
              <a:ea typeface="+mn-ea"/>
            </a:endParaRPr>
          </a:p>
        </p:txBody>
      </p:sp>
      <p:sp>
        <p:nvSpPr>
          <p:cNvPr id="29" name="TextBox 28"/>
          <p:cNvSpPr txBox="1"/>
          <p:nvPr/>
        </p:nvSpPr>
        <p:spPr>
          <a:xfrm>
            <a:off x="928662" y="5214950"/>
            <a:ext cx="1571636" cy="369332"/>
          </a:xfrm>
          <a:prstGeom prst="rect">
            <a:avLst/>
          </a:prstGeom>
          <a:noFill/>
        </p:spPr>
        <p:txBody>
          <a:bodyPr wrap="square" rtlCol="0">
            <a:spAutoFit/>
          </a:bodyPr>
          <a:lstStyle/>
          <a:p>
            <a:r>
              <a:rPr lang="zh-CN" altLang="en-US" b="1" dirty="0" smtClean="0">
                <a:latin typeface="+mj-ea"/>
                <a:ea typeface="+mj-ea"/>
              </a:rPr>
              <a:t>二级结算</a:t>
            </a:r>
            <a:endParaRPr lang="zh-CN" altLang="en-US" b="1" dirty="0">
              <a:latin typeface="+mj-ea"/>
              <a:ea typeface="+mj-ea"/>
            </a:endParaRPr>
          </a:p>
        </p:txBody>
      </p:sp>
      <p:graphicFrame>
        <p:nvGraphicFramePr>
          <p:cNvPr id="30" name="图示 29"/>
          <p:cNvGraphicFramePr/>
          <p:nvPr/>
        </p:nvGraphicFramePr>
        <p:xfrm>
          <a:off x="928662" y="5715016"/>
          <a:ext cx="5786478" cy="571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579438" y="155575"/>
            <a:ext cx="8672512" cy="524759"/>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三、清算与交收</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4</a:t>
            </a:r>
            <a:r>
              <a:rPr lang="zh-CN" altLang="en-US" sz="2600" b="1" dirty="0" smtClean="0">
                <a:solidFill>
                  <a:schemeClr val="bg1"/>
                </a:solidFill>
                <a:ea typeface="黑体" pitchFamily="49" charset="-122"/>
              </a:rPr>
              <a:t>）交</a:t>
            </a:r>
            <a:r>
              <a:rPr lang="zh-CN" altLang="en-US" sz="2600" b="1" dirty="0">
                <a:solidFill>
                  <a:schemeClr val="bg1"/>
                </a:solidFill>
                <a:ea typeface="黑体" pitchFamily="49" charset="-122"/>
              </a:rPr>
              <a:t>收</a:t>
            </a:r>
          </a:p>
        </p:txBody>
      </p:sp>
      <p:sp>
        <p:nvSpPr>
          <p:cNvPr id="3" name="圆角矩形 2"/>
          <p:cNvSpPr/>
          <p:nvPr/>
        </p:nvSpPr>
        <p:spPr bwMode="auto">
          <a:xfrm>
            <a:off x="571500" y="1071563"/>
            <a:ext cx="3571872" cy="500062"/>
          </a:xfrm>
          <a:prstGeom prst="roundRect">
            <a:avLst/>
          </a:prstGeom>
          <a:solidFill>
            <a:schemeClr val="tx2">
              <a:lumMod val="40000"/>
              <a:lumOff val="6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600" b="1" dirty="0" smtClean="0">
                <a:solidFill>
                  <a:schemeClr val="tx1"/>
                </a:solidFill>
              </a:rPr>
              <a:t>一级结算：证券交收时点：</a:t>
            </a:r>
            <a:r>
              <a:rPr lang="en-US" altLang="zh-CN" sz="1600" b="1" dirty="0" smtClean="0">
                <a:solidFill>
                  <a:schemeClr val="tx1"/>
                </a:solidFill>
              </a:rPr>
              <a:t>T+2</a:t>
            </a:r>
            <a:r>
              <a:rPr lang="zh-CN" altLang="en-US" sz="1600" b="1" dirty="0" smtClean="0">
                <a:solidFill>
                  <a:schemeClr val="tx1"/>
                </a:solidFill>
              </a:rPr>
              <a:t>日终</a:t>
            </a:r>
            <a:endParaRPr lang="en-US" altLang="zh-CN" sz="1600" b="1" dirty="0" smtClean="0">
              <a:solidFill>
                <a:schemeClr val="tx1"/>
              </a:solidFill>
            </a:endParaRPr>
          </a:p>
          <a:p>
            <a:pPr>
              <a:defRPr/>
            </a:pPr>
            <a:r>
              <a:rPr lang="en-US" altLang="zh-CN" sz="1600" b="1" dirty="0" smtClean="0">
                <a:solidFill>
                  <a:schemeClr val="tx1"/>
                </a:solidFill>
              </a:rPr>
              <a:t> </a:t>
            </a:r>
            <a:r>
              <a:rPr lang="zh-CN" altLang="en-US" sz="1600" b="1" dirty="0" smtClean="0">
                <a:solidFill>
                  <a:schemeClr val="tx1"/>
                </a:solidFill>
              </a:rPr>
              <a:t>二</a:t>
            </a:r>
            <a:r>
              <a:rPr lang="zh-CN" altLang="en-US" sz="1600" b="1" dirty="0" smtClean="0">
                <a:solidFill>
                  <a:schemeClr val="tx1"/>
                </a:solidFill>
              </a:rPr>
              <a:t>级结算：相同</a:t>
            </a:r>
            <a:endParaRPr lang="zh-CN" altLang="en-US" sz="1600" b="1" dirty="0">
              <a:solidFill>
                <a:schemeClr val="tx1"/>
              </a:solidFill>
            </a:endParaRPr>
          </a:p>
        </p:txBody>
      </p:sp>
      <p:graphicFrame>
        <p:nvGraphicFramePr>
          <p:cNvPr id="4" name="图示 3"/>
          <p:cNvGraphicFramePr/>
          <p:nvPr/>
        </p:nvGraphicFramePr>
        <p:xfrm>
          <a:off x="642910" y="1714488"/>
          <a:ext cx="3214710" cy="3071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圆角矩形 5"/>
          <p:cNvSpPr/>
          <p:nvPr/>
        </p:nvSpPr>
        <p:spPr bwMode="auto">
          <a:xfrm>
            <a:off x="5143503" y="1071546"/>
            <a:ext cx="3358800" cy="500062"/>
          </a:xfrm>
          <a:prstGeom prst="roundRect">
            <a:avLst/>
          </a:prstGeom>
          <a:solidFill>
            <a:schemeClr val="tx2">
              <a:lumMod val="40000"/>
              <a:lumOff val="6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2000" b="1" dirty="0" smtClean="0">
                <a:solidFill>
                  <a:schemeClr val="tx1"/>
                </a:solidFill>
              </a:rPr>
              <a:t>资金交收</a:t>
            </a:r>
            <a:r>
              <a:rPr lang="zh-CN" altLang="en-US" sz="2000" b="1" dirty="0">
                <a:solidFill>
                  <a:schemeClr val="tx1"/>
                </a:solidFill>
              </a:rPr>
              <a:t>时</a:t>
            </a:r>
            <a:r>
              <a:rPr lang="zh-CN" altLang="en-US" sz="2000" b="1" dirty="0" smtClean="0">
                <a:solidFill>
                  <a:schemeClr val="tx1"/>
                </a:solidFill>
              </a:rPr>
              <a:t>点</a:t>
            </a:r>
            <a:endParaRPr lang="zh-CN" altLang="en-US" sz="2000" b="1" dirty="0">
              <a:solidFill>
                <a:schemeClr val="tx1"/>
              </a:solidFill>
            </a:endParaRPr>
          </a:p>
        </p:txBody>
      </p:sp>
      <p:graphicFrame>
        <p:nvGraphicFramePr>
          <p:cNvPr id="9" name="图示 8"/>
          <p:cNvGraphicFramePr/>
          <p:nvPr/>
        </p:nvGraphicFramePr>
        <p:xfrm>
          <a:off x="4929190" y="1785926"/>
          <a:ext cx="3786214" cy="32861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Rectangle 3" descr="单个小人70"/>
          <p:cNvSpPr>
            <a:spLocks noGrp="1" noChangeAspect="1" noChangeArrowheads="1"/>
          </p:cNvSpPr>
          <p:nvPr isPhoto="1"/>
        </p:nvSpPr>
        <p:spPr bwMode="auto">
          <a:xfrm>
            <a:off x="142876" y="4857760"/>
            <a:ext cx="1384291" cy="1730864"/>
          </a:xfrm>
          <a:prstGeom prst="rect">
            <a:avLst/>
          </a:prstGeom>
          <a:blipFill dpi="0" rotWithShape="1">
            <a:blip r:embed="rId12" cstate="print"/>
            <a:srcRect/>
            <a:stretch>
              <a:fillRect/>
            </a:stretch>
          </a:blipFill>
          <a:ln w="9525">
            <a:noFill/>
            <a:miter lim="800000"/>
            <a:headEnd/>
            <a:tailEnd/>
          </a:ln>
        </p:spPr>
        <p:txBody>
          <a:bodyPr/>
          <a:lstStyle/>
          <a:p>
            <a:endParaRPr lang="zh-CN" altLang="zh-CN">
              <a:latin typeface="Calibri" pitchFamily="34" charset="0"/>
            </a:endParaRPr>
          </a:p>
        </p:txBody>
      </p:sp>
      <p:sp>
        <p:nvSpPr>
          <p:cNvPr id="5" name="矩形 4"/>
          <p:cNvSpPr/>
          <p:nvPr/>
        </p:nvSpPr>
        <p:spPr>
          <a:xfrm>
            <a:off x="1357290" y="5286388"/>
            <a:ext cx="2500330" cy="1040285"/>
          </a:xfrm>
          <a:prstGeom prst="rect">
            <a:avLst/>
          </a:prstGeom>
        </p:spPr>
        <p:txBody>
          <a:bodyPr wrap="square">
            <a:spAutoFit/>
          </a:bodyPr>
          <a:lstStyle/>
          <a:p>
            <a:pPr eaLnBrk="0" hangingPunct="0">
              <a:spcBef>
                <a:spcPct val="40000"/>
              </a:spcBef>
              <a:buClr>
                <a:srgbClr val="CC0000"/>
              </a:buClr>
              <a:buSzPct val="80000"/>
              <a:buFont typeface="Wingdings" pitchFamily="2" charset="2"/>
              <a:buChar char="u"/>
            </a:pPr>
            <a:r>
              <a:rPr lang="zh-CN" altLang="en-US" sz="1400" dirty="0" smtClean="0">
                <a:latin typeface="微软雅黑" pitchFamily="34" charset="-122"/>
                <a:ea typeface="微软雅黑" pitchFamily="34" charset="-122"/>
              </a:rPr>
              <a:t>在</a:t>
            </a:r>
            <a:r>
              <a:rPr lang="en-US" altLang="zh-CN" sz="1400" dirty="0" smtClean="0">
                <a:latin typeface="微软雅黑" pitchFamily="34" charset="-122"/>
                <a:ea typeface="微软雅黑" pitchFamily="34" charset="-122"/>
              </a:rPr>
              <a:t>T</a:t>
            </a:r>
            <a:r>
              <a:rPr lang="zh-CN" altLang="en-US" sz="1400" dirty="0" smtClean="0">
                <a:latin typeface="微软雅黑" pitchFamily="34" charset="-122"/>
                <a:ea typeface="微软雅黑" pitchFamily="34" charset="-122"/>
              </a:rPr>
              <a:t>日和</a:t>
            </a:r>
            <a:r>
              <a:rPr lang="en-US" altLang="zh-CN" sz="1400" dirty="0" smtClean="0">
                <a:latin typeface="微软雅黑" pitchFamily="34" charset="-122"/>
                <a:ea typeface="微软雅黑" pitchFamily="34" charset="-122"/>
              </a:rPr>
              <a:t>T+1</a:t>
            </a:r>
            <a:r>
              <a:rPr lang="zh-CN" altLang="en-US" sz="1400" dirty="0" smtClean="0">
                <a:latin typeface="微软雅黑" pitchFamily="34" charset="-122"/>
                <a:ea typeface="微软雅黑" pitchFamily="34" charset="-122"/>
              </a:rPr>
              <a:t>日晚，卖出方投资者仍享有相关证券的权益</a:t>
            </a:r>
            <a:endParaRPr lang="en-US" altLang="zh-CN" sz="1400" dirty="0" smtClean="0">
              <a:latin typeface="微软雅黑" pitchFamily="34" charset="-122"/>
              <a:ea typeface="微软雅黑" pitchFamily="34" charset="-122"/>
            </a:endParaRPr>
          </a:p>
          <a:p>
            <a:pPr eaLnBrk="0" hangingPunct="0">
              <a:spcBef>
                <a:spcPct val="40000"/>
              </a:spcBef>
              <a:buClr>
                <a:srgbClr val="CC0000"/>
              </a:buClr>
              <a:buSzPct val="80000"/>
              <a:buFont typeface="Wingdings" pitchFamily="2" charset="2"/>
              <a:buChar char="u"/>
            </a:pPr>
            <a:r>
              <a:rPr lang="en-US" altLang="zh-CN" sz="1400" dirty="0" smtClean="0">
                <a:latin typeface="微软雅黑" pitchFamily="34" charset="-122"/>
                <a:ea typeface="微软雅黑" pitchFamily="34" charset="-122"/>
              </a:rPr>
              <a:t>T+2</a:t>
            </a:r>
            <a:r>
              <a:rPr lang="zh-CN" altLang="en-US" sz="1400" dirty="0" smtClean="0">
                <a:latin typeface="微软雅黑" pitchFamily="34" charset="-122"/>
                <a:ea typeface="微软雅黑" pitchFamily="34" charset="-122"/>
              </a:rPr>
              <a:t>日晚，买入方投资者才享有相关证券的权益</a:t>
            </a:r>
            <a:endParaRPr lang="zh-CN" altLang="en-US" sz="1400" dirty="0">
              <a:latin typeface="微软雅黑" pitchFamily="34" charset="-122"/>
              <a:ea typeface="微软雅黑" pitchFamily="34" charset="-122"/>
            </a:endParaRPr>
          </a:p>
        </p:txBody>
      </p:sp>
      <p:cxnSp>
        <p:nvCxnSpPr>
          <p:cNvPr id="12" name="直接连接符 11"/>
          <p:cNvCxnSpPr/>
          <p:nvPr/>
        </p:nvCxnSpPr>
        <p:spPr bwMode="auto">
          <a:xfrm rot="5400000">
            <a:off x="1785918" y="3643314"/>
            <a:ext cx="5286412" cy="1588"/>
          </a:xfrm>
          <a:prstGeom prst="line">
            <a:avLst/>
          </a:prstGeom>
          <a:ln w="381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3" descr="单个小人70"/>
          <p:cNvSpPr>
            <a:spLocks noGrp="1" noChangeAspect="1" noChangeArrowheads="1"/>
          </p:cNvSpPr>
          <p:nvPr isPhoto="1"/>
        </p:nvSpPr>
        <p:spPr bwMode="auto">
          <a:xfrm>
            <a:off x="4643438" y="5214950"/>
            <a:ext cx="1142658" cy="1428736"/>
          </a:xfrm>
          <a:prstGeom prst="rect">
            <a:avLst/>
          </a:prstGeom>
          <a:blipFill dpi="0" rotWithShape="1">
            <a:blip r:embed="rId13" cstate="print"/>
            <a:srcRect/>
            <a:stretch>
              <a:fillRect/>
            </a:stretch>
          </a:blipFill>
          <a:ln w="9525">
            <a:noFill/>
            <a:miter lim="800000"/>
            <a:headEnd/>
            <a:tailEnd/>
          </a:ln>
        </p:spPr>
        <p:txBody>
          <a:bodyPr/>
          <a:lstStyle/>
          <a:p>
            <a:endParaRPr lang="zh-CN" altLang="zh-CN">
              <a:latin typeface="Calibri" pitchFamily="34" charset="0"/>
            </a:endParaRPr>
          </a:p>
        </p:txBody>
      </p:sp>
      <p:sp>
        <p:nvSpPr>
          <p:cNvPr id="8" name="矩形 7"/>
          <p:cNvSpPr/>
          <p:nvPr/>
        </p:nvSpPr>
        <p:spPr>
          <a:xfrm>
            <a:off x="5786446" y="5357826"/>
            <a:ext cx="2714644" cy="954107"/>
          </a:xfrm>
          <a:prstGeom prst="rect">
            <a:avLst/>
          </a:prstGeom>
        </p:spPr>
        <p:txBody>
          <a:bodyPr wrap="square">
            <a:spAutoFit/>
          </a:bodyPr>
          <a:lstStyle/>
          <a:p>
            <a:pPr>
              <a:buClr>
                <a:srgbClr val="FF0000"/>
              </a:buClr>
              <a:buFont typeface="Wingdings" pitchFamily="2" charset="2"/>
              <a:buChar char="u"/>
              <a:defRPr/>
            </a:pPr>
            <a:r>
              <a:rPr lang="en-US" altLang="zh-CN" sz="1400" dirty="0" smtClean="0">
                <a:latin typeface="微软雅黑" pitchFamily="34" charset="-122"/>
                <a:ea typeface="微软雅黑" pitchFamily="34" charset="-122"/>
              </a:rPr>
              <a:t>T+1</a:t>
            </a:r>
            <a:r>
              <a:rPr lang="zh-CN" altLang="en-US" sz="1400" dirty="0">
                <a:latin typeface="微软雅黑" pitchFamily="34" charset="-122"/>
                <a:ea typeface="微软雅黑" pitchFamily="34" charset="-122"/>
              </a:rPr>
              <a:t>日</a:t>
            </a:r>
            <a:r>
              <a:rPr lang="en-US" altLang="zh-CN" sz="1400" dirty="0">
                <a:latin typeface="微软雅黑" pitchFamily="34" charset="-122"/>
                <a:ea typeface="微软雅黑" pitchFamily="34" charset="-122"/>
              </a:rPr>
              <a:t>10:30</a:t>
            </a:r>
            <a:r>
              <a:rPr lang="zh-CN" altLang="en-US" sz="1400" dirty="0">
                <a:latin typeface="微软雅黑" pitchFamily="34" charset="-122"/>
                <a:ea typeface="微软雅黑" pitchFamily="34" charset="-122"/>
              </a:rPr>
              <a:t>收到的红利资金</a:t>
            </a:r>
            <a:r>
              <a:rPr lang="zh-CN" altLang="en-US" sz="1400" dirty="0" smtClean="0">
                <a:latin typeface="微软雅黑" pitchFamily="34" charset="-122"/>
                <a:ea typeface="微软雅黑" pitchFamily="34" charset="-122"/>
              </a:rPr>
              <a:t>，结算参与人当日</a:t>
            </a:r>
            <a:r>
              <a:rPr lang="zh-CN" altLang="en-US" sz="1400" dirty="0">
                <a:latin typeface="微软雅黑" pitchFamily="34" charset="-122"/>
                <a:ea typeface="微软雅黑" pitchFamily="34" charset="-122"/>
              </a:rPr>
              <a:t>可</a:t>
            </a:r>
            <a:r>
              <a:rPr lang="zh-CN" altLang="en-US" sz="1400" dirty="0" smtClean="0">
                <a:latin typeface="微软雅黑" pitchFamily="34" charset="-122"/>
                <a:ea typeface="微软雅黑" pitchFamily="34" charset="-122"/>
              </a:rPr>
              <a:t>划</a:t>
            </a:r>
            <a:endParaRPr lang="zh-CN" altLang="en-US" sz="1400" dirty="0">
              <a:latin typeface="微软雅黑" pitchFamily="34" charset="-122"/>
              <a:ea typeface="微软雅黑" pitchFamily="34" charset="-122"/>
            </a:endParaRPr>
          </a:p>
          <a:p>
            <a:pPr>
              <a:buClr>
                <a:srgbClr val="FF0000"/>
              </a:buClr>
              <a:buFont typeface="Wingdings" pitchFamily="2" charset="2"/>
              <a:buChar char="u"/>
              <a:defRPr/>
            </a:pPr>
            <a:r>
              <a:rPr lang="en-US" altLang="zh-CN" sz="1400" dirty="0" smtClean="0">
                <a:latin typeface="微软雅黑" pitchFamily="34" charset="-122"/>
                <a:ea typeface="微软雅黑" pitchFamily="34" charset="-122"/>
              </a:rPr>
              <a:t>T+2</a:t>
            </a:r>
            <a:r>
              <a:rPr lang="zh-CN" altLang="en-US" sz="1400" dirty="0">
                <a:latin typeface="微软雅黑" pitchFamily="34" charset="-122"/>
                <a:ea typeface="微软雅黑" pitchFamily="34" charset="-122"/>
              </a:rPr>
              <a:t>日</a:t>
            </a:r>
            <a:r>
              <a:rPr lang="en-US" altLang="zh-CN" sz="1400" dirty="0">
                <a:latin typeface="微软雅黑" pitchFamily="34" charset="-122"/>
                <a:ea typeface="微软雅黑" pitchFamily="34" charset="-122"/>
              </a:rPr>
              <a:t>18:00</a:t>
            </a:r>
            <a:r>
              <a:rPr lang="zh-CN" altLang="en-US" sz="1400" dirty="0">
                <a:latin typeface="微软雅黑" pitchFamily="34" charset="-122"/>
                <a:ea typeface="微软雅黑" pitchFamily="34" charset="-122"/>
              </a:rPr>
              <a:t>应收资金当日计息</a:t>
            </a:r>
            <a:r>
              <a:rPr lang="zh-CN" altLang="en-US" sz="1400" dirty="0" smtClean="0">
                <a:latin typeface="微软雅黑" pitchFamily="34" charset="-122"/>
                <a:ea typeface="微软雅黑" pitchFamily="34" charset="-122"/>
              </a:rPr>
              <a:t>，结算参与人次日</a:t>
            </a:r>
            <a:r>
              <a:rPr lang="zh-CN" altLang="en-US" sz="1400" dirty="0">
                <a:latin typeface="微软雅黑" pitchFamily="34" charset="-122"/>
                <a:ea typeface="微软雅黑" pitchFamily="34" charset="-122"/>
              </a:rPr>
              <a:t>可</a:t>
            </a:r>
            <a:r>
              <a:rPr lang="zh-CN" altLang="en-US" sz="1400" dirty="0" smtClean="0">
                <a:latin typeface="微软雅黑" pitchFamily="34" charset="-122"/>
                <a:ea typeface="微软雅黑" pitchFamily="34" charset="-122"/>
              </a:rPr>
              <a:t>划</a:t>
            </a:r>
            <a:endParaRPr lang="en-US" altLang="zh-CN" sz="1400" dirty="0" smtClean="0">
              <a:latin typeface="微软雅黑" pitchFamily="34" charset="-122"/>
              <a:ea typeface="微软雅黑" pitchFamily="34" charset="-122"/>
            </a:endParaRPr>
          </a:p>
        </p:txBody>
      </p:sp>
      <p:sp>
        <p:nvSpPr>
          <p:cNvPr id="16" name="灯片编号占位符 15"/>
          <p:cNvSpPr>
            <a:spLocks noGrp="1"/>
          </p:cNvSpPr>
          <p:nvPr>
            <p:ph type="sldNum" sz="quarter" idx="12"/>
          </p:nvPr>
        </p:nvSpPr>
        <p:spPr/>
        <p:txBody>
          <a:bodyPr/>
          <a:lstStyle/>
          <a:p>
            <a:pPr>
              <a:defRPr/>
            </a:pPr>
            <a:fld id="{0248D04E-3358-42AD-A84E-CEB493668026}" type="slidenum">
              <a:rPr lang="en-US" altLang="zh-CN" smtClean="0"/>
              <a:pPr>
                <a:defRPr/>
              </a:pPr>
              <a:t>16</a:t>
            </a:fld>
            <a:endParaRPr lang="en-US" altLang="zh-C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8"/>
          <p:cNvSpPr txBox="1">
            <a:spLocks noChangeArrowheads="1"/>
          </p:cNvSpPr>
          <p:nvPr/>
        </p:nvSpPr>
        <p:spPr bwMode="auto">
          <a:xfrm>
            <a:off x="563563" y="115888"/>
            <a:ext cx="7808912" cy="572464"/>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5</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结算</a:t>
            </a:r>
            <a:r>
              <a:rPr lang="zh-CN" altLang="en-US" sz="2600" b="1" dirty="0">
                <a:solidFill>
                  <a:schemeClr val="bg1"/>
                </a:solidFill>
                <a:latin typeface="+mj-lt"/>
                <a:ea typeface="黑体" pitchFamily="49" charset="-122"/>
                <a:cs typeface="+mj-cs"/>
              </a:rPr>
              <a:t>流程</a:t>
            </a:r>
            <a:r>
              <a:rPr lang="zh-CN" altLang="en-US" sz="2600" b="1" dirty="0" smtClean="0">
                <a:solidFill>
                  <a:schemeClr val="bg1"/>
                </a:solidFill>
                <a:latin typeface="+mj-lt"/>
                <a:ea typeface="黑体" pitchFamily="49" charset="-122"/>
                <a:cs typeface="+mj-cs"/>
              </a:rPr>
              <a:t>汇总</a:t>
            </a:r>
            <a:endParaRPr lang="zh-CN" altLang="en-US" sz="2600" b="1" dirty="0">
              <a:latin typeface="+mj-lt"/>
              <a:ea typeface="黑体" pitchFamily="49" charset="-122"/>
              <a:cs typeface="+mj-cs"/>
            </a:endParaRPr>
          </a:p>
        </p:txBody>
      </p:sp>
      <p:graphicFrame>
        <p:nvGraphicFramePr>
          <p:cNvPr id="14" name="图示 13"/>
          <p:cNvGraphicFramePr/>
          <p:nvPr/>
        </p:nvGraphicFramePr>
        <p:xfrm>
          <a:off x="571472" y="1000108"/>
          <a:ext cx="8001056"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灯片编号占位符 3"/>
          <p:cNvSpPr>
            <a:spLocks noGrp="1"/>
          </p:cNvSpPr>
          <p:nvPr>
            <p:ph type="sldNum" sz="quarter" idx="12"/>
          </p:nvPr>
        </p:nvSpPr>
        <p:spPr/>
        <p:txBody>
          <a:bodyPr/>
          <a:lstStyle/>
          <a:p>
            <a:pPr>
              <a:defRPr/>
            </a:pPr>
            <a:fld id="{0248D04E-3358-42AD-A84E-CEB493668026}" type="slidenum">
              <a:rPr lang="en-US" altLang="zh-CN" smtClean="0"/>
              <a:pPr>
                <a:defRPr/>
              </a:pPr>
              <a:t>17</a:t>
            </a:fld>
            <a:endParaRPr lang="en-US" altLang="zh-CN"/>
          </a:p>
        </p:txBody>
      </p:sp>
      <p:graphicFrame>
        <p:nvGraphicFramePr>
          <p:cNvPr id="5" name="图示 4"/>
          <p:cNvGraphicFramePr/>
          <p:nvPr/>
        </p:nvGraphicFramePr>
        <p:xfrm>
          <a:off x="642910" y="3857628"/>
          <a:ext cx="8001056" cy="278608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extBox 5"/>
          <p:cNvSpPr txBox="1"/>
          <p:nvPr/>
        </p:nvSpPr>
        <p:spPr>
          <a:xfrm>
            <a:off x="538444" y="1571612"/>
            <a:ext cx="461665" cy="1428760"/>
          </a:xfrm>
          <a:prstGeom prst="rect">
            <a:avLst/>
          </a:prstGeom>
          <a:noFill/>
        </p:spPr>
        <p:txBody>
          <a:bodyPr vert="eaVert" wrap="square" rtlCol="0">
            <a:spAutoFit/>
          </a:bodyPr>
          <a:lstStyle/>
          <a:p>
            <a:r>
              <a:rPr lang="zh-CN" altLang="en-US" b="1" dirty="0" smtClean="0">
                <a:latin typeface="+mn-ea"/>
                <a:ea typeface="+mn-ea"/>
              </a:rPr>
              <a:t>一级结算</a:t>
            </a:r>
            <a:endParaRPr lang="zh-CN" altLang="en-US" b="1" dirty="0">
              <a:latin typeface="+mn-ea"/>
              <a:ea typeface="+mn-ea"/>
            </a:endParaRPr>
          </a:p>
        </p:txBody>
      </p:sp>
      <p:sp>
        <p:nvSpPr>
          <p:cNvPr id="7" name="TextBox 6"/>
          <p:cNvSpPr txBox="1"/>
          <p:nvPr/>
        </p:nvSpPr>
        <p:spPr>
          <a:xfrm>
            <a:off x="500041" y="4500570"/>
            <a:ext cx="461665" cy="1428760"/>
          </a:xfrm>
          <a:prstGeom prst="rect">
            <a:avLst/>
          </a:prstGeom>
          <a:noFill/>
        </p:spPr>
        <p:txBody>
          <a:bodyPr vert="eaVert" wrap="square" rtlCol="0">
            <a:spAutoFit/>
          </a:bodyPr>
          <a:lstStyle/>
          <a:p>
            <a:r>
              <a:rPr lang="zh-CN" altLang="en-US" b="1" dirty="0" smtClean="0">
                <a:latin typeface="+mn-ea"/>
                <a:ea typeface="+mn-ea"/>
              </a:rPr>
              <a:t>二级结算</a:t>
            </a:r>
            <a:endParaRPr lang="zh-CN" altLang="en-US" b="1" dirty="0">
              <a:latin typeface="+mn-ea"/>
              <a:ea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bwMode="auto">
          <a:xfrm>
            <a:off x="428596" y="1000108"/>
            <a:ext cx="7929618" cy="571504"/>
          </a:xfrm>
          <a:prstGeom prst="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r>
              <a:rPr lang="zh-CN" altLang="en-US" sz="1600" b="1" dirty="0" smtClean="0">
                <a:solidFill>
                  <a:schemeClr val="tx2">
                    <a:lumMod val="60000"/>
                    <a:lumOff val="40000"/>
                  </a:schemeClr>
                </a:solidFill>
                <a:latin typeface="微软雅黑" pitchFamily="34" charset="-122"/>
                <a:ea typeface="微软雅黑" pitchFamily="34" charset="-122"/>
              </a:rPr>
              <a:t>原则：不增加任何收费项目，完全按照香港结算对中国结算的收取方式对内进行收取</a:t>
            </a:r>
            <a:endParaRPr lang="en-US" altLang="zh-CN" sz="1600" b="1" dirty="0" smtClean="0">
              <a:solidFill>
                <a:schemeClr val="tx2">
                  <a:lumMod val="60000"/>
                  <a:lumOff val="40000"/>
                </a:schemeClr>
              </a:solidFill>
              <a:latin typeface="微软雅黑" pitchFamily="34" charset="-122"/>
              <a:ea typeface="微软雅黑" pitchFamily="34" charset="-122"/>
            </a:endParaRPr>
          </a:p>
          <a:p>
            <a:r>
              <a:rPr lang="zh-CN" altLang="en-US" sz="1600" b="1" dirty="0" smtClean="0">
                <a:solidFill>
                  <a:schemeClr val="tx2">
                    <a:lumMod val="60000"/>
                    <a:lumOff val="40000"/>
                  </a:schemeClr>
                </a:solidFill>
                <a:latin typeface="微软雅黑" pitchFamily="34" charset="-122"/>
                <a:ea typeface="微软雅黑" pitchFamily="34" charset="-122"/>
              </a:rPr>
              <a:t>（费用均为向投资者收取）</a:t>
            </a:r>
            <a:endParaRPr lang="en-US" altLang="zh-CN" sz="1600" b="1" dirty="0" smtClean="0">
              <a:solidFill>
                <a:schemeClr val="tx2">
                  <a:lumMod val="60000"/>
                  <a:lumOff val="40000"/>
                </a:schemeClr>
              </a:solidFill>
              <a:latin typeface="微软雅黑" pitchFamily="34" charset="-122"/>
              <a:ea typeface="微软雅黑" pitchFamily="34" charset="-122"/>
            </a:endParaRPr>
          </a:p>
          <a:p>
            <a:endParaRPr lang="zh-CN" altLang="en-US" sz="1600" b="1" dirty="0" smtClean="0">
              <a:solidFill>
                <a:schemeClr val="tx2">
                  <a:lumMod val="60000"/>
                  <a:lumOff val="40000"/>
                </a:schemeClr>
              </a:solidFill>
              <a:latin typeface="微软雅黑" pitchFamily="34" charset="-122"/>
              <a:ea typeface="微软雅黑" pitchFamily="34" charset="-122"/>
            </a:endParaRPr>
          </a:p>
        </p:txBody>
      </p:sp>
      <p:sp>
        <p:nvSpPr>
          <p:cNvPr id="18435" name="Text Box 8"/>
          <p:cNvSpPr txBox="1">
            <a:spLocks noChangeArrowheads="1"/>
          </p:cNvSpPr>
          <p:nvPr/>
        </p:nvSpPr>
        <p:spPr bwMode="auto">
          <a:xfrm>
            <a:off x="579438" y="188913"/>
            <a:ext cx="7953375" cy="524759"/>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6</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税</a:t>
            </a:r>
            <a:r>
              <a:rPr lang="zh-CN" altLang="en-US" sz="2600" b="1" dirty="0">
                <a:solidFill>
                  <a:schemeClr val="bg1"/>
                </a:solidFill>
                <a:latin typeface="+mj-lt"/>
                <a:ea typeface="黑体" pitchFamily="49" charset="-122"/>
                <a:cs typeface="+mj-cs"/>
              </a:rPr>
              <a:t>费</a:t>
            </a:r>
          </a:p>
        </p:txBody>
      </p:sp>
      <p:graphicFrame>
        <p:nvGraphicFramePr>
          <p:cNvPr id="8" name="表格 7"/>
          <p:cNvGraphicFramePr>
            <a:graphicFrameLocks noGrp="1"/>
          </p:cNvGraphicFramePr>
          <p:nvPr/>
        </p:nvGraphicFramePr>
        <p:xfrm>
          <a:off x="450853" y="1500174"/>
          <a:ext cx="7951788" cy="4394201"/>
        </p:xfrm>
        <a:graphic>
          <a:graphicData uri="http://schemas.openxmlformats.org/drawingml/2006/table">
            <a:tbl>
              <a:tblPr/>
              <a:tblGrid>
                <a:gridCol w="1060450"/>
                <a:gridCol w="1042988"/>
                <a:gridCol w="1511300"/>
                <a:gridCol w="936625"/>
                <a:gridCol w="3400425"/>
              </a:tblGrid>
              <a:tr h="20955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chemeClr val="bg1"/>
                          </a:solidFill>
                          <a:effectLst/>
                          <a:latin typeface="微软雅黑" pitchFamily="34" charset="-122"/>
                          <a:ea typeface="微软雅黑" pitchFamily="34" charset="-122"/>
                        </a:rPr>
                        <a:t>大类</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bg1"/>
                          </a:solidFill>
                          <a:effectLst/>
                          <a:latin typeface="微软雅黑" pitchFamily="34" charset="-122"/>
                          <a:ea typeface="微软雅黑" pitchFamily="34" charset="-122"/>
                        </a:rPr>
                        <a:t>小类</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bg1"/>
                          </a:solidFill>
                          <a:effectLst/>
                          <a:latin typeface="微软雅黑" pitchFamily="34" charset="-122"/>
                          <a:ea typeface="微软雅黑" pitchFamily="34" charset="-122"/>
                        </a:rPr>
                        <a:t>项目</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0" fontAlgn="base" latinLnBrk="0" hangingPunct="0">
                        <a:lnSpc>
                          <a:spcPct val="100000"/>
                        </a:lnSpc>
                        <a:spcBef>
                          <a:spcPct val="40000"/>
                        </a:spcBef>
                        <a:spcAft>
                          <a:spcPct val="0"/>
                        </a:spcAft>
                        <a:buClr>
                          <a:srgbClr val="CC0000"/>
                        </a:buClr>
                        <a:buSzPct val="80000"/>
                        <a:buFontTx/>
                        <a:buNone/>
                        <a:tabLst/>
                      </a:pPr>
                      <a:r>
                        <a:rPr kumimoji="0" lang="zh-CN" altLang="en-US" sz="1100" b="1" i="0" u="none" strike="noStrike" cap="none" normalizeH="0" baseline="0" dirty="0" smtClean="0">
                          <a:ln>
                            <a:noFill/>
                          </a:ln>
                          <a:solidFill>
                            <a:schemeClr val="bg1"/>
                          </a:solidFill>
                          <a:effectLst/>
                          <a:latin typeface="微软雅黑" pitchFamily="34" charset="-122"/>
                          <a:ea typeface="微软雅黑" pitchFamily="34" charset="-122"/>
                        </a:rPr>
                        <a:t>缴付对象</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bg1"/>
                          </a:solidFill>
                          <a:effectLst/>
                          <a:latin typeface="微软雅黑" pitchFamily="34" charset="-122"/>
                          <a:ea typeface="微软雅黑" pitchFamily="34" charset="-122"/>
                        </a:rPr>
                        <a:t>收费</a:t>
                      </a:r>
                      <a:r>
                        <a:rPr kumimoji="0" lang="en-US" altLang="zh-CN" sz="1200" b="1" i="0" u="none" strike="noStrike" cap="none" normalizeH="0" baseline="0" dirty="0" smtClean="0">
                          <a:ln>
                            <a:noFill/>
                          </a:ln>
                          <a:solidFill>
                            <a:schemeClr val="bg1"/>
                          </a:solidFill>
                          <a:effectLst/>
                          <a:latin typeface="微软雅黑" pitchFamily="34" charset="-122"/>
                          <a:ea typeface="微软雅黑" pitchFamily="34" charset="-122"/>
                        </a:rPr>
                        <a:t>/</a:t>
                      </a:r>
                      <a:r>
                        <a:rPr kumimoji="0" lang="zh-CN" altLang="en-US" sz="1200" b="1" i="0" u="none" strike="noStrike" cap="none" normalizeH="0" baseline="0" dirty="0" smtClean="0">
                          <a:ln>
                            <a:noFill/>
                          </a:ln>
                          <a:solidFill>
                            <a:schemeClr val="bg1"/>
                          </a:solidFill>
                          <a:effectLst/>
                          <a:latin typeface="微软雅黑" pitchFamily="34" charset="-122"/>
                          <a:ea typeface="微软雅黑" pitchFamily="34" charset="-122"/>
                        </a:rPr>
                        <a:t>计算标准</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lumMod val="60000"/>
                        <a:lumOff val="40000"/>
                      </a:schemeClr>
                    </a:solidFill>
                  </a:tcPr>
                </a:tc>
              </a:tr>
              <a:tr h="552450">
                <a:tc row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交易税费</a:t>
                      </a:r>
                      <a:endPar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chemeClr val="tx2">
                              <a:lumMod val="60000"/>
                              <a:lumOff val="40000"/>
                            </a:schemeClr>
                          </a:solidFill>
                          <a:effectLst/>
                          <a:latin typeface="微软雅黑" pitchFamily="34" charset="-122"/>
                          <a:ea typeface="微软雅黑" pitchFamily="34" charset="-122"/>
                        </a:rPr>
                        <a:t>（交港交所或由港交所代收）</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rowSpan="4">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交易税费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印花税</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0" fontAlgn="base" latinLnBrk="0" hangingPunct="0">
                        <a:lnSpc>
                          <a:spcPct val="100000"/>
                        </a:lnSpc>
                        <a:spcBef>
                          <a:spcPct val="40000"/>
                        </a:spcBef>
                        <a:spcAft>
                          <a:spcPct val="0"/>
                        </a:spcAft>
                        <a:buClr>
                          <a:srgbClr val="CC0000"/>
                        </a:buClr>
                        <a:buSzPct val="80000"/>
                        <a:buFontTx/>
                        <a:buNone/>
                        <a:tabLst/>
                      </a:pPr>
                      <a:r>
                        <a:rPr kumimoji="0" lang="zh-CN" altLang="en-US" sz="1100" b="1" i="0" u="none" strike="noStrike" cap="none" normalizeH="0" baseline="0" dirty="0" smtClean="0">
                          <a:ln>
                            <a:noFill/>
                          </a:ln>
                          <a:solidFill>
                            <a:srgbClr val="4D4D4D"/>
                          </a:solidFill>
                          <a:effectLst/>
                          <a:latin typeface="微软雅黑" pitchFamily="34" charset="-122"/>
                          <a:ea typeface="微软雅黑" pitchFamily="34" charset="-122"/>
                        </a:rPr>
                        <a:t>印花税署</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双边，按成交金额的</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0.1%</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计收（取整到元，不足一元按一元计）。</a:t>
                      </a:r>
                      <a:endPar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cs typeface="Times New Roman" pitchFamily="18" charset="0"/>
                      </a:endParaRPr>
                    </a:p>
                  </a:txBody>
                  <a:tcPr marL="67253" marR="67253"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503238">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交易征费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0" fontAlgn="base" latinLnBrk="0" hangingPunct="0">
                        <a:lnSpc>
                          <a:spcPct val="100000"/>
                        </a:lnSpc>
                        <a:spcBef>
                          <a:spcPct val="40000"/>
                        </a:spcBef>
                        <a:spcAft>
                          <a:spcPct val="0"/>
                        </a:spcAft>
                        <a:buClr>
                          <a:srgbClr val="CC0000"/>
                        </a:buClr>
                        <a:buSzPct val="80000"/>
                        <a:buFontTx/>
                        <a:buNone/>
                        <a:tabLst/>
                      </a:pPr>
                      <a:r>
                        <a:rPr kumimoji="0" lang="zh-CN" altLang="en-US" sz="1100" b="1" i="0" u="none" strike="noStrike" cap="none" normalizeH="0" baseline="0" dirty="0" smtClean="0">
                          <a:ln>
                            <a:noFill/>
                          </a:ln>
                          <a:solidFill>
                            <a:srgbClr val="4D4D4D"/>
                          </a:solidFill>
                          <a:effectLst/>
                          <a:latin typeface="微软雅黑" pitchFamily="34" charset="-122"/>
                          <a:ea typeface="微软雅黑" pitchFamily="34" charset="-122"/>
                        </a:rPr>
                        <a:t>证监会</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双边，按成交金额的</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0.0027%</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计收（四舍五入至小数点后两位）。</a:t>
                      </a:r>
                      <a:endPar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cs typeface="Times New Roman" pitchFamily="18" charset="0"/>
                      </a:endParaRPr>
                    </a:p>
                  </a:txBody>
                  <a:tcPr marL="67253" marR="67253"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503238">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交易费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rowSpan="2">
                  <a:txBody>
                    <a:bodyPr/>
                    <a:lstStyle/>
                    <a:p>
                      <a:pPr marL="0" marR="0" lvl="0" indent="0" algn="ctr" defTabSz="914400" rtl="0" eaLnBrk="0" fontAlgn="base" latinLnBrk="0" hangingPunct="0">
                        <a:lnSpc>
                          <a:spcPct val="100000"/>
                        </a:lnSpc>
                        <a:spcBef>
                          <a:spcPct val="40000"/>
                        </a:spcBef>
                        <a:spcAft>
                          <a:spcPct val="0"/>
                        </a:spcAft>
                        <a:buClr>
                          <a:srgbClr val="CC0000"/>
                        </a:buClr>
                        <a:buSzPct val="80000"/>
                        <a:buFontTx/>
                        <a:buNone/>
                        <a:tabLst/>
                      </a:pPr>
                      <a:r>
                        <a:rPr kumimoji="0" lang="zh-CN" altLang="en-US" sz="1100" b="1" i="0" u="none" strike="noStrike" cap="none" normalizeH="0" baseline="0" dirty="0" smtClean="0">
                          <a:ln>
                            <a:noFill/>
                          </a:ln>
                          <a:solidFill>
                            <a:srgbClr val="4D4D4D"/>
                          </a:solidFill>
                          <a:effectLst/>
                          <a:latin typeface="微软雅黑" pitchFamily="34" charset="-122"/>
                          <a:ea typeface="微软雅黑" pitchFamily="34" charset="-122"/>
                        </a:rPr>
                        <a:t>港交所</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双边，按成交金额的</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0.005%</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计收（四舍五入至小数点后两位）。</a:t>
                      </a:r>
                      <a:endPar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cs typeface="Times New Roman" pitchFamily="18" charset="0"/>
                      </a:endParaRPr>
                    </a:p>
                  </a:txBody>
                  <a:tcPr marL="67253" marR="67253"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301625">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交易系统使用费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双边，每笔交易</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0.5</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港币。</a:t>
                      </a:r>
                    </a:p>
                  </a:txBody>
                  <a:tcPr marL="91442" marR="91442" marT="45736" marB="45736"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466725">
                <a:tc row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结算收费</a:t>
                      </a:r>
                      <a:endPar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chemeClr val="tx2">
                              <a:lumMod val="60000"/>
                              <a:lumOff val="40000"/>
                            </a:schemeClr>
                          </a:solidFill>
                          <a:effectLst/>
                          <a:latin typeface="微软雅黑" pitchFamily="34" charset="-122"/>
                          <a:ea typeface="微软雅黑" pitchFamily="34" charset="-122"/>
                        </a:rPr>
                        <a:t>（交香港结算）</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结算及交收服务</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股份交收费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rowSpan="6">
                  <a:txBody>
                    <a:bodyPr/>
                    <a:lstStyle/>
                    <a:p>
                      <a:pPr marL="0" marR="0" lvl="0" indent="0" algn="ctr" defTabSz="914400" rtl="0" eaLnBrk="0" fontAlgn="base" latinLnBrk="0" hangingPunct="0">
                        <a:lnSpc>
                          <a:spcPct val="100000"/>
                        </a:lnSpc>
                        <a:spcBef>
                          <a:spcPct val="40000"/>
                        </a:spcBef>
                        <a:spcAft>
                          <a:spcPct val="0"/>
                        </a:spcAft>
                        <a:buClr>
                          <a:srgbClr val="CC0000"/>
                        </a:buClr>
                        <a:buSzPct val="80000"/>
                        <a:buFontTx/>
                        <a:buNone/>
                        <a:tabLst/>
                      </a:pPr>
                      <a:r>
                        <a:rPr kumimoji="0" lang="zh-CN" altLang="en-US" sz="1100" b="1" i="0" u="none" strike="noStrike" cap="none" normalizeH="0" baseline="0" smtClean="0">
                          <a:ln>
                            <a:noFill/>
                          </a:ln>
                          <a:solidFill>
                            <a:srgbClr val="4D4D4D"/>
                          </a:solidFill>
                          <a:effectLst/>
                          <a:latin typeface="微软雅黑" pitchFamily="34" charset="-122"/>
                          <a:ea typeface="微软雅黑" pitchFamily="34" charset="-122"/>
                        </a:rPr>
                        <a:t>香港结算</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双边，按成交金额的</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0.002%</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计收，每边最低及最高收费分别为</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2</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元及</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100</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元（四舍五入至小数点后两位）。</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371475">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证券存管服务</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托管费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zh-CN" altLang="en-US"/>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每手收费 </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0.012 </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港元，每位參与者每月最高为 </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100,000 </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港元。</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371475">
                <a:tc vMerge="1">
                  <a:txBody>
                    <a:bodyPr/>
                    <a:lstStyle/>
                    <a:p>
                      <a:endParaRPr lang="zh-CN" altLang="en-US"/>
                    </a:p>
                  </a:txBody>
                  <a:tcPr/>
                </a:tc>
                <a:tc rowSpan="3">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共用代理人服务</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代收股息、红利服务费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zh-CN" altLang="en-US"/>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红利及利息的现金总数额</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0.12%</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，每次最高为 </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10,000</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港元。</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371475">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公司行动服务费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zh-CN" altLang="en-US"/>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每手</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0.80 </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港元，每项指示或公司行动每户口最高为</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10,000 </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港元。</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371475">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登记及过户费</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zh-CN" altLang="en-US"/>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每手</a:t>
                      </a: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1.5 </a:t>
                      </a: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港元，以上次收款日之后参与者户口的净增股数计算。 </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r h="371475">
                <a:tc vMerge="1">
                  <a:txBody>
                    <a:bodyPr/>
                    <a:lstStyle/>
                    <a:p>
                      <a:endParaRPr lang="zh-CN" altLang="en-US"/>
                    </a:p>
                  </a:txBody>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dirty="0" smtClean="0">
                          <a:ln>
                            <a:noFill/>
                          </a:ln>
                          <a:solidFill>
                            <a:srgbClr val="404040"/>
                          </a:solidFill>
                          <a:effectLst/>
                          <a:latin typeface="微软雅黑" pitchFamily="34" charset="-122"/>
                          <a:ea typeface="微软雅黑" pitchFamily="34" charset="-122"/>
                        </a:rPr>
                        <a:t>其它</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100" b="1" i="0" u="none" strike="noStrike" cap="none" normalizeH="0" baseline="0" smtClean="0">
                          <a:ln>
                            <a:noFill/>
                          </a:ln>
                          <a:solidFill>
                            <a:srgbClr val="404040"/>
                          </a:solidFill>
                          <a:effectLst/>
                          <a:latin typeface="微软雅黑" pitchFamily="34" charset="-122"/>
                          <a:ea typeface="微软雅黑" pitchFamily="34" charset="-122"/>
                        </a:rPr>
                        <a:t>其它银行服务费等</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zh-CN" altLang="en-US"/>
                    </a:p>
                  </a:txBody>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100" b="1" i="0" u="none" strike="noStrike" cap="none" normalizeH="0" baseline="0" dirty="0" smtClean="0">
                          <a:ln>
                            <a:noFill/>
                          </a:ln>
                          <a:solidFill>
                            <a:srgbClr val="404040"/>
                          </a:solidFill>
                          <a:effectLst/>
                          <a:latin typeface="微软雅黑" pitchFamily="34" charset="-122"/>
                          <a:ea typeface="微软雅黑" pitchFamily="34" charset="-122"/>
                        </a:rPr>
                        <a:t>-</a:t>
                      </a:r>
                    </a:p>
                  </a:txBody>
                  <a:tcPr marL="9525" marR="9525" marT="953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r>
            </a:tbl>
          </a:graphicData>
        </a:graphic>
      </p:graphicFrame>
      <p:sp>
        <p:nvSpPr>
          <p:cNvPr id="9" name="右大括号 8"/>
          <p:cNvSpPr/>
          <p:nvPr/>
        </p:nvSpPr>
        <p:spPr>
          <a:xfrm>
            <a:off x="8386766" y="4086211"/>
            <a:ext cx="217487" cy="1368425"/>
          </a:xfrm>
          <a:prstGeom prst="rightBrace">
            <a:avLst/>
          </a:prstGeom>
          <a:ln w="254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tx2">
                  <a:lumMod val="60000"/>
                  <a:lumOff val="40000"/>
                </a:schemeClr>
              </a:solidFill>
            </a:endParaRPr>
          </a:p>
        </p:txBody>
      </p:sp>
      <p:sp>
        <p:nvSpPr>
          <p:cNvPr id="21571" name="TextBox 9"/>
          <p:cNvSpPr txBox="1">
            <a:spLocks noChangeArrowheads="1"/>
          </p:cNvSpPr>
          <p:nvPr/>
        </p:nvSpPr>
        <p:spPr bwMode="auto">
          <a:xfrm>
            <a:off x="8570943" y="4031299"/>
            <a:ext cx="358775" cy="1477328"/>
          </a:xfrm>
          <a:prstGeom prst="rect">
            <a:avLst/>
          </a:prstGeom>
          <a:noFill/>
          <a:ln w="9525">
            <a:noFill/>
            <a:miter lim="800000"/>
            <a:headEnd/>
            <a:tailEnd/>
          </a:ln>
        </p:spPr>
        <p:txBody>
          <a:bodyPr>
            <a:spAutoFit/>
          </a:bodyPr>
          <a:lstStyle/>
          <a:p>
            <a:pPr algn="ctr"/>
            <a:r>
              <a:rPr lang="zh-CN" altLang="en-US" dirty="0" smtClean="0">
                <a:solidFill>
                  <a:schemeClr val="tx2">
                    <a:lumMod val="60000"/>
                    <a:lumOff val="40000"/>
                  </a:schemeClr>
                </a:solidFill>
                <a:latin typeface="微软雅黑" pitchFamily="34" charset="-122"/>
                <a:ea typeface="微软雅黑" pitchFamily="34" charset="-122"/>
              </a:rPr>
              <a:t>证券</a:t>
            </a:r>
            <a:r>
              <a:rPr lang="zh-CN" altLang="en-US" dirty="0">
                <a:solidFill>
                  <a:schemeClr val="tx2">
                    <a:lumMod val="60000"/>
                    <a:lumOff val="40000"/>
                  </a:schemeClr>
                </a:solidFill>
                <a:latin typeface="微软雅黑" pitchFamily="34" charset="-122"/>
                <a:ea typeface="微软雅黑" pitchFamily="34" charset="-122"/>
              </a:rPr>
              <a:t>组合费</a:t>
            </a:r>
          </a:p>
        </p:txBody>
      </p:sp>
      <p:sp>
        <p:nvSpPr>
          <p:cNvPr id="18501" name="TextBox 3"/>
          <p:cNvSpPr txBox="1">
            <a:spLocks noChangeArrowheads="1"/>
          </p:cNvSpPr>
          <p:nvPr/>
        </p:nvSpPr>
        <p:spPr bwMode="auto">
          <a:xfrm>
            <a:off x="466725" y="981075"/>
            <a:ext cx="8066088" cy="338138"/>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defRPr/>
            </a:pPr>
            <a:endParaRPr lang="zh-CN" altLang="en-US" sz="1600" b="1" dirty="0" smtClean="0">
              <a:solidFill>
                <a:schemeClr val="bg2">
                  <a:lumMod val="50000"/>
                </a:schemeClr>
              </a:solidFill>
              <a:latin typeface="黑体" pitchFamily="49" charset="-122"/>
              <a:ea typeface="黑体" pitchFamily="49" charset="-122"/>
            </a:endParaRPr>
          </a:p>
        </p:txBody>
      </p:sp>
      <p:sp>
        <p:nvSpPr>
          <p:cNvPr id="10" name="云形标注 9"/>
          <p:cNvSpPr/>
          <p:nvPr/>
        </p:nvSpPr>
        <p:spPr bwMode="auto">
          <a:xfrm>
            <a:off x="4141787" y="5794379"/>
            <a:ext cx="2571768" cy="857232"/>
          </a:xfrm>
          <a:prstGeom prst="cloudCallout">
            <a:avLst>
              <a:gd name="adj1" fmla="val -53400"/>
              <a:gd name="adj2" fmla="val -55238"/>
            </a:avLst>
          </a:prstGeom>
          <a:ln>
            <a:solidFill>
              <a:schemeClr val="tx2">
                <a:lumMod val="60000"/>
                <a:lumOff val="4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zh-CN" altLang="zh-CN" sz="1100" dirty="0" smtClean="0">
                <a:solidFill>
                  <a:schemeClr val="tx2">
                    <a:lumMod val="60000"/>
                    <a:lumOff val="40000"/>
                  </a:schemeClr>
                </a:solidFill>
                <a:latin typeface="微软雅黑" pitchFamily="34" charset="-122"/>
                <a:ea typeface="微软雅黑" pitchFamily="34" charset="-122"/>
              </a:rPr>
              <a:t>对于无法追溯至具体交易的（银行划款手续费等），由中国结算承担</a:t>
            </a:r>
            <a:endParaRPr kumimoji="0" lang="zh-CN" altLang="en-US" sz="1100" i="0" u="none" strike="noStrike" cap="none" normalizeH="0" baseline="0" dirty="0" smtClean="0">
              <a:ln>
                <a:noFill/>
              </a:ln>
              <a:solidFill>
                <a:schemeClr val="tx2">
                  <a:lumMod val="60000"/>
                  <a:lumOff val="40000"/>
                </a:schemeClr>
              </a:solidFill>
              <a:effectLst/>
              <a:latin typeface="微软雅黑" pitchFamily="34" charset="-122"/>
              <a:ea typeface="微软雅黑" pitchFamily="34" charset="-122"/>
            </a:endParaRPr>
          </a:p>
        </p:txBody>
      </p:sp>
      <p:sp>
        <p:nvSpPr>
          <p:cNvPr id="12" name="灯片编号占位符 11"/>
          <p:cNvSpPr>
            <a:spLocks noGrp="1"/>
          </p:cNvSpPr>
          <p:nvPr>
            <p:ph type="sldNum" sz="quarter" idx="12"/>
          </p:nvPr>
        </p:nvSpPr>
        <p:spPr/>
        <p:txBody>
          <a:bodyPr/>
          <a:lstStyle/>
          <a:p>
            <a:pPr>
              <a:defRPr/>
            </a:pPr>
            <a:fld id="{0248D04E-3358-42AD-A84E-CEB493668026}" type="slidenum">
              <a:rPr lang="en-US" altLang="zh-CN" smtClean="0"/>
              <a:pPr>
                <a:defRPr/>
              </a:pPr>
              <a:t>18</a:t>
            </a:fld>
            <a:endParaRPr lang="en-US" altLang="zh-C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8"/>
          <p:cNvSpPr txBox="1">
            <a:spLocks noChangeArrowheads="1"/>
          </p:cNvSpPr>
          <p:nvPr/>
        </p:nvSpPr>
        <p:spPr bwMode="auto">
          <a:xfrm>
            <a:off x="579438" y="115888"/>
            <a:ext cx="7953375" cy="524759"/>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6</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税费</a:t>
            </a:r>
            <a:endParaRPr lang="zh-CN" altLang="en-US" sz="2600" b="1" dirty="0">
              <a:solidFill>
                <a:schemeClr val="bg1"/>
              </a:solidFill>
              <a:latin typeface="+mj-lt"/>
              <a:ea typeface="黑体" pitchFamily="49" charset="-122"/>
              <a:cs typeface="+mj-cs"/>
            </a:endParaRPr>
          </a:p>
        </p:txBody>
      </p:sp>
      <p:graphicFrame>
        <p:nvGraphicFramePr>
          <p:cNvPr id="3" name="表格 2"/>
          <p:cNvGraphicFramePr>
            <a:graphicFrameLocks noGrp="1"/>
          </p:cNvGraphicFramePr>
          <p:nvPr/>
        </p:nvGraphicFramePr>
        <p:xfrm>
          <a:off x="4286248" y="1928802"/>
          <a:ext cx="4600583" cy="3429024"/>
        </p:xfrm>
        <a:graphic>
          <a:graphicData uri="http://schemas.openxmlformats.org/drawingml/2006/table">
            <a:tbl>
              <a:tblPr/>
              <a:tblGrid>
                <a:gridCol w="3214710"/>
                <a:gridCol w="1385873"/>
              </a:tblGrid>
              <a:tr h="664560">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FFFFFF"/>
                          </a:solidFill>
                          <a:effectLst/>
                          <a:latin typeface="微软雅黑" pitchFamily="34" charset="-122"/>
                          <a:ea typeface="微软雅黑" pitchFamily="34" charset="-122"/>
                        </a:rPr>
                        <a:t>持有港股的市值</a:t>
                      </a:r>
                      <a:endParaRPr kumimoji="0" lang="zh-CN" altLang="en-US" sz="1600" b="0" i="0" u="none" strike="noStrike" cap="none" normalizeH="0" baseline="0" dirty="0" smtClean="0">
                        <a:ln>
                          <a:noFill/>
                        </a:ln>
                        <a:solidFill>
                          <a:srgbClr val="FFFFFF"/>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0346A"/>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FFFFFF"/>
                          </a:solidFill>
                          <a:effectLst/>
                          <a:latin typeface="微软雅黑" pitchFamily="34" charset="-122"/>
                          <a:ea typeface="微软雅黑" pitchFamily="34" charset="-122"/>
                        </a:rPr>
                        <a:t>年费率</a:t>
                      </a:r>
                      <a:r>
                        <a:rPr kumimoji="0" lang="en-US" altLang="zh-CN" sz="1600" b="0" i="0" u="none" strike="noStrike" cap="none" normalizeH="0" baseline="0" dirty="0" smtClean="0">
                          <a:ln>
                            <a:noFill/>
                          </a:ln>
                          <a:solidFill>
                            <a:srgbClr val="FFFFFF"/>
                          </a:solidFill>
                          <a:effectLst/>
                          <a:latin typeface="微软雅黑" pitchFamily="34" charset="-122"/>
                          <a:ea typeface="微软雅黑" pitchFamily="34" charset="-122"/>
                        </a:rPr>
                        <a:t>%</a:t>
                      </a: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0346A"/>
                    </a:solidFill>
                  </a:tcPr>
                </a:tc>
              </a:tr>
              <a:tr h="478448">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等于或低于港币</a:t>
                      </a:r>
                      <a:r>
                        <a:rPr kumimoji="0" lang="en-US" sz="1600" b="0" i="0" u="none" strike="noStrike" cap="none" normalizeH="0" baseline="0" dirty="0" smtClean="0">
                          <a:ln>
                            <a:noFill/>
                          </a:ln>
                          <a:solidFill>
                            <a:schemeClr val="tx1"/>
                          </a:solidFill>
                          <a:effectLst/>
                          <a:latin typeface="微软雅黑" pitchFamily="34" charset="-122"/>
                          <a:ea typeface="微软雅黑" pitchFamily="34" charset="-122"/>
                        </a:rPr>
                        <a:t> </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500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0.008</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428628">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港币</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500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 ——2,500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0.007</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428628">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港币</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2,500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——5,000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0.006</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500066">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港币</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5,000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——7,500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0.005</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428628">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港币</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7,500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——10,000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0.004</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r h="500066">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高于港币</a:t>
                      </a: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10,000</a:t>
                      </a:r>
                      <a:r>
                        <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rPr>
                        <a:t>亿元</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225425"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微软雅黑" pitchFamily="34" charset="-122"/>
                          <a:ea typeface="微软雅黑" pitchFamily="34" charset="-122"/>
                        </a:rPr>
                        <a:t> 0.003 </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4" marR="6857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r>
            </a:tbl>
          </a:graphicData>
        </a:graphic>
      </p:graphicFrame>
      <p:graphicFrame>
        <p:nvGraphicFramePr>
          <p:cNvPr id="8" name="图示 7"/>
          <p:cNvGraphicFramePr/>
          <p:nvPr/>
        </p:nvGraphicFramePr>
        <p:xfrm>
          <a:off x="428596" y="1000108"/>
          <a:ext cx="3714776"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灯片编号占位符 5"/>
          <p:cNvSpPr>
            <a:spLocks noGrp="1"/>
          </p:cNvSpPr>
          <p:nvPr>
            <p:ph type="sldNum" sz="quarter" idx="12"/>
          </p:nvPr>
        </p:nvSpPr>
        <p:spPr/>
        <p:txBody>
          <a:bodyPr/>
          <a:lstStyle/>
          <a:p>
            <a:pPr>
              <a:defRPr/>
            </a:pPr>
            <a:fld id="{0248D04E-3358-42AD-A84E-CEB493668026}" type="slidenum">
              <a:rPr lang="en-US" altLang="zh-CN" smtClean="0"/>
              <a:pPr>
                <a:defRPr/>
              </a:pPr>
              <a:t>19</a:t>
            </a:fld>
            <a:endParaRPr lang="en-US" altLang="zh-CN"/>
          </a:p>
        </p:txBody>
      </p:sp>
      <p:sp>
        <p:nvSpPr>
          <p:cNvPr id="7" name="TextBox 6"/>
          <p:cNvSpPr txBox="1"/>
          <p:nvPr/>
        </p:nvSpPr>
        <p:spPr>
          <a:xfrm>
            <a:off x="571472" y="5857892"/>
            <a:ext cx="5857916" cy="369332"/>
          </a:xfrm>
          <a:prstGeom prst="rect">
            <a:avLst/>
          </a:prstGeom>
          <a:noFill/>
        </p:spPr>
        <p:txBody>
          <a:bodyPr wrap="square" rtlCol="0">
            <a:spAutoFit/>
          </a:bodyPr>
          <a:lstStyle/>
          <a:p>
            <a:r>
              <a:rPr lang="zh-CN" altLang="en-US" b="1" dirty="0" smtClean="0">
                <a:latin typeface="+mn-ea"/>
                <a:ea typeface="+mn-ea"/>
              </a:rPr>
              <a:t>对内地市场相关收费项目的简化，而非新增的费用</a:t>
            </a:r>
            <a:endParaRPr lang="zh-CN" altLang="en-US" b="1" dirty="0">
              <a:latin typeface="+mn-ea"/>
              <a:ea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214346" y="1412875"/>
            <a:ext cx="10488612" cy="5445125"/>
            <a:chOff x="0" y="0"/>
            <a:chExt cx="4955" cy="1982"/>
          </a:xfrm>
        </p:grpSpPr>
        <p:sp>
          <p:nvSpPr>
            <p:cNvPr id="3" name="Freeform 4"/>
            <p:cNvSpPr>
              <a:spLocks noChangeArrowheads="1"/>
            </p:cNvSpPr>
            <p:nvPr/>
          </p:nvSpPr>
          <p:spPr bwMode="auto">
            <a:xfrm>
              <a:off x="91" y="88"/>
              <a:ext cx="1457" cy="1812"/>
            </a:xfrm>
            <a:custGeom>
              <a:avLst/>
              <a:gdLst>
                <a:gd name="T0" fmla="*/ 100 w 1692"/>
                <a:gd name="T1" fmla="*/ 181 h 2586"/>
                <a:gd name="T2" fmla="*/ 276 w 1692"/>
                <a:gd name="T3" fmla="*/ 147 h 2586"/>
                <a:gd name="T4" fmla="*/ 374 w 1692"/>
                <a:gd name="T5" fmla="*/ 168 h 2586"/>
                <a:gd name="T6" fmla="*/ 358 w 1692"/>
                <a:gd name="T7" fmla="*/ 311 h 2586"/>
                <a:gd name="T8" fmla="*/ 234 w 1692"/>
                <a:gd name="T9" fmla="*/ 408 h 2586"/>
                <a:gd name="T10" fmla="*/ 188 w 1692"/>
                <a:gd name="T11" fmla="*/ 500 h 2586"/>
                <a:gd name="T12" fmla="*/ 245 w 1692"/>
                <a:gd name="T13" fmla="*/ 675 h 2586"/>
                <a:gd name="T14" fmla="*/ 272 w 1692"/>
                <a:gd name="T15" fmla="*/ 673 h 2586"/>
                <a:gd name="T16" fmla="*/ 282 w 1692"/>
                <a:gd name="T17" fmla="*/ 635 h 2586"/>
                <a:gd name="T18" fmla="*/ 412 w 1692"/>
                <a:gd name="T19" fmla="*/ 809 h 2586"/>
                <a:gd name="T20" fmla="*/ 560 w 1692"/>
                <a:gd name="T21" fmla="*/ 841 h 2586"/>
                <a:gd name="T22" fmla="*/ 684 w 1692"/>
                <a:gd name="T23" fmla="*/ 946 h 2586"/>
                <a:gd name="T24" fmla="*/ 735 w 1692"/>
                <a:gd name="T25" fmla="*/ 996 h 2586"/>
                <a:gd name="T26" fmla="*/ 663 w 1692"/>
                <a:gd name="T27" fmla="*/ 1127 h 2586"/>
                <a:gd name="T28" fmla="*/ 789 w 1692"/>
                <a:gd name="T29" fmla="*/ 1249 h 2586"/>
                <a:gd name="T30" fmla="*/ 890 w 1692"/>
                <a:gd name="T31" fmla="*/ 1417 h 2586"/>
                <a:gd name="T32" fmla="*/ 942 w 1692"/>
                <a:gd name="T33" fmla="*/ 1619 h 2586"/>
                <a:gd name="T34" fmla="*/ 1028 w 1692"/>
                <a:gd name="T35" fmla="*/ 1780 h 2586"/>
                <a:gd name="T36" fmla="*/ 1102 w 1692"/>
                <a:gd name="T37" fmla="*/ 1766 h 2586"/>
                <a:gd name="T38" fmla="*/ 1071 w 1692"/>
                <a:gd name="T39" fmla="*/ 1677 h 2586"/>
                <a:gd name="T40" fmla="*/ 1109 w 1692"/>
                <a:gd name="T41" fmla="*/ 1616 h 2586"/>
                <a:gd name="T42" fmla="*/ 1178 w 1692"/>
                <a:gd name="T43" fmla="*/ 1561 h 2586"/>
                <a:gd name="T44" fmla="*/ 1247 w 1692"/>
                <a:gd name="T45" fmla="*/ 1455 h 2586"/>
                <a:gd name="T46" fmla="*/ 1350 w 1692"/>
                <a:gd name="T47" fmla="*/ 1366 h 2586"/>
                <a:gd name="T48" fmla="*/ 1397 w 1692"/>
                <a:gd name="T49" fmla="*/ 1223 h 2586"/>
                <a:gd name="T50" fmla="*/ 1336 w 1692"/>
                <a:gd name="T51" fmla="*/ 1078 h 2586"/>
                <a:gd name="T52" fmla="*/ 1185 w 1692"/>
                <a:gd name="T53" fmla="*/ 988 h 2586"/>
                <a:gd name="T54" fmla="*/ 951 w 1692"/>
                <a:gd name="T55" fmla="*/ 897 h 2586"/>
                <a:gd name="T56" fmla="*/ 839 w 1692"/>
                <a:gd name="T57" fmla="*/ 883 h 2586"/>
                <a:gd name="T58" fmla="*/ 778 w 1692"/>
                <a:gd name="T59" fmla="*/ 888 h 2586"/>
                <a:gd name="T60" fmla="*/ 684 w 1692"/>
                <a:gd name="T61" fmla="*/ 917 h 2586"/>
                <a:gd name="T62" fmla="*/ 653 w 1692"/>
                <a:gd name="T63" fmla="*/ 823 h 2586"/>
                <a:gd name="T64" fmla="*/ 634 w 1692"/>
                <a:gd name="T65" fmla="*/ 744 h 2586"/>
                <a:gd name="T66" fmla="*/ 544 w 1692"/>
                <a:gd name="T67" fmla="*/ 774 h 2586"/>
                <a:gd name="T68" fmla="*/ 489 w 1692"/>
                <a:gd name="T69" fmla="*/ 666 h 2586"/>
                <a:gd name="T70" fmla="*/ 637 w 1692"/>
                <a:gd name="T71" fmla="*/ 639 h 2586"/>
                <a:gd name="T72" fmla="*/ 725 w 1692"/>
                <a:gd name="T73" fmla="*/ 635 h 2586"/>
                <a:gd name="T74" fmla="*/ 772 w 1692"/>
                <a:gd name="T75" fmla="*/ 631 h 2586"/>
                <a:gd name="T76" fmla="*/ 911 w 1692"/>
                <a:gd name="T77" fmla="*/ 526 h 2586"/>
                <a:gd name="T78" fmla="*/ 1020 w 1692"/>
                <a:gd name="T79" fmla="*/ 475 h 2586"/>
                <a:gd name="T80" fmla="*/ 1101 w 1692"/>
                <a:gd name="T81" fmla="*/ 446 h 2586"/>
                <a:gd name="T82" fmla="*/ 1154 w 1692"/>
                <a:gd name="T83" fmla="*/ 377 h 2586"/>
                <a:gd name="T84" fmla="*/ 1109 w 1692"/>
                <a:gd name="T85" fmla="*/ 359 h 2586"/>
                <a:gd name="T86" fmla="*/ 1314 w 1692"/>
                <a:gd name="T87" fmla="*/ 320 h 2586"/>
                <a:gd name="T88" fmla="*/ 1211 w 1692"/>
                <a:gd name="T89" fmla="*/ 240 h 2586"/>
                <a:gd name="T90" fmla="*/ 1144 w 1692"/>
                <a:gd name="T91" fmla="*/ 185 h 2586"/>
                <a:gd name="T92" fmla="*/ 1052 w 1692"/>
                <a:gd name="T93" fmla="*/ 255 h 2586"/>
                <a:gd name="T94" fmla="*/ 956 w 1692"/>
                <a:gd name="T95" fmla="*/ 311 h 2586"/>
                <a:gd name="T96" fmla="*/ 880 w 1692"/>
                <a:gd name="T97" fmla="*/ 213 h 2586"/>
                <a:gd name="T98" fmla="*/ 1044 w 1692"/>
                <a:gd name="T99" fmla="*/ 168 h 2586"/>
                <a:gd name="T100" fmla="*/ 1090 w 1692"/>
                <a:gd name="T101" fmla="*/ 139 h 2586"/>
                <a:gd name="T102" fmla="*/ 1144 w 1692"/>
                <a:gd name="T103" fmla="*/ 121 h 2586"/>
                <a:gd name="T104" fmla="*/ 1107 w 1692"/>
                <a:gd name="T105" fmla="*/ 101 h 2586"/>
                <a:gd name="T106" fmla="*/ 1087 w 1692"/>
                <a:gd name="T107" fmla="*/ 84 h 2586"/>
                <a:gd name="T108" fmla="*/ 1035 w 1692"/>
                <a:gd name="T109" fmla="*/ 71 h 2586"/>
                <a:gd name="T110" fmla="*/ 952 w 1692"/>
                <a:gd name="T111" fmla="*/ 95 h 2586"/>
                <a:gd name="T112" fmla="*/ 818 w 1692"/>
                <a:gd name="T113" fmla="*/ 84 h 2586"/>
                <a:gd name="T114" fmla="*/ 474 w 1692"/>
                <a:gd name="T115" fmla="*/ 0 h 2586"/>
                <a:gd name="T116" fmla="*/ 296 w 1692"/>
                <a:gd name="T117" fmla="*/ 22 h 2586"/>
                <a:gd name="T118" fmla="*/ 250 w 1692"/>
                <a:gd name="T119" fmla="*/ 71 h 2586"/>
                <a:gd name="T120" fmla="*/ 110 w 1692"/>
                <a:gd name="T121" fmla="*/ 122 h 2586"/>
                <a:gd name="T122" fmla="*/ 110 w 1692"/>
                <a:gd name="T123" fmla="*/ 151 h 2586"/>
                <a:gd name="T124" fmla="*/ 2 w 1692"/>
                <a:gd name="T125" fmla="*/ 177 h 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92"/>
                <a:gd name="T190" fmla="*/ 0 h 2586"/>
                <a:gd name="T191" fmla="*/ 1692 w 1692"/>
                <a:gd name="T192" fmla="*/ 2586 h 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rgbClr val="231F2D">
                <a:alpha val="20000"/>
              </a:srgbClr>
            </a:solidFill>
            <a:ln w="9525" cmpd="sng">
              <a:noFill/>
              <a:bevel/>
              <a:headEnd/>
              <a:tailEnd/>
            </a:ln>
          </p:spPr>
          <p:txBody>
            <a:bodyPr/>
            <a:lstStyle/>
            <a:p>
              <a:endParaRPr lang="zh-CN" altLang="en-US" sz="1200"/>
            </a:p>
          </p:txBody>
        </p:sp>
        <p:sp>
          <p:nvSpPr>
            <p:cNvPr id="4" name="Freeform 5"/>
            <p:cNvSpPr>
              <a:spLocks noChangeArrowheads="1"/>
            </p:cNvSpPr>
            <p:nvPr/>
          </p:nvSpPr>
          <p:spPr bwMode="auto">
            <a:xfrm>
              <a:off x="45" y="261"/>
              <a:ext cx="39" cy="26"/>
            </a:xfrm>
            <a:custGeom>
              <a:avLst/>
              <a:gdLst>
                <a:gd name="T0" fmla="*/ 14 w 46"/>
                <a:gd name="T1" fmla="*/ 3 h 38"/>
                <a:gd name="T2" fmla="*/ 0 w 46"/>
                <a:gd name="T3" fmla="*/ 15 h 38"/>
                <a:gd name="T4" fmla="*/ 19 w 46"/>
                <a:gd name="T5" fmla="*/ 26 h 38"/>
                <a:gd name="T6" fmla="*/ 39 w 46"/>
                <a:gd name="T7" fmla="*/ 18 h 38"/>
                <a:gd name="T8" fmla="*/ 25 w 46"/>
                <a:gd name="T9" fmla="*/ 0 h 38"/>
                <a:gd name="T10" fmla="*/ 14 w 46"/>
                <a:gd name="T11" fmla="*/ 3 h 38"/>
                <a:gd name="T12" fmla="*/ 0 60000 65536"/>
                <a:gd name="T13" fmla="*/ 0 60000 65536"/>
                <a:gd name="T14" fmla="*/ 0 60000 65536"/>
                <a:gd name="T15" fmla="*/ 0 60000 65536"/>
                <a:gd name="T16" fmla="*/ 0 60000 65536"/>
                <a:gd name="T17" fmla="*/ 0 60000 65536"/>
                <a:gd name="T18" fmla="*/ 0 w 46"/>
                <a:gd name="T19" fmla="*/ 0 h 38"/>
                <a:gd name="T20" fmla="*/ 46 w 4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6" h="38">
                  <a:moveTo>
                    <a:pt x="16" y="4"/>
                  </a:moveTo>
                  <a:lnTo>
                    <a:pt x="0" y="22"/>
                  </a:lnTo>
                  <a:lnTo>
                    <a:pt x="22" y="38"/>
                  </a:lnTo>
                  <a:lnTo>
                    <a:pt x="46" y="26"/>
                  </a:lnTo>
                  <a:lnTo>
                    <a:pt x="30" y="0"/>
                  </a:lnTo>
                  <a:lnTo>
                    <a:pt x="16" y="4"/>
                  </a:lnTo>
                  <a:close/>
                </a:path>
              </a:pathLst>
            </a:custGeom>
            <a:solidFill>
              <a:srgbClr val="666699">
                <a:alpha val="20000"/>
              </a:srgbClr>
            </a:solidFill>
            <a:ln w="9525" cmpd="sng">
              <a:noFill/>
              <a:bevel/>
              <a:headEnd/>
              <a:tailEnd/>
            </a:ln>
          </p:spPr>
          <p:txBody>
            <a:bodyPr/>
            <a:lstStyle/>
            <a:p>
              <a:endParaRPr lang="zh-CN" altLang="en-US" sz="1200"/>
            </a:p>
          </p:txBody>
        </p:sp>
        <p:sp>
          <p:nvSpPr>
            <p:cNvPr id="5" name="Freeform 6"/>
            <p:cNvSpPr>
              <a:spLocks noChangeArrowheads="1"/>
            </p:cNvSpPr>
            <p:nvPr/>
          </p:nvSpPr>
          <p:spPr bwMode="auto">
            <a:xfrm>
              <a:off x="398" y="376"/>
              <a:ext cx="45" cy="30"/>
            </a:xfrm>
            <a:custGeom>
              <a:avLst/>
              <a:gdLst>
                <a:gd name="T0" fmla="*/ 10 w 52"/>
                <a:gd name="T1" fmla="*/ 0 h 44"/>
                <a:gd name="T2" fmla="*/ 23 w 52"/>
                <a:gd name="T3" fmla="*/ 30 h 44"/>
                <a:gd name="T4" fmla="*/ 36 w 52"/>
                <a:gd name="T5" fmla="*/ 29 h 44"/>
                <a:gd name="T6" fmla="*/ 33 w 52"/>
                <a:gd name="T7" fmla="*/ 11 h 44"/>
                <a:gd name="T8" fmla="*/ 23 w 52"/>
                <a:gd name="T9" fmla="*/ 1 h 44"/>
                <a:gd name="T10" fmla="*/ 10 w 52"/>
                <a:gd name="T11" fmla="*/ 0 h 44"/>
                <a:gd name="T12" fmla="*/ 0 60000 65536"/>
                <a:gd name="T13" fmla="*/ 0 60000 65536"/>
                <a:gd name="T14" fmla="*/ 0 60000 65536"/>
                <a:gd name="T15" fmla="*/ 0 60000 65536"/>
                <a:gd name="T16" fmla="*/ 0 60000 65536"/>
                <a:gd name="T17" fmla="*/ 0 60000 65536"/>
                <a:gd name="T18" fmla="*/ 0 w 52"/>
                <a:gd name="T19" fmla="*/ 0 h 44"/>
                <a:gd name="T20" fmla="*/ 52 w 52"/>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6" name="Freeform 7"/>
            <p:cNvSpPr>
              <a:spLocks noChangeArrowheads="1"/>
            </p:cNvSpPr>
            <p:nvPr/>
          </p:nvSpPr>
          <p:spPr bwMode="auto">
            <a:xfrm>
              <a:off x="1297" y="428"/>
              <a:ext cx="113" cy="69"/>
            </a:xfrm>
            <a:custGeom>
              <a:avLst/>
              <a:gdLst>
                <a:gd name="T0" fmla="*/ 84 w 131"/>
                <a:gd name="T1" fmla="*/ 0 h 98"/>
                <a:gd name="T2" fmla="*/ 68 w 131"/>
                <a:gd name="T3" fmla="*/ 6 h 98"/>
                <a:gd name="T4" fmla="*/ 46 w 131"/>
                <a:gd name="T5" fmla="*/ 17 h 98"/>
                <a:gd name="T6" fmla="*/ 34 w 131"/>
                <a:gd name="T7" fmla="*/ 28 h 98"/>
                <a:gd name="T8" fmla="*/ 18 w 131"/>
                <a:gd name="T9" fmla="*/ 37 h 98"/>
                <a:gd name="T10" fmla="*/ 54 w 131"/>
                <a:gd name="T11" fmla="*/ 58 h 98"/>
                <a:gd name="T12" fmla="*/ 68 w 131"/>
                <a:gd name="T13" fmla="*/ 66 h 98"/>
                <a:gd name="T14" fmla="*/ 73 w 131"/>
                <a:gd name="T15" fmla="*/ 65 h 98"/>
                <a:gd name="T16" fmla="*/ 77 w 131"/>
                <a:gd name="T17" fmla="*/ 61 h 98"/>
                <a:gd name="T18" fmla="*/ 84 w 131"/>
                <a:gd name="T19" fmla="*/ 69 h 98"/>
                <a:gd name="T20" fmla="*/ 106 w 131"/>
                <a:gd name="T21" fmla="*/ 61 h 98"/>
                <a:gd name="T22" fmla="*/ 111 w 131"/>
                <a:gd name="T23" fmla="*/ 52 h 98"/>
                <a:gd name="T24" fmla="*/ 87 w 131"/>
                <a:gd name="T25" fmla="*/ 28 h 98"/>
                <a:gd name="T26" fmla="*/ 99 w 131"/>
                <a:gd name="T27" fmla="*/ 17 h 98"/>
                <a:gd name="T28" fmla="*/ 96 w 131"/>
                <a:gd name="T29" fmla="*/ 3 h 98"/>
                <a:gd name="T30" fmla="*/ 84 w 131"/>
                <a:gd name="T31" fmla="*/ 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
                <a:gd name="T49" fmla="*/ 0 h 98"/>
                <a:gd name="T50" fmla="*/ 131 w 131"/>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7" name="Freeform 8"/>
            <p:cNvSpPr>
              <a:spLocks noChangeArrowheads="1"/>
            </p:cNvSpPr>
            <p:nvPr/>
          </p:nvSpPr>
          <p:spPr bwMode="auto">
            <a:xfrm>
              <a:off x="752" y="787"/>
              <a:ext cx="182" cy="79"/>
            </a:xfrm>
            <a:custGeom>
              <a:avLst/>
              <a:gdLst>
                <a:gd name="T0" fmla="*/ 40 w 212"/>
                <a:gd name="T1" fmla="*/ 8 h 112"/>
                <a:gd name="T2" fmla="*/ 15 w 212"/>
                <a:gd name="T3" fmla="*/ 8 h 112"/>
                <a:gd name="T4" fmla="*/ 4 w 212"/>
                <a:gd name="T5" fmla="*/ 11 h 112"/>
                <a:gd name="T6" fmla="*/ 21 w 212"/>
                <a:gd name="T7" fmla="*/ 37 h 112"/>
                <a:gd name="T8" fmla="*/ 44 w 212"/>
                <a:gd name="T9" fmla="*/ 31 h 112"/>
                <a:gd name="T10" fmla="*/ 80 w 212"/>
                <a:gd name="T11" fmla="*/ 38 h 112"/>
                <a:gd name="T12" fmla="*/ 95 w 212"/>
                <a:gd name="T13" fmla="*/ 42 h 112"/>
                <a:gd name="T14" fmla="*/ 114 w 212"/>
                <a:gd name="T15" fmla="*/ 62 h 112"/>
                <a:gd name="T16" fmla="*/ 121 w 212"/>
                <a:gd name="T17" fmla="*/ 79 h 112"/>
                <a:gd name="T18" fmla="*/ 135 w 212"/>
                <a:gd name="T19" fmla="*/ 71 h 112"/>
                <a:gd name="T20" fmla="*/ 145 w 212"/>
                <a:gd name="T21" fmla="*/ 68 h 112"/>
                <a:gd name="T22" fmla="*/ 161 w 212"/>
                <a:gd name="T23" fmla="*/ 72 h 112"/>
                <a:gd name="T24" fmla="*/ 167 w 212"/>
                <a:gd name="T25" fmla="*/ 56 h 112"/>
                <a:gd name="T26" fmla="*/ 131 w 212"/>
                <a:gd name="T27" fmla="*/ 38 h 112"/>
                <a:gd name="T28" fmla="*/ 90 w 212"/>
                <a:gd name="T29" fmla="*/ 14 h 112"/>
                <a:gd name="T30" fmla="*/ 46 w 212"/>
                <a:gd name="T31" fmla="*/ 18 h 112"/>
                <a:gd name="T32" fmla="*/ 40 w 212"/>
                <a:gd name="T33" fmla="*/ 8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
                <a:gd name="T52" fmla="*/ 0 h 112"/>
                <a:gd name="T53" fmla="*/ 212 w 212"/>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rgbClr val="666699">
                <a:alpha val="20000"/>
              </a:srgbClr>
            </a:solidFill>
            <a:ln w="9525" cmpd="sng">
              <a:noFill/>
              <a:bevel/>
              <a:headEnd/>
              <a:tailEnd/>
            </a:ln>
          </p:spPr>
          <p:txBody>
            <a:bodyPr/>
            <a:lstStyle/>
            <a:p>
              <a:endParaRPr lang="zh-CN" altLang="en-US" sz="1200"/>
            </a:p>
          </p:txBody>
        </p:sp>
        <p:sp>
          <p:nvSpPr>
            <p:cNvPr id="8" name="Freeform 9"/>
            <p:cNvSpPr>
              <a:spLocks noChangeArrowheads="1"/>
            </p:cNvSpPr>
            <p:nvPr/>
          </p:nvSpPr>
          <p:spPr bwMode="auto">
            <a:xfrm>
              <a:off x="902" y="847"/>
              <a:ext cx="114" cy="38"/>
            </a:xfrm>
            <a:custGeom>
              <a:avLst/>
              <a:gdLst>
                <a:gd name="T0" fmla="*/ 49 w 133"/>
                <a:gd name="T1" fmla="*/ 0 h 54"/>
                <a:gd name="T2" fmla="*/ 37 w 133"/>
                <a:gd name="T3" fmla="*/ 4 h 54"/>
                <a:gd name="T4" fmla="*/ 27 w 133"/>
                <a:gd name="T5" fmla="*/ 21 h 54"/>
                <a:gd name="T6" fmla="*/ 13 w 133"/>
                <a:gd name="T7" fmla="*/ 24 h 54"/>
                <a:gd name="T8" fmla="*/ 3 w 133"/>
                <a:gd name="T9" fmla="*/ 30 h 54"/>
                <a:gd name="T10" fmla="*/ 11 w 133"/>
                <a:gd name="T11" fmla="*/ 38 h 54"/>
                <a:gd name="T12" fmla="*/ 114 w 133"/>
                <a:gd name="T13" fmla="*/ 24 h 54"/>
                <a:gd name="T14" fmla="*/ 105 w 133"/>
                <a:gd name="T15" fmla="*/ 11 h 54"/>
                <a:gd name="T16" fmla="*/ 90 w 133"/>
                <a:gd name="T17" fmla="*/ 6 h 54"/>
                <a:gd name="T18" fmla="*/ 87 w 133"/>
                <a:gd name="T19" fmla="*/ 17 h 54"/>
                <a:gd name="T20" fmla="*/ 76 w 133"/>
                <a:gd name="T21" fmla="*/ 13 h 54"/>
                <a:gd name="T22" fmla="*/ 57 w 133"/>
                <a:gd name="T23" fmla="*/ 10 h 54"/>
                <a:gd name="T24" fmla="*/ 49 w 133"/>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54"/>
                <a:gd name="T41" fmla="*/ 133 w 133"/>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9" name="Freeform 10"/>
            <p:cNvSpPr>
              <a:spLocks noChangeArrowheads="1"/>
            </p:cNvSpPr>
            <p:nvPr/>
          </p:nvSpPr>
          <p:spPr bwMode="auto">
            <a:xfrm>
              <a:off x="1023" y="871"/>
              <a:ext cx="43" cy="17"/>
            </a:xfrm>
            <a:custGeom>
              <a:avLst/>
              <a:gdLst>
                <a:gd name="T0" fmla="*/ 11 w 51"/>
                <a:gd name="T1" fmla="*/ 0 h 24"/>
                <a:gd name="T2" fmla="*/ 6 w 51"/>
                <a:gd name="T3" fmla="*/ 13 h 24"/>
                <a:gd name="T4" fmla="*/ 23 w 51"/>
                <a:gd name="T5" fmla="*/ 17 h 24"/>
                <a:gd name="T6" fmla="*/ 28 w 51"/>
                <a:gd name="T7" fmla="*/ 3 h 24"/>
                <a:gd name="T8" fmla="*/ 11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10" name="Freeform 11"/>
            <p:cNvSpPr>
              <a:spLocks noChangeArrowheads="1"/>
            </p:cNvSpPr>
            <p:nvPr/>
          </p:nvSpPr>
          <p:spPr bwMode="auto">
            <a:xfrm>
              <a:off x="1087" y="874"/>
              <a:ext cx="14" cy="24"/>
            </a:xfrm>
            <a:custGeom>
              <a:avLst/>
              <a:gdLst>
                <a:gd name="T0" fmla="*/ 12 w 16"/>
                <a:gd name="T1" fmla="*/ 0 h 34"/>
                <a:gd name="T2" fmla="*/ 0 w 16"/>
                <a:gd name="T3" fmla="*/ 10 h 34"/>
                <a:gd name="T4" fmla="*/ 14 w 16"/>
                <a:gd name="T5" fmla="*/ 24 h 34"/>
                <a:gd name="T6" fmla="*/ 11 w 16"/>
                <a:gd name="T7" fmla="*/ 13 h 34"/>
                <a:gd name="T8" fmla="*/ 14 w 16"/>
                <a:gd name="T9" fmla="*/ 4 h 34"/>
                <a:gd name="T10" fmla="*/ 12 w 16"/>
                <a:gd name="T11" fmla="*/ 0 h 34"/>
                <a:gd name="T12" fmla="*/ 0 60000 65536"/>
                <a:gd name="T13" fmla="*/ 0 60000 65536"/>
                <a:gd name="T14" fmla="*/ 0 60000 65536"/>
                <a:gd name="T15" fmla="*/ 0 60000 65536"/>
                <a:gd name="T16" fmla="*/ 0 60000 65536"/>
                <a:gd name="T17" fmla="*/ 0 60000 65536"/>
                <a:gd name="T18" fmla="*/ 0 w 16"/>
                <a:gd name="T19" fmla="*/ 0 h 34"/>
                <a:gd name="T20" fmla="*/ 16 w 1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11" name="Freeform 12"/>
            <p:cNvSpPr>
              <a:spLocks noChangeArrowheads="1"/>
            </p:cNvSpPr>
            <p:nvPr/>
          </p:nvSpPr>
          <p:spPr bwMode="auto">
            <a:xfrm>
              <a:off x="876" y="83"/>
              <a:ext cx="207" cy="82"/>
            </a:xfrm>
            <a:custGeom>
              <a:avLst/>
              <a:gdLst>
                <a:gd name="T0" fmla="*/ 55 w 240"/>
                <a:gd name="T1" fmla="*/ 1 h 117"/>
                <a:gd name="T2" fmla="*/ 21 w 240"/>
                <a:gd name="T3" fmla="*/ 22 h 117"/>
                <a:gd name="T4" fmla="*/ 5 w 240"/>
                <a:gd name="T5" fmla="*/ 26 h 117"/>
                <a:gd name="T6" fmla="*/ 0 w 240"/>
                <a:gd name="T7" fmla="*/ 27 h 117"/>
                <a:gd name="T8" fmla="*/ 22 w 240"/>
                <a:gd name="T9" fmla="*/ 41 h 117"/>
                <a:gd name="T10" fmla="*/ 33 w 240"/>
                <a:gd name="T11" fmla="*/ 44 h 117"/>
                <a:gd name="T12" fmla="*/ 59 w 240"/>
                <a:gd name="T13" fmla="*/ 33 h 117"/>
                <a:gd name="T14" fmla="*/ 69 w 240"/>
                <a:gd name="T15" fmla="*/ 30 h 117"/>
                <a:gd name="T16" fmla="*/ 71 w 240"/>
                <a:gd name="T17" fmla="*/ 39 h 117"/>
                <a:gd name="T18" fmla="*/ 55 w 240"/>
                <a:gd name="T19" fmla="*/ 43 h 117"/>
                <a:gd name="T20" fmla="*/ 62 w 240"/>
                <a:gd name="T21" fmla="*/ 51 h 117"/>
                <a:gd name="T22" fmla="*/ 35 w 240"/>
                <a:gd name="T23" fmla="*/ 61 h 117"/>
                <a:gd name="T24" fmla="*/ 60 w 240"/>
                <a:gd name="T25" fmla="*/ 76 h 117"/>
                <a:gd name="T26" fmla="*/ 71 w 240"/>
                <a:gd name="T27" fmla="*/ 79 h 117"/>
                <a:gd name="T28" fmla="*/ 102 w 240"/>
                <a:gd name="T29" fmla="*/ 72 h 117"/>
                <a:gd name="T30" fmla="*/ 129 w 240"/>
                <a:gd name="T31" fmla="*/ 74 h 117"/>
                <a:gd name="T32" fmla="*/ 145 w 240"/>
                <a:gd name="T33" fmla="*/ 82 h 117"/>
                <a:gd name="T34" fmla="*/ 176 w 240"/>
                <a:gd name="T35" fmla="*/ 76 h 117"/>
                <a:gd name="T36" fmla="*/ 193 w 240"/>
                <a:gd name="T37" fmla="*/ 72 h 117"/>
                <a:gd name="T38" fmla="*/ 191 w 240"/>
                <a:gd name="T39" fmla="*/ 54 h 117"/>
                <a:gd name="T40" fmla="*/ 202 w 240"/>
                <a:gd name="T41" fmla="*/ 48 h 117"/>
                <a:gd name="T42" fmla="*/ 205 w 240"/>
                <a:gd name="T43" fmla="*/ 33 h 117"/>
                <a:gd name="T44" fmla="*/ 181 w 240"/>
                <a:gd name="T45" fmla="*/ 40 h 117"/>
                <a:gd name="T46" fmla="*/ 173 w 240"/>
                <a:gd name="T47" fmla="*/ 30 h 117"/>
                <a:gd name="T48" fmla="*/ 148 w 240"/>
                <a:gd name="T49" fmla="*/ 32 h 117"/>
                <a:gd name="T50" fmla="*/ 116 w 240"/>
                <a:gd name="T51" fmla="*/ 6 h 117"/>
                <a:gd name="T52" fmla="*/ 81 w 240"/>
                <a:gd name="T53" fmla="*/ 8 h 117"/>
                <a:gd name="T54" fmla="*/ 71 w 240"/>
                <a:gd name="T55" fmla="*/ 1 h 117"/>
                <a:gd name="T56" fmla="*/ 55 w 240"/>
                <a:gd name="T57" fmla="*/ 1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0"/>
                <a:gd name="T88" fmla="*/ 0 h 117"/>
                <a:gd name="T89" fmla="*/ 240 w 240"/>
                <a:gd name="T90" fmla="*/ 117 h 1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rgbClr val="231F2D">
                <a:alpha val="20000"/>
              </a:srgbClr>
            </a:solidFill>
            <a:ln w="9525" cmpd="sng">
              <a:noFill/>
              <a:bevel/>
              <a:headEnd/>
              <a:tailEnd/>
            </a:ln>
          </p:spPr>
          <p:txBody>
            <a:bodyPr/>
            <a:lstStyle/>
            <a:p>
              <a:endParaRPr lang="zh-CN" altLang="en-US" sz="1200"/>
            </a:p>
          </p:txBody>
        </p:sp>
        <p:sp>
          <p:nvSpPr>
            <p:cNvPr id="12" name="Freeform 13"/>
            <p:cNvSpPr>
              <a:spLocks noChangeArrowheads="1"/>
            </p:cNvSpPr>
            <p:nvPr/>
          </p:nvSpPr>
          <p:spPr bwMode="auto">
            <a:xfrm>
              <a:off x="968" y="45"/>
              <a:ext cx="168" cy="56"/>
            </a:xfrm>
            <a:custGeom>
              <a:avLst/>
              <a:gdLst>
                <a:gd name="T0" fmla="*/ 84 w 194"/>
                <a:gd name="T1" fmla="*/ 7 h 80"/>
                <a:gd name="T2" fmla="*/ 11 w 194"/>
                <a:gd name="T3" fmla="*/ 17 h 80"/>
                <a:gd name="T4" fmla="*/ 8 w 194"/>
                <a:gd name="T5" fmla="*/ 24 h 80"/>
                <a:gd name="T6" fmla="*/ 49 w 194"/>
                <a:gd name="T7" fmla="*/ 36 h 80"/>
                <a:gd name="T8" fmla="*/ 117 w 194"/>
                <a:gd name="T9" fmla="*/ 52 h 80"/>
                <a:gd name="T10" fmla="*/ 152 w 194"/>
                <a:gd name="T11" fmla="*/ 48 h 80"/>
                <a:gd name="T12" fmla="*/ 162 w 194"/>
                <a:gd name="T13" fmla="*/ 45 h 80"/>
                <a:gd name="T14" fmla="*/ 152 w 194"/>
                <a:gd name="T15" fmla="*/ 31 h 80"/>
                <a:gd name="T16" fmla="*/ 141 w 194"/>
                <a:gd name="T17" fmla="*/ 25 h 80"/>
                <a:gd name="T18" fmla="*/ 112 w 194"/>
                <a:gd name="T19" fmla="*/ 18 h 80"/>
                <a:gd name="T20" fmla="*/ 84 w 194"/>
                <a:gd name="T21" fmla="*/ 7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4"/>
                <a:gd name="T34" fmla="*/ 0 h 80"/>
                <a:gd name="T35" fmla="*/ 194 w 194"/>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rgbClr val="231F2D">
                <a:alpha val="20000"/>
              </a:srgbClr>
            </a:solidFill>
            <a:ln w="9525" cmpd="sng">
              <a:noFill/>
              <a:bevel/>
              <a:headEnd/>
              <a:tailEnd/>
            </a:ln>
          </p:spPr>
          <p:txBody>
            <a:bodyPr/>
            <a:lstStyle/>
            <a:p>
              <a:endParaRPr lang="zh-CN" altLang="en-US" sz="1200"/>
            </a:p>
          </p:txBody>
        </p:sp>
        <p:sp>
          <p:nvSpPr>
            <p:cNvPr id="13" name="Freeform 14"/>
            <p:cNvSpPr>
              <a:spLocks noChangeArrowheads="1"/>
            </p:cNvSpPr>
            <p:nvPr/>
          </p:nvSpPr>
          <p:spPr bwMode="auto">
            <a:xfrm>
              <a:off x="1204" y="110"/>
              <a:ext cx="268" cy="178"/>
            </a:xfrm>
            <a:custGeom>
              <a:avLst/>
              <a:gdLst>
                <a:gd name="T0" fmla="*/ 58 w 310"/>
                <a:gd name="T1" fmla="*/ 6 h 254"/>
                <a:gd name="T2" fmla="*/ 44 w 310"/>
                <a:gd name="T3" fmla="*/ 16 h 254"/>
                <a:gd name="T4" fmla="*/ 18 w 310"/>
                <a:gd name="T5" fmla="*/ 27 h 254"/>
                <a:gd name="T6" fmla="*/ 46 w 310"/>
                <a:gd name="T7" fmla="*/ 54 h 254"/>
                <a:gd name="T8" fmla="*/ 68 w 310"/>
                <a:gd name="T9" fmla="*/ 60 h 254"/>
                <a:gd name="T10" fmla="*/ 89 w 310"/>
                <a:gd name="T11" fmla="*/ 69 h 254"/>
                <a:gd name="T12" fmla="*/ 110 w 310"/>
                <a:gd name="T13" fmla="*/ 60 h 254"/>
                <a:gd name="T14" fmla="*/ 124 w 310"/>
                <a:gd name="T15" fmla="*/ 71 h 254"/>
                <a:gd name="T16" fmla="*/ 129 w 310"/>
                <a:gd name="T17" fmla="*/ 89 h 254"/>
                <a:gd name="T18" fmla="*/ 99 w 310"/>
                <a:gd name="T19" fmla="*/ 106 h 254"/>
                <a:gd name="T20" fmla="*/ 77 w 310"/>
                <a:gd name="T21" fmla="*/ 121 h 254"/>
                <a:gd name="T22" fmla="*/ 60 w 310"/>
                <a:gd name="T23" fmla="*/ 118 h 254"/>
                <a:gd name="T24" fmla="*/ 49 w 310"/>
                <a:gd name="T25" fmla="*/ 116 h 254"/>
                <a:gd name="T26" fmla="*/ 37 w 310"/>
                <a:gd name="T27" fmla="*/ 131 h 254"/>
                <a:gd name="T28" fmla="*/ 34 w 310"/>
                <a:gd name="T29" fmla="*/ 139 h 254"/>
                <a:gd name="T30" fmla="*/ 63 w 310"/>
                <a:gd name="T31" fmla="*/ 144 h 254"/>
                <a:gd name="T32" fmla="*/ 82 w 310"/>
                <a:gd name="T33" fmla="*/ 142 h 254"/>
                <a:gd name="T34" fmla="*/ 99 w 310"/>
                <a:gd name="T35" fmla="*/ 162 h 254"/>
                <a:gd name="T36" fmla="*/ 110 w 310"/>
                <a:gd name="T37" fmla="*/ 165 h 254"/>
                <a:gd name="T38" fmla="*/ 120 w 310"/>
                <a:gd name="T39" fmla="*/ 167 h 254"/>
                <a:gd name="T40" fmla="*/ 134 w 310"/>
                <a:gd name="T41" fmla="*/ 176 h 254"/>
                <a:gd name="T42" fmla="*/ 156 w 310"/>
                <a:gd name="T43" fmla="*/ 166 h 254"/>
                <a:gd name="T44" fmla="*/ 175 w 310"/>
                <a:gd name="T45" fmla="*/ 165 h 254"/>
                <a:gd name="T46" fmla="*/ 198 w 310"/>
                <a:gd name="T47" fmla="*/ 149 h 254"/>
                <a:gd name="T48" fmla="*/ 195 w 310"/>
                <a:gd name="T49" fmla="*/ 130 h 254"/>
                <a:gd name="T50" fmla="*/ 188 w 310"/>
                <a:gd name="T51" fmla="*/ 121 h 254"/>
                <a:gd name="T52" fmla="*/ 201 w 310"/>
                <a:gd name="T53" fmla="*/ 117 h 254"/>
                <a:gd name="T54" fmla="*/ 212 w 310"/>
                <a:gd name="T55" fmla="*/ 128 h 254"/>
                <a:gd name="T56" fmla="*/ 214 w 310"/>
                <a:gd name="T57" fmla="*/ 138 h 254"/>
                <a:gd name="T58" fmla="*/ 226 w 310"/>
                <a:gd name="T59" fmla="*/ 135 h 254"/>
                <a:gd name="T60" fmla="*/ 262 w 310"/>
                <a:gd name="T61" fmla="*/ 118 h 254"/>
                <a:gd name="T62" fmla="*/ 253 w 310"/>
                <a:gd name="T63" fmla="*/ 103 h 254"/>
                <a:gd name="T64" fmla="*/ 224 w 310"/>
                <a:gd name="T65" fmla="*/ 86 h 254"/>
                <a:gd name="T66" fmla="*/ 229 w 310"/>
                <a:gd name="T67" fmla="*/ 75 h 254"/>
                <a:gd name="T68" fmla="*/ 239 w 310"/>
                <a:gd name="T69" fmla="*/ 72 h 254"/>
                <a:gd name="T70" fmla="*/ 219 w 310"/>
                <a:gd name="T71" fmla="*/ 44 h 254"/>
                <a:gd name="T72" fmla="*/ 201 w 310"/>
                <a:gd name="T73" fmla="*/ 41 h 254"/>
                <a:gd name="T74" fmla="*/ 191 w 310"/>
                <a:gd name="T75" fmla="*/ 39 h 254"/>
                <a:gd name="T76" fmla="*/ 174 w 310"/>
                <a:gd name="T77" fmla="*/ 23 h 254"/>
                <a:gd name="T78" fmla="*/ 134 w 310"/>
                <a:gd name="T79" fmla="*/ 32 h 254"/>
                <a:gd name="T80" fmla="*/ 144 w 310"/>
                <a:gd name="T81" fmla="*/ 18 h 254"/>
                <a:gd name="T82" fmla="*/ 120 w 310"/>
                <a:gd name="T83" fmla="*/ 12 h 254"/>
                <a:gd name="T84" fmla="*/ 103 w 310"/>
                <a:gd name="T85" fmla="*/ 13 h 254"/>
                <a:gd name="T86" fmla="*/ 58 w 310"/>
                <a:gd name="T87" fmla="*/ 6 h 2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0"/>
                <a:gd name="T133" fmla="*/ 0 h 254"/>
                <a:gd name="T134" fmla="*/ 310 w 310"/>
                <a:gd name="T135" fmla="*/ 254 h 2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rgbClr val="231F2D">
                <a:alpha val="20000"/>
              </a:srgbClr>
            </a:solidFill>
            <a:ln w="9525" cmpd="sng">
              <a:noFill/>
              <a:bevel/>
              <a:headEnd/>
              <a:tailEnd/>
            </a:ln>
          </p:spPr>
          <p:txBody>
            <a:bodyPr/>
            <a:lstStyle/>
            <a:p>
              <a:endParaRPr lang="zh-CN" altLang="en-US" sz="1200"/>
            </a:p>
          </p:txBody>
        </p:sp>
        <p:sp>
          <p:nvSpPr>
            <p:cNvPr id="14" name="Freeform 15"/>
            <p:cNvSpPr>
              <a:spLocks noChangeArrowheads="1"/>
            </p:cNvSpPr>
            <p:nvPr/>
          </p:nvSpPr>
          <p:spPr bwMode="auto">
            <a:xfrm>
              <a:off x="1202" y="34"/>
              <a:ext cx="51" cy="34"/>
            </a:xfrm>
            <a:custGeom>
              <a:avLst/>
              <a:gdLst>
                <a:gd name="T0" fmla="*/ 22 w 59"/>
                <a:gd name="T1" fmla="*/ 0 h 50"/>
                <a:gd name="T2" fmla="*/ 0 w 59"/>
                <a:gd name="T3" fmla="*/ 7 h 50"/>
                <a:gd name="T4" fmla="*/ 26 w 59"/>
                <a:gd name="T5" fmla="*/ 27 h 50"/>
                <a:gd name="T6" fmla="*/ 41 w 59"/>
                <a:gd name="T7" fmla="*/ 34 h 50"/>
                <a:gd name="T8" fmla="*/ 50 w 59"/>
                <a:gd name="T9" fmla="*/ 19 h 50"/>
                <a:gd name="T10" fmla="*/ 38 w 59"/>
                <a:gd name="T11" fmla="*/ 5 h 50"/>
                <a:gd name="T12" fmla="*/ 22 w 59"/>
                <a:gd name="T13" fmla="*/ 0 h 50"/>
                <a:gd name="T14" fmla="*/ 0 60000 65536"/>
                <a:gd name="T15" fmla="*/ 0 60000 65536"/>
                <a:gd name="T16" fmla="*/ 0 60000 65536"/>
                <a:gd name="T17" fmla="*/ 0 60000 65536"/>
                <a:gd name="T18" fmla="*/ 0 60000 65536"/>
                <a:gd name="T19" fmla="*/ 0 60000 65536"/>
                <a:gd name="T20" fmla="*/ 0 60000 65536"/>
                <a:gd name="T21" fmla="*/ 0 w 59"/>
                <a:gd name="T22" fmla="*/ 0 h 50"/>
                <a:gd name="T23" fmla="*/ 59 w 5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15" name="Freeform 16"/>
            <p:cNvSpPr>
              <a:spLocks noChangeArrowheads="1"/>
            </p:cNvSpPr>
            <p:nvPr/>
          </p:nvSpPr>
          <p:spPr bwMode="auto">
            <a:xfrm>
              <a:off x="1105" y="99"/>
              <a:ext cx="75" cy="39"/>
            </a:xfrm>
            <a:custGeom>
              <a:avLst/>
              <a:gdLst>
                <a:gd name="T0" fmla="*/ 38 w 86"/>
                <a:gd name="T1" fmla="*/ 5 h 57"/>
                <a:gd name="T2" fmla="*/ 21 w 86"/>
                <a:gd name="T3" fmla="*/ 17 h 57"/>
                <a:gd name="T4" fmla="*/ 3 w 86"/>
                <a:gd name="T5" fmla="*/ 18 h 57"/>
                <a:gd name="T6" fmla="*/ 14 w 86"/>
                <a:gd name="T7" fmla="*/ 39 h 57"/>
                <a:gd name="T8" fmla="*/ 65 w 86"/>
                <a:gd name="T9" fmla="*/ 24 h 57"/>
                <a:gd name="T10" fmla="*/ 75 w 86"/>
                <a:gd name="T11" fmla="*/ 12 h 57"/>
                <a:gd name="T12" fmla="*/ 49 w 86"/>
                <a:gd name="T13" fmla="*/ 5 h 57"/>
                <a:gd name="T14" fmla="*/ 38 w 86"/>
                <a:gd name="T15" fmla="*/ 5 h 57"/>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57"/>
                <a:gd name="T26" fmla="*/ 86 w 86"/>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rgbClr val="231F2D">
                <a:alpha val="20000"/>
              </a:srgbClr>
            </a:solidFill>
            <a:ln w="9525" cmpd="sng">
              <a:noFill/>
              <a:bevel/>
              <a:headEnd/>
              <a:tailEnd/>
            </a:ln>
          </p:spPr>
          <p:txBody>
            <a:bodyPr/>
            <a:lstStyle/>
            <a:p>
              <a:endParaRPr lang="zh-CN" altLang="en-US" sz="1200"/>
            </a:p>
          </p:txBody>
        </p:sp>
        <p:sp>
          <p:nvSpPr>
            <p:cNvPr id="16" name="Freeform 17"/>
            <p:cNvSpPr>
              <a:spLocks noChangeArrowheads="1"/>
            </p:cNvSpPr>
            <p:nvPr/>
          </p:nvSpPr>
          <p:spPr bwMode="auto">
            <a:xfrm>
              <a:off x="1184" y="107"/>
              <a:ext cx="62" cy="23"/>
            </a:xfrm>
            <a:custGeom>
              <a:avLst/>
              <a:gdLst>
                <a:gd name="T0" fmla="*/ 34 w 73"/>
                <a:gd name="T1" fmla="*/ 0 h 34"/>
                <a:gd name="T2" fmla="*/ 8 w 73"/>
                <a:gd name="T3" fmla="*/ 11 h 34"/>
                <a:gd name="T4" fmla="*/ 20 w 73"/>
                <a:gd name="T5" fmla="*/ 23 h 34"/>
                <a:gd name="T6" fmla="*/ 44 w 73"/>
                <a:gd name="T7" fmla="*/ 19 h 34"/>
                <a:gd name="T8" fmla="*/ 54 w 73"/>
                <a:gd name="T9" fmla="*/ 14 h 34"/>
                <a:gd name="T10" fmla="*/ 34 w 73"/>
                <a:gd name="T11" fmla="*/ 0 h 34"/>
                <a:gd name="T12" fmla="*/ 0 60000 65536"/>
                <a:gd name="T13" fmla="*/ 0 60000 65536"/>
                <a:gd name="T14" fmla="*/ 0 60000 65536"/>
                <a:gd name="T15" fmla="*/ 0 60000 65536"/>
                <a:gd name="T16" fmla="*/ 0 60000 65536"/>
                <a:gd name="T17" fmla="*/ 0 60000 65536"/>
                <a:gd name="T18" fmla="*/ 0 w 73"/>
                <a:gd name="T19" fmla="*/ 0 h 34"/>
                <a:gd name="T20" fmla="*/ 73 w 73"/>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17" name="Freeform 18"/>
            <p:cNvSpPr>
              <a:spLocks noChangeArrowheads="1"/>
            </p:cNvSpPr>
            <p:nvPr/>
          </p:nvSpPr>
          <p:spPr bwMode="auto">
            <a:xfrm>
              <a:off x="1150" y="73"/>
              <a:ext cx="74" cy="32"/>
            </a:xfrm>
            <a:custGeom>
              <a:avLst/>
              <a:gdLst>
                <a:gd name="T0" fmla="*/ 50 w 85"/>
                <a:gd name="T1" fmla="*/ 7 h 45"/>
                <a:gd name="T2" fmla="*/ 24 w 85"/>
                <a:gd name="T3" fmla="*/ 3 h 45"/>
                <a:gd name="T4" fmla="*/ 0 w 85"/>
                <a:gd name="T5" fmla="*/ 13 h 45"/>
                <a:gd name="T6" fmla="*/ 35 w 85"/>
                <a:gd name="T7" fmla="*/ 23 h 45"/>
                <a:gd name="T8" fmla="*/ 56 w 85"/>
                <a:gd name="T9" fmla="*/ 28 h 45"/>
                <a:gd name="T10" fmla="*/ 73 w 85"/>
                <a:gd name="T11" fmla="*/ 13 h 45"/>
                <a:gd name="T12" fmla="*/ 71 w 85"/>
                <a:gd name="T13" fmla="*/ 4 h 45"/>
                <a:gd name="T14" fmla="*/ 56 w 85"/>
                <a:gd name="T15" fmla="*/ 0 h 45"/>
                <a:gd name="T16" fmla="*/ 50 w 85"/>
                <a:gd name="T17" fmla="*/ 7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45"/>
                <a:gd name="T29" fmla="*/ 85 w 85"/>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rgbClr val="231F2D">
                <a:alpha val="20000"/>
              </a:srgbClr>
            </a:solidFill>
            <a:ln w="9525" cmpd="sng">
              <a:noFill/>
              <a:bevel/>
              <a:headEnd/>
              <a:tailEnd/>
            </a:ln>
          </p:spPr>
          <p:txBody>
            <a:bodyPr/>
            <a:lstStyle/>
            <a:p>
              <a:endParaRPr lang="zh-CN" altLang="en-US" sz="1200"/>
            </a:p>
          </p:txBody>
        </p:sp>
        <p:sp>
          <p:nvSpPr>
            <p:cNvPr id="18" name="Freeform 19"/>
            <p:cNvSpPr>
              <a:spLocks noChangeArrowheads="1"/>
            </p:cNvSpPr>
            <p:nvPr/>
          </p:nvSpPr>
          <p:spPr bwMode="auto">
            <a:xfrm>
              <a:off x="1119" y="43"/>
              <a:ext cx="51" cy="22"/>
            </a:xfrm>
            <a:custGeom>
              <a:avLst/>
              <a:gdLst>
                <a:gd name="T0" fmla="*/ 14 w 58"/>
                <a:gd name="T1" fmla="*/ 3 h 31"/>
                <a:gd name="T2" fmla="*/ 0 w 58"/>
                <a:gd name="T3" fmla="*/ 13 h 31"/>
                <a:gd name="T4" fmla="*/ 18 w 58"/>
                <a:gd name="T5" fmla="*/ 20 h 31"/>
                <a:gd name="T6" fmla="*/ 25 w 58"/>
                <a:gd name="T7" fmla="*/ 14 h 31"/>
                <a:gd name="T8" fmla="*/ 46 w 58"/>
                <a:gd name="T9" fmla="*/ 9 h 31"/>
                <a:gd name="T10" fmla="*/ 39 w 58"/>
                <a:gd name="T11" fmla="*/ 0 h 31"/>
                <a:gd name="T12" fmla="*/ 14 w 58"/>
                <a:gd name="T13" fmla="*/ 3 h 31"/>
                <a:gd name="T14" fmla="*/ 0 60000 65536"/>
                <a:gd name="T15" fmla="*/ 0 60000 65536"/>
                <a:gd name="T16" fmla="*/ 0 60000 65536"/>
                <a:gd name="T17" fmla="*/ 0 60000 65536"/>
                <a:gd name="T18" fmla="*/ 0 60000 65536"/>
                <a:gd name="T19" fmla="*/ 0 60000 65536"/>
                <a:gd name="T20" fmla="*/ 0 60000 65536"/>
                <a:gd name="T21" fmla="*/ 0 w 58"/>
                <a:gd name="T22" fmla="*/ 0 h 31"/>
                <a:gd name="T23" fmla="*/ 58 w 5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rgbClr val="231F2D">
                <a:alpha val="20000"/>
              </a:srgbClr>
            </a:solidFill>
            <a:ln w="9525" cmpd="sng">
              <a:noFill/>
              <a:bevel/>
              <a:headEnd/>
              <a:tailEnd/>
            </a:ln>
          </p:spPr>
          <p:txBody>
            <a:bodyPr/>
            <a:lstStyle/>
            <a:p>
              <a:endParaRPr lang="zh-CN" altLang="en-US" sz="1200"/>
            </a:p>
          </p:txBody>
        </p:sp>
        <p:sp>
          <p:nvSpPr>
            <p:cNvPr id="19" name="Freeform 20"/>
            <p:cNvSpPr>
              <a:spLocks noChangeArrowheads="1"/>
            </p:cNvSpPr>
            <p:nvPr/>
          </p:nvSpPr>
          <p:spPr bwMode="auto">
            <a:xfrm>
              <a:off x="1250" y="46"/>
              <a:ext cx="131" cy="72"/>
            </a:xfrm>
            <a:custGeom>
              <a:avLst/>
              <a:gdLst>
                <a:gd name="T0" fmla="*/ 33 w 152"/>
                <a:gd name="T1" fmla="*/ 0 h 102"/>
                <a:gd name="T2" fmla="*/ 12 w 152"/>
                <a:gd name="T3" fmla="*/ 4 h 102"/>
                <a:gd name="T4" fmla="*/ 3 w 152"/>
                <a:gd name="T5" fmla="*/ 27 h 102"/>
                <a:gd name="T6" fmla="*/ 10 w 152"/>
                <a:gd name="T7" fmla="*/ 40 h 102"/>
                <a:gd name="T8" fmla="*/ 0 w 152"/>
                <a:gd name="T9" fmla="*/ 51 h 102"/>
                <a:gd name="T10" fmla="*/ 48 w 152"/>
                <a:gd name="T11" fmla="*/ 61 h 102"/>
                <a:gd name="T12" fmla="*/ 71 w 152"/>
                <a:gd name="T13" fmla="*/ 65 h 102"/>
                <a:gd name="T14" fmla="*/ 131 w 152"/>
                <a:gd name="T15" fmla="*/ 61 h 102"/>
                <a:gd name="T16" fmla="*/ 66 w 152"/>
                <a:gd name="T17" fmla="*/ 49 h 102"/>
                <a:gd name="T18" fmla="*/ 47 w 152"/>
                <a:gd name="T19" fmla="*/ 44 h 102"/>
                <a:gd name="T20" fmla="*/ 38 w 152"/>
                <a:gd name="T21" fmla="*/ 37 h 102"/>
                <a:gd name="T22" fmla="*/ 43 w 152"/>
                <a:gd name="T23" fmla="*/ 24 h 102"/>
                <a:gd name="T24" fmla="*/ 33 w 152"/>
                <a:gd name="T25" fmla="*/ 0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02"/>
                <a:gd name="T41" fmla="*/ 152 w 15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20" name="Freeform 21"/>
            <p:cNvSpPr>
              <a:spLocks noChangeArrowheads="1"/>
            </p:cNvSpPr>
            <p:nvPr/>
          </p:nvSpPr>
          <p:spPr bwMode="auto">
            <a:xfrm>
              <a:off x="0" y="275"/>
              <a:ext cx="29" cy="14"/>
            </a:xfrm>
            <a:custGeom>
              <a:avLst/>
              <a:gdLst>
                <a:gd name="T0" fmla="*/ 29 w 34"/>
                <a:gd name="T1" fmla="*/ 0 h 20"/>
                <a:gd name="T2" fmla="*/ 20 w 34"/>
                <a:gd name="T3" fmla="*/ 14 h 20"/>
                <a:gd name="T4" fmla="*/ 3 w 34"/>
                <a:gd name="T5" fmla="*/ 13 h 20"/>
                <a:gd name="T6" fmla="*/ 3 w 34"/>
                <a:gd name="T7" fmla="*/ 4 h 20"/>
                <a:gd name="T8" fmla="*/ 29 w 34"/>
                <a:gd name="T9" fmla="*/ 0 h 20"/>
                <a:gd name="T10" fmla="*/ 0 60000 65536"/>
                <a:gd name="T11" fmla="*/ 0 60000 65536"/>
                <a:gd name="T12" fmla="*/ 0 60000 65536"/>
                <a:gd name="T13" fmla="*/ 0 60000 65536"/>
                <a:gd name="T14" fmla="*/ 0 60000 65536"/>
                <a:gd name="T15" fmla="*/ 0 w 34"/>
                <a:gd name="T16" fmla="*/ 0 h 20"/>
                <a:gd name="T17" fmla="*/ 34 w 34"/>
                <a:gd name="T18" fmla="*/ 20 h 20"/>
              </a:gdLst>
              <a:ahLst/>
              <a:cxnLst>
                <a:cxn ang="T10">
                  <a:pos x="T0" y="T1"/>
                </a:cxn>
                <a:cxn ang="T11">
                  <a:pos x="T2" y="T3"/>
                </a:cxn>
                <a:cxn ang="T12">
                  <a:pos x="T4" y="T5"/>
                </a:cxn>
                <a:cxn ang="T13">
                  <a:pos x="T6" y="T7"/>
                </a:cxn>
                <a:cxn ang="T14">
                  <a:pos x="T8" y="T9"/>
                </a:cxn>
              </a:cxnLst>
              <a:rect l="T15" t="T16" r="T17" b="T18"/>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21" name="Freeform 22"/>
            <p:cNvSpPr>
              <a:spLocks noChangeArrowheads="1"/>
            </p:cNvSpPr>
            <p:nvPr/>
          </p:nvSpPr>
          <p:spPr bwMode="auto">
            <a:xfrm>
              <a:off x="871" y="753"/>
              <a:ext cx="18" cy="11"/>
            </a:xfrm>
            <a:custGeom>
              <a:avLst/>
              <a:gdLst>
                <a:gd name="T0" fmla="*/ 3 w 21"/>
                <a:gd name="T1" fmla="*/ 0 h 16"/>
                <a:gd name="T2" fmla="*/ 11 w 21"/>
                <a:gd name="T3" fmla="*/ 11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22" name="Freeform 23"/>
            <p:cNvSpPr>
              <a:spLocks noChangeArrowheads="1"/>
            </p:cNvSpPr>
            <p:nvPr/>
          </p:nvSpPr>
          <p:spPr bwMode="auto">
            <a:xfrm>
              <a:off x="874" y="776"/>
              <a:ext cx="19" cy="11"/>
            </a:xfrm>
            <a:custGeom>
              <a:avLst/>
              <a:gdLst>
                <a:gd name="T0" fmla="*/ 3 w 21"/>
                <a:gd name="T1" fmla="*/ 0 h 16"/>
                <a:gd name="T2" fmla="*/ 12 w 21"/>
                <a:gd name="T3" fmla="*/ 11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23" name="Freeform 24"/>
            <p:cNvSpPr>
              <a:spLocks noChangeArrowheads="1"/>
            </p:cNvSpPr>
            <p:nvPr/>
          </p:nvSpPr>
          <p:spPr bwMode="auto">
            <a:xfrm>
              <a:off x="1109" y="899"/>
              <a:ext cx="17" cy="12"/>
            </a:xfrm>
            <a:custGeom>
              <a:avLst/>
              <a:gdLst>
                <a:gd name="T0" fmla="*/ 2 w 21"/>
                <a:gd name="T1" fmla="*/ 0 h 16"/>
                <a:gd name="T2" fmla="*/ 11 w 21"/>
                <a:gd name="T3" fmla="*/ 12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w="9525" cmpd="sng">
              <a:noFill/>
              <a:bevel/>
              <a:headEnd/>
              <a:tailEnd/>
            </a:ln>
          </p:spPr>
          <p:txBody>
            <a:bodyPr/>
            <a:lstStyle/>
            <a:p>
              <a:endParaRPr lang="zh-CN" altLang="en-US" sz="1200"/>
            </a:p>
          </p:txBody>
        </p:sp>
        <p:sp>
          <p:nvSpPr>
            <p:cNvPr id="24" name="Freeform 25"/>
            <p:cNvSpPr>
              <a:spLocks noChangeArrowheads="1"/>
            </p:cNvSpPr>
            <p:nvPr/>
          </p:nvSpPr>
          <p:spPr bwMode="auto">
            <a:xfrm>
              <a:off x="1251" y="447"/>
              <a:ext cx="44" cy="17"/>
            </a:xfrm>
            <a:custGeom>
              <a:avLst/>
              <a:gdLst>
                <a:gd name="T0" fmla="*/ 11 w 51"/>
                <a:gd name="T1" fmla="*/ 0 h 24"/>
                <a:gd name="T2" fmla="*/ 6 w 51"/>
                <a:gd name="T3" fmla="*/ 13 h 24"/>
                <a:gd name="T4" fmla="*/ 23 w 51"/>
                <a:gd name="T5" fmla="*/ 17 h 24"/>
                <a:gd name="T6" fmla="*/ 28 w 51"/>
                <a:gd name="T7" fmla="*/ 3 h 24"/>
                <a:gd name="T8" fmla="*/ 11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25" name="Freeform 26"/>
            <p:cNvSpPr>
              <a:spLocks noChangeArrowheads="1"/>
            </p:cNvSpPr>
            <p:nvPr/>
          </p:nvSpPr>
          <p:spPr bwMode="auto">
            <a:xfrm>
              <a:off x="1136" y="255"/>
              <a:ext cx="44" cy="17"/>
            </a:xfrm>
            <a:custGeom>
              <a:avLst/>
              <a:gdLst>
                <a:gd name="T0" fmla="*/ 11 w 51"/>
                <a:gd name="T1" fmla="*/ 0 h 24"/>
                <a:gd name="T2" fmla="*/ 6 w 51"/>
                <a:gd name="T3" fmla="*/ 13 h 24"/>
                <a:gd name="T4" fmla="*/ 23 w 51"/>
                <a:gd name="T5" fmla="*/ 17 h 24"/>
                <a:gd name="T6" fmla="*/ 28 w 51"/>
                <a:gd name="T7" fmla="*/ 3 h 24"/>
                <a:gd name="T8" fmla="*/ 11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26" name="Freeform 27"/>
            <p:cNvSpPr>
              <a:spLocks noChangeArrowheads="1"/>
            </p:cNvSpPr>
            <p:nvPr/>
          </p:nvSpPr>
          <p:spPr bwMode="auto">
            <a:xfrm>
              <a:off x="1211" y="88"/>
              <a:ext cx="45" cy="17"/>
            </a:xfrm>
            <a:custGeom>
              <a:avLst/>
              <a:gdLst>
                <a:gd name="T0" fmla="*/ 11 w 51"/>
                <a:gd name="T1" fmla="*/ 0 h 24"/>
                <a:gd name="T2" fmla="*/ 6 w 51"/>
                <a:gd name="T3" fmla="*/ 13 h 24"/>
                <a:gd name="T4" fmla="*/ 24 w 51"/>
                <a:gd name="T5" fmla="*/ 17 h 24"/>
                <a:gd name="T6" fmla="*/ 29 w 51"/>
                <a:gd name="T7" fmla="*/ 3 h 24"/>
                <a:gd name="T8" fmla="*/ 11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27" name="Freeform 28"/>
            <p:cNvSpPr>
              <a:spLocks noChangeArrowheads="1"/>
            </p:cNvSpPr>
            <p:nvPr/>
          </p:nvSpPr>
          <p:spPr bwMode="auto">
            <a:xfrm>
              <a:off x="1284" y="189"/>
              <a:ext cx="43" cy="17"/>
            </a:xfrm>
            <a:custGeom>
              <a:avLst/>
              <a:gdLst>
                <a:gd name="T0" fmla="*/ 11 w 51"/>
                <a:gd name="T1" fmla="*/ 0 h 24"/>
                <a:gd name="T2" fmla="*/ 6 w 51"/>
                <a:gd name="T3" fmla="*/ 13 h 24"/>
                <a:gd name="T4" fmla="*/ 23 w 51"/>
                <a:gd name="T5" fmla="*/ 17 h 24"/>
                <a:gd name="T6" fmla="*/ 28 w 51"/>
                <a:gd name="T7" fmla="*/ 3 h 24"/>
                <a:gd name="T8" fmla="*/ 11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28" name="Freeform 29"/>
            <p:cNvSpPr>
              <a:spLocks noChangeArrowheads="1"/>
            </p:cNvSpPr>
            <p:nvPr/>
          </p:nvSpPr>
          <p:spPr bwMode="auto">
            <a:xfrm>
              <a:off x="1302" y="0"/>
              <a:ext cx="801" cy="323"/>
            </a:xfrm>
            <a:custGeom>
              <a:avLst/>
              <a:gdLst>
                <a:gd name="T0" fmla="*/ 24 w 929"/>
                <a:gd name="T1" fmla="*/ 39 h 462"/>
                <a:gd name="T2" fmla="*/ 5 w 929"/>
                <a:gd name="T3" fmla="*/ 64 h 462"/>
                <a:gd name="T4" fmla="*/ 31 w 929"/>
                <a:gd name="T5" fmla="*/ 70 h 462"/>
                <a:gd name="T6" fmla="*/ 14 w 929"/>
                <a:gd name="T7" fmla="*/ 81 h 462"/>
                <a:gd name="T8" fmla="*/ 90 w 929"/>
                <a:gd name="T9" fmla="*/ 95 h 462"/>
                <a:gd name="T10" fmla="*/ 122 w 929"/>
                <a:gd name="T11" fmla="*/ 91 h 462"/>
                <a:gd name="T12" fmla="*/ 216 w 929"/>
                <a:gd name="T13" fmla="*/ 55 h 462"/>
                <a:gd name="T14" fmla="*/ 259 w 929"/>
                <a:gd name="T15" fmla="*/ 46 h 462"/>
                <a:gd name="T16" fmla="*/ 279 w 929"/>
                <a:gd name="T17" fmla="*/ 56 h 462"/>
                <a:gd name="T18" fmla="*/ 235 w 929"/>
                <a:gd name="T19" fmla="*/ 62 h 462"/>
                <a:gd name="T20" fmla="*/ 209 w 929"/>
                <a:gd name="T21" fmla="*/ 78 h 462"/>
                <a:gd name="T22" fmla="*/ 219 w 929"/>
                <a:gd name="T23" fmla="*/ 84 h 462"/>
                <a:gd name="T24" fmla="*/ 224 w 929"/>
                <a:gd name="T25" fmla="*/ 110 h 462"/>
                <a:gd name="T26" fmla="*/ 302 w 929"/>
                <a:gd name="T27" fmla="*/ 134 h 462"/>
                <a:gd name="T28" fmla="*/ 290 w 929"/>
                <a:gd name="T29" fmla="*/ 147 h 462"/>
                <a:gd name="T30" fmla="*/ 317 w 929"/>
                <a:gd name="T31" fmla="*/ 172 h 462"/>
                <a:gd name="T32" fmla="*/ 300 w 929"/>
                <a:gd name="T33" fmla="*/ 186 h 462"/>
                <a:gd name="T34" fmla="*/ 279 w 929"/>
                <a:gd name="T35" fmla="*/ 206 h 462"/>
                <a:gd name="T36" fmla="*/ 253 w 929"/>
                <a:gd name="T37" fmla="*/ 227 h 462"/>
                <a:gd name="T38" fmla="*/ 252 w 929"/>
                <a:gd name="T39" fmla="*/ 294 h 462"/>
                <a:gd name="T40" fmla="*/ 286 w 929"/>
                <a:gd name="T41" fmla="*/ 312 h 462"/>
                <a:gd name="T42" fmla="*/ 335 w 929"/>
                <a:gd name="T43" fmla="*/ 313 h 462"/>
                <a:gd name="T44" fmla="*/ 355 w 929"/>
                <a:gd name="T45" fmla="*/ 295 h 462"/>
                <a:gd name="T46" fmla="*/ 436 w 929"/>
                <a:gd name="T47" fmla="*/ 249 h 462"/>
                <a:gd name="T48" fmla="*/ 493 w 929"/>
                <a:gd name="T49" fmla="*/ 234 h 462"/>
                <a:gd name="T50" fmla="*/ 557 w 929"/>
                <a:gd name="T51" fmla="*/ 215 h 462"/>
                <a:gd name="T52" fmla="*/ 621 w 929"/>
                <a:gd name="T53" fmla="*/ 203 h 462"/>
                <a:gd name="T54" fmla="*/ 657 w 929"/>
                <a:gd name="T55" fmla="*/ 182 h 462"/>
                <a:gd name="T56" fmla="*/ 690 w 929"/>
                <a:gd name="T57" fmla="*/ 140 h 462"/>
                <a:gd name="T58" fmla="*/ 691 w 929"/>
                <a:gd name="T59" fmla="*/ 108 h 462"/>
                <a:gd name="T60" fmla="*/ 691 w 929"/>
                <a:gd name="T61" fmla="*/ 87 h 462"/>
                <a:gd name="T62" fmla="*/ 717 w 929"/>
                <a:gd name="T63" fmla="*/ 63 h 462"/>
                <a:gd name="T64" fmla="*/ 755 w 929"/>
                <a:gd name="T65" fmla="*/ 66 h 462"/>
                <a:gd name="T66" fmla="*/ 795 w 929"/>
                <a:gd name="T67" fmla="*/ 36 h 462"/>
                <a:gd name="T68" fmla="*/ 766 w 929"/>
                <a:gd name="T69" fmla="*/ 39 h 462"/>
                <a:gd name="T70" fmla="*/ 731 w 929"/>
                <a:gd name="T71" fmla="*/ 32 h 462"/>
                <a:gd name="T72" fmla="*/ 685 w 929"/>
                <a:gd name="T73" fmla="*/ 15 h 462"/>
                <a:gd name="T74" fmla="*/ 554 w 929"/>
                <a:gd name="T75" fmla="*/ 18 h 462"/>
                <a:gd name="T76" fmla="*/ 504 w 929"/>
                <a:gd name="T77" fmla="*/ 27 h 462"/>
                <a:gd name="T78" fmla="*/ 479 w 929"/>
                <a:gd name="T79" fmla="*/ 27 h 462"/>
                <a:gd name="T80" fmla="*/ 445 w 929"/>
                <a:gd name="T81" fmla="*/ 38 h 462"/>
                <a:gd name="T82" fmla="*/ 412 w 929"/>
                <a:gd name="T83" fmla="*/ 21 h 462"/>
                <a:gd name="T84" fmla="*/ 372 w 929"/>
                <a:gd name="T85" fmla="*/ 28 h 462"/>
                <a:gd name="T86" fmla="*/ 316 w 929"/>
                <a:gd name="T87" fmla="*/ 36 h 462"/>
                <a:gd name="T88" fmla="*/ 354 w 929"/>
                <a:gd name="T89" fmla="*/ 27 h 462"/>
                <a:gd name="T90" fmla="*/ 304 w 929"/>
                <a:gd name="T91" fmla="*/ 6 h 462"/>
                <a:gd name="T92" fmla="*/ 288 w 929"/>
                <a:gd name="T93" fmla="*/ 1 h 462"/>
                <a:gd name="T94" fmla="*/ 271 w 929"/>
                <a:gd name="T95" fmla="*/ 6 h 462"/>
                <a:gd name="T96" fmla="*/ 207 w 929"/>
                <a:gd name="T97" fmla="*/ 11 h 462"/>
                <a:gd name="T98" fmla="*/ 138 w 929"/>
                <a:gd name="T99" fmla="*/ 20 h 462"/>
                <a:gd name="T100" fmla="*/ 93 w 929"/>
                <a:gd name="T101" fmla="*/ 18 h 462"/>
                <a:gd name="T102" fmla="*/ 98 w 929"/>
                <a:gd name="T103" fmla="*/ 48 h 462"/>
                <a:gd name="T104" fmla="*/ 90 w 929"/>
                <a:gd name="T105" fmla="*/ 36 h 462"/>
                <a:gd name="T106" fmla="*/ 52 w 929"/>
                <a:gd name="T107" fmla="*/ 29 h 4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9"/>
                <a:gd name="T163" fmla="*/ 0 h 462"/>
                <a:gd name="T164" fmla="*/ 929 w 929"/>
                <a:gd name="T165" fmla="*/ 462 h 4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rgbClr val="231F2D">
                <a:alpha val="20000"/>
              </a:srgbClr>
            </a:solidFill>
            <a:ln w="9525" cmpd="sng">
              <a:noFill/>
              <a:bevel/>
              <a:headEnd/>
              <a:tailEnd/>
            </a:ln>
          </p:spPr>
          <p:txBody>
            <a:bodyPr/>
            <a:lstStyle/>
            <a:p>
              <a:endParaRPr lang="zh-CN" altLang="en-US" sz="1200"/>
            </a:p>
          </p:txBody>
        </p:sp>
        <p:sp>
          <p:nvSpPr>
            <p:cNvPr id="29" name="Freeform 30"/>
            <p:cNvSpPr>
              <a:spLocks noChangeArrowheads="1"/>
            </p:cNvSpPr>
            <p:nvPr/>
          </p:nvSpPr>
          <p:spPr bwMode="auto">
            <a:xfrm>
              <a:off x="1547" y="172"/>
              <a:ext cx="45" cy="22"/>
            </a:xfrm>
            <a:custGeom>
              <a:avLst/>
              <a:gdLst>
                <a:gd name="T0" fmla="*/ 29 w 52"/>
                <a:gd name="T1" fmla="*/ 0 h 32"/>
                <a:gd name="T2" fmla="*/ 7 w 52"/>
                <a:gd name="T3" fmla="*/ 14 h 32"/>
                <a:gd name="T4" fmla="*/ 21 w 52"/>
                <a:gd name="T5" fmla="*/ 22 h 32"/>
                <a:gd name="T6" fmla="*/ 36 w 52"/>
                <a:gd name="T7" fmla="*/ 21 h 32"/>
                <a:gd name="T8" fmla="*/ 29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30" name="Freeform 31"/>
            <p:cNvSpPr>
              <a:spLocks noChangeArrowheads="1"/>
            </p:cNvSpPr>
            <p:nvPr/>
          </p:nvSpPr>
          <p:spPr bwMode="auto">
            <a:xfrm>
              <a:off x="1873" y="234"/>
              <a:ext cx="147" cy="50"/>
            </a:xfrm>
            <a:custGeom>
              <a:avLst/>
              <a:gdLst>
                <a:gd name="T0" fmla="*/ 87 w 172"/>
                <a:gd name="T1" fmla="*/ 6 h 72"/>
                <a:gd name="T2" fmla="*/ 56 w 172"/>
                <a:gd name="T3" fmla="*/ 3 h 72"/>
                <a:gd name="T4" fmla="*/ 46 w 172"/>
                <a:gd name="T5" fmla="*/ 0 h 72"/>
                <a:gd name="T6" fmla="*/ 0 w 172"/>
                <a:gd name="T7" fmla="*/ 19 h 72"/>
                <a:gd name="T8" fmla="*/ 24 w 172"/>
                <a:gd name="T9" fmla="*/ 28 h 72"/>
                <a:gd name="T10" fmla="*/ 36 w 172"/>
                <a:gd name="T11" fmla="*/ 42 h 72"/>
                <a:gd name="T12" fmla="*/ 56 w 172"/>
                <a:gd name="T13" fmla="*/ 47 h 72"/>
                <a:gd name="T14" fmla="*/ 67 w 172"/>
                <a:gd name="T15" fmla="*/ 50 h 72"/>
                <a:gd name="T16" fmla="*/ 111 w 172"/>
                <a:gd name="T17" fmla="*/ 42 h 72"/>
                <a:gd name="T18" fmla="*/ 147 w 172"/>
                <a:gd name="T19" fmla="*/ 31 h 72"/>
                <a:gd name="T20" fmla="*/ 126 w 172"/>
                <a:gd name="T21" fmla="*/ 13 h 72"/>
                <a:gd name="T22" fmla="*/ 116 w 172"/>
                <a:gd name="T23" fmla="*/ 3 h 72"/>
                <a:gd name="T24" fmla="*/ 87 w 172"/>
                <a:gd name="T25" fmla="*/ 6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
                <a:gd name="T40" fmla="*/ 0 h 72"/>
                <a:gd name="T41" fmla="*/ 172 w 172"/>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rgbClr val="231F2D">
                <a:alpha val="20000"/>
              </a:srgbClr>
            </a:solidFill>
            <a:ln w="9525" cmpd="sng">
              <a:noFill/>
              <a:bevel/>
              <a:headEnd/>
              <a:tailEnd/>
            </a:ln>
          </p:spPr>
          <p:txBody>
            <a:bodyPr/>
            <a:lstStyle/>
            <a:p>
              <a:endParaRPr lang="zh-CN" altLang="en-US" sz="1200"/>
            </a:p>
          </p:txBody>
        </p:sp>
        <p:sp>
          <p:nvSpPr>
            <p:cNvPr id="31" name="Freeform 32"/>
            <p:cNvSpPr>
              <a:spLocks noChangeArrowheads="1"/>
            </p:cNvSpPr>
            <p:nvPr/>
          </p:nvSpPr>
          <p:spPr bwMode="auto">
            <a:xfrm>
              <a:off x="1989" y="81"/>
              <a:ext cx="45" cy="23"/>
            </a:xfrm>
            <a:custGeom>
              <a:avLst/>
              <a:gdLst>
                <a:gd name="T0" fmla="*/ 29 w 52"/>
                <a:gd name="T1" fmla="*/ 0 h 32"/>
                <a:gd name="T2" fmla="*/ 7 w 52"/>
                <a:gd name="T3" fmla="*/ 14 h 32"/>
                <a:gd name="T4" fmla="*/ 21 w 52"/>
                <a:gd name="T5" fmla="*/ 23 h 32"/>
                <a:gd name="T6" fmla="*/ 36 w 52"/>
                <a:gd name="T7" fmla="*/ 22 h 32"/>
                <a:gd name="T8" fmla="*/ 29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231F2D">
                <a:alpha val="20000"/>
              </a:srgbClr>
            </a:solidFill>
            <a:ln w="9525" cmpd="sng">
              <a:noFill/>
              <a:bevel/>
              <a:headEnd/>
              <a:tailEnd/>
            </a:ln>
          </p:spPr>
          <p:txBody>
            <a:bodyPr/>
            <a:lstStyle/>
            <a:p>
              <a:endParaRPr lang="zh-CN" altLang="en-US" sz="1200"/>
            </a:p>
          </p:txBody>
        </p:sp>
        <p:sp>
          <p:nvSpPr>
            <p:cNvPr id="32" name="Freeform 33"/>
            <p:cNvSpPr>
              <a:spLocks noChangeArrowheads="1"/>
            </p:cNvSpPr>
            <p:nvPr/>
          </p:nvSpPr>
          <p:spPr bwMode="auto">
            <a:xfrm>
              <a:off x="2298" y="51"/>
              <a:ext cx="178" cy="59"/>
            </a:xfrm>
            <a:custGeom>
              <a:avLst/>
              <a:gdLst>
                <a:gd name="T0" fmla="*/ 165 w 206"/>
                <a:gd name="T1" fmla="*/ 5 h 85"/>
                <a:gd name="T2" fmla="*/ 89 w 206"/>
                <a:gd name="T3" fmla="*/ 6 h 85"/>
                <a:gd name="T4" fmla="*/ 94 w 206"/>
                <a:gd name="T5" fmla="*/ 17 h 85"/>
                <a:gd name="T6" fmla="*/ 92 w 206"/>
                <a:gd name="T7" fmla="*/ 23 h 85"/>
                <a:gd name="T8" fmla="*/ 77 w 206"/>
                <a:gd name="T9" fmla="*/ 19 h 85"/>
                <a:gd name="T10" fmla="*/ 67 w 206"/>
                <a:gd name="T11" fmla="*/ 13 h 85"/>
                <a:gd name="T12" fmla="*/ 20 w 206"/>
                <a:gd name="T13" fmla="*/ 19 h 85"/>
                <a:gd name="T14" fmla="*/ 27 w 206"/>
                <a:gd name="T15" fmla="*/ 34 h 85"/>
                <a:gd name="T16" fmla="*/ 48 w 206"/>
                <a:gd name="T17" fmla="*/ 37 h 85"/>
                <a:gd name="T18" fmla="*/ 65 w 206"/>
                <a:gd name="T19" fmla="*/ 51 h 85"/>
                <a:gd name="T20" fmla="*/ 77 w 206"/>
                <a:gd name="T21" fmla="*/ 59 h 85"/>
                <a:gd name="T22" fmla="*/ 94 w 206"/>
                <a:gd name="T23" fmla="*/ 47 h 85"/>
                <a:gd name="T24" fmla="*/ 105 w 206"/>
                <a:gd name="T25" fmla="*/ 41 h 85"/>
                <a:gd name="T26" fmla="*/ 110 w 206"/>
                <a:gd name="T27" fmla="*/ 33 h 85"/>
                <a:gd name="T28" fmla="*/ 144 w 206"/>
                <a:gd name="T29" fmla="*/ 24 h 85"/>
                <a:gd name="T30" fmla="*/ 162 w 206"/>
                <a:gd name="T31" fmla="*/ 22 h 85"/>
                <a:gd name="T32" fmla="*/ 172 w 206"/>
                <a:gd name="T33" fmla="*/ 19 h 85"/>
                <a:gd name="T34" fmla="*/ 165 w 206"/>
                <a:gd name="T35" fmla="*/ 5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
                <a:gd name="T55" fmla="*/ 0 h 85"/>
                <a:gd name="T56" fmla="*/ 206 w 20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rgbClr val="363046">
                <a:alpha val="20000"/>
              </a:srgbClr>
            </a:solidFill>
            <a:ln w="9525" cmpd="sng">
              <a:noFill/>
              <a:bevel/>
              <a:headEnd/>
              <a:tailEnd/>
            </a:ln>
          </p:spPr>
          <p:txBody>
            <a:bodyPr/>
            <a:lstStyle/>
            <a:p>
              <a:endParaRPr lang="zh-CN" altLang="en-US" sz="1200"/>
            </a:p>
          </p:txBody>
        </p:sp>
        <p:sp>
          <p:nvSpPr>
            <p:cNvPr id="33" name="Freeform 34"/>
            <p:cNvSpPr>
              <a:spLocks noChangeArrowheads="1"/>
            </p:cNvSpPr>
            <p:nvPr/>
          </p:nvSpPr>
          <p:spPr bwMode="auto">
            <a:xfrm>
              <a:off x="2410" y="82"/>
              <a:ext cx="55" cy="20"/>
            </a:xfrm>
            <a:custGeom>
              <a:avLst/>
              <a:gdLst>
                <a:gd name="T0" fmla="*/ 31 w 64"/>
                <a:gd name="T1" fmla="*/ 4 h 28"/>
                <a:gd name="T2" fmla="*/ 7 w 64"/>
                <a:gd name="T3" fmla="*/ 3 h 28"/>
                <a:gd name="T4" fmla="*/ 21 w 64"/>
                <a:gd name="T5" fmla="*/ 20 h 28"/>
                <a:gd name="T6" fmla="*/ 46 w 64"/>
                <a:gd name="T7" fmla="*/ 10 h 28"/>
                <a:gd name="T8" fmla="*/ 31 w 64"/>
                <a:gd name="T9" fmla="*/ 4 h 28"/>
                <a:gd name="T10" fmla="*/ 0 60000 65536"/>
                <a:gd name="T11" fmla="*/ 0 60000 65536"/>
                <a:gd name="T12" fmla="*/ 0 60000 65536"/>
                <a:gd name="T13" fmla="*/ 0 60000 65536"/>
                <a:gd name="T14" fmla="*/ 0 60000 65536"/>
                <a:gd name="T15" fmla="*/ 0 w 64"/>
                <a:gd name="T16" fmla="*/ 0 h 28"/>
                <a:gd name="T17" fmla="*/ 64 w 64"/>
                <a:gd name="T18" fmla="*/ 28 h 28"/>
              </a:gdLst>
              <a:ahLst/>
              <a:cxnLst>
                <a:cxn ang="T10">
                  <a:pos x="T0" y="T1"/>
                </a:cxn>
                <a:cxn ang="T11">
                  <a:pos x="T2" y="T3"/>
                </a:cxn>
                <a:cxn ang="T12">
                  <a:pos x="T4" y="T5"/>
                </a:cxn>
                <a:cxn ang="T13">
                  <a:pos x="T6" y="T7"/>
                </a:cxn>
                <a:cxn ang="T14">
                  <a:pos x="T8" y="T9"/>
                </a:cxn>
              </a:cxnLst>
              <a:rect l="T15" t="T16" r="T17" b="T18"/>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rgbClr val="363046">
                <a:alpha val="20000"/>
              </a:srgbClr>
            </a:solidFill>
            <a:ln w="9525" cmpd="sng">
              <a:noFill/>
              <a:bevel/>
              <a:headEnd/>
              <a:tailEnd/>
            </a:ln>
          </p:spPr>
          <p:txBody>
            <a:bodyPr/>
            <a:lstStyle/>
            <a:p>
              <a:endParaRPr lang="zh-CN" altLang="en-US" sz="1200"/>
            </a:p>
          </p:txBody>
        </p:sp>
        <p:sp>
          <p:nvSpPr>
            <p:cNvPr id="34" name="Freeform 35"/>
            <p:cNvSpPr>
              <a:spLocks noChangeArrowheads="1"/>
            </p:cNvSpPr>
            <p:nvPr/>
          </p:nvSpPr>
          <p:spPr bwMode="auto">
            <a:xfrm>
              <a:off x="2074" y="337"/>
              <a:ext cx="125" cy="123"/>
            </a:xfrm>
            <a:custGeom>
              <a:avLst/>
              <a:gdLst>
                <a:gd name="T0" fmla="*/ 21 w 146"/>
                <a:gd name="T1" fmla="*/ 13 h 176"/>
                <a:gd name="T2" fmla="*/ 0 w 146"/>
                <a:gd name="T3" fmla="*/ 17 h 176"/>
                <a:gd name="T4" fmla="*/ 12 w 146"/>
                <a:gd name="T5" fmla="*/ 30 h 176"/>
                <a:gd name="T6" fmla="*/ 29 w 146"/>
                <a:gd name="T7" fmla="*/ 61 h 176"/>
                <a:gd name="T8" fmla="*/ 45 w 146"/>
                <a:gd name="T9" fmla="*/ 64 h 176"/>
                <a:gd name="T10" fmla="*/ 43 w 146"/>
                <a:gd name="T11" fmla="*/ 75 h 176"/>
                <a:gd name="T12" fmla="*/ 24 w 146"/>
                <a:gd name="T13" fmla="*/ 79 h 176"/>
                <a:gd name="T14" fmla="*/ 14 w 146"/>
                <a:gd name="T15" fmla="*/ 92 h 176"/>
                <a:gd name="T16" fmla="*/ 15 w 146"/>
                <a:gd name="T17" fmla="*/ 96 h 176"/>
                <a:gd name="T18" fmla="*/ 26 w 146"/>
                <a:gd name="T19" fmla="*/ 99 h 176"/>
                <a:gd name="T20" fmla="*/ 15 w 146"/>
                <a:gd name="T21" fmla="*/ 118 h 176"/>
                <a:gd name="T22" fmla="*/ 17 w 146"/>
                <a:gd name="T23" fmla="*/ 122 h 176"/>
                <a:gd name="T24" fmla="*/ 29 w 146"/>
                <a:gd name="T25" fmla="*/ 120 h 176"/>
                <a:gd name="T26" fmla="*/ 50 w 146"/>
                <a:gd name="T27" fmla="*/ 118 h 176"/>
                <a:gd name="T28" fmla="*/ 79 w 146"/>
                <a:gd name="T29" fmla="*/ 120 h 176"/>
                <a:gd name="T30" fmla="*/ 94 w 146"/>
                <a:gd name="T31" fmla="*/ 118 h 176"/>
                <a:gd name="T32" fmla="*/ 104 w 146"/>
                <a:gd name="T33" fmla="*/ 115 h 176"/>
                <a:gd name="T34" fmla="*/ 110 w 146"/>
                <a:gd name="T35" fmla="*/ 99 h 176"/>
                <a:gd name="T36" fmla="*/ 125 w 146"/>
                <a:gd name="T37" fmla="*/ 93 h 176"/>
                <a:gd name="T38" fmla="*/ 94 w 146"/>
                <a:gd name="T39" fmla="*/ 76 h 176"/>
                <a:gd name="T40" fmla="*/ 75 w 146"/>
                <a:gd name="T41" fmla="*/ 58 h 176"/>
                <a:gd name="T42" fmla="*/ 70 w 146"/>
                <a:gd name="T43" fmla="*/ 48 h 176"/>
                <a:gd name="T44" fmla="*/ 55 w 146"/>
                <a:gd name="T45" fmla="*/ 43 h 176"/>
                <a:gd name="T46" fmla="*/ 74 w 146"/>
                <a:gd name="T47" fmla="*/ 31 h 176"/>
                <a:gd name="T48" fmla="*/ 55 w 146"/>
                <a:gd name="T49" fmla="*/ 22 h 176"/>
                <a:gd name="T50" fmla="*/ 60 w 146"/>
                <a:gd name="T51" fmla="*/ 9 h 176"/>
                <a:gd name="T52" fmla="*/ 39 w 146"/>
                <a:gd name="T53" fmla="*/ 1 h 176"/>
                <a:gd name="T54" fmla="*/ 26 w 146"/>
                <a:gd name="T55" fmla="*/ 6 h 176"/>
                <a:gd name="T56" fmla="*/ 21 w 146"/>
                <a:gd name="T57" fmla="*/ 13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176"/>
                <a:gd name="T89" fmla="*/ 146 w 146"/>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rgbClr val="231F2D">
                <a:alpha val="20000"/>
              </a:srgbClr>
            </a:solidFill>
            <a:ln w="9525" cmpd="sng">
              <a:noFill/>
              <a:bevel/>
              <a:headEnd/>
              <a:tailEnd/>
            </a:ln>
          </p:spPr>
          <p:txBody>
            <a:bodyPr/>
            <a:lstStyle/>
            <a:p>
              <a:endParaRPr lang="zh-CN" altLang="en-US" sz="1200"/>
            </a:p>
          </p:txBody>
        </p:sp>
        <p:sp>
          <p:nvSpPr>
            <p:cNvPr id="35" name="Freeform 36"/>
            <p:cNvSpPr>
              <a:spLocks noChangeArrowheads="1"/>
            </p:cNvSpPr>
            <p:nvPr/>
          </p:nvSpPr>
          <p:spPr bwMode="auto">
            <a:xfrm>
              <a:off x="2012" y="381"/>
              <a:ext cx="79" cy="64"/>
            </a:xfrm>
            <a:custGeom>
              <a:avLst/>
              <a:gdLst>
                <a:gd name="T0" fmla="*/ 50 w 92"/>
                <a:gd name="T1" fmla="*/ 4 h 92"/>
                <a:gd name="T2" fmla="*/ 70 w 92"/>
                <a:gd name="T3" fmla="*/ 6 h 92"/>
                <a:gd name="T4" fmla="*/ 79 w 92"/>
                <a:gd name="T5" fmla="*/ 18 h 92"/>
                <a:gd name="T6" fmla="*/ 67 w 92"/>
                <a:gd name="T7" fmla="*/ 33 h 92"/>
                <a:gd name="T8" fmla="*/ 40 w 92"/>
                <a:gd name="T9" fmla="*/ 53 h 92"/>
                <a:gd name="T10" fmla="*/ 15 w 92"/>
                <a:gd name="T11" fmla="*/ 64 h 92"/>
                <a:gd name="T12" fmla="*/ 7 w 92"/>
                <a:gd name="T13" fmla="*/ 50 h 92"/>
                <a:gd name="T14" fmla="*/ 17 w 92"/>
                <a:gd name="T15" fmla="*/ 45 h 92"/>
                <a:gd name="T16" fmla="*/ 12 w 92"/>
                <a:gd name="T17" fmla="*/ 32 h 92"/>
                <a:gd name="T18" fmla="*/ 34 w 92"/>
                <a:gd name="T19" fmla="*/ 19 h 92"/>
                <a:gd name="T20" fmla="*/ 50 w 92"/>
                <a:gd name="T21" fmla="*/ 4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2"/>
                <a:gd name="T35" fmla="*/ 92 w 92"/>
                <a:gd name="T36" fmla="*/ 92 h 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rgbClr val="231F2D">
                <a:alpha val="20000"/>
              </a:srgbClr>
            </a:solidFill>
            <a:ln w="9525" cmpd="sng">
              <a:noFill/>
              <a:bevel/>
              <a:headEnd/>
              <a:tailEnd/>
            </a:ln>
          </p:spPr>
          <p:txBody>
            <a:bodyPr/>
            <a:lstStyle/>
            <a:p>
              <a:endParaRPr lang="zh-CN" altLang="en-US" sz="1200"/>
            </a:p>
          </p:txBody>
        </p:sp>
        <p:sp>
          <p:nvSpPr>
            <p:cNvPr id="36" name="Freeform 37"/>
            <p:cNvSpPr>
              <a:spLocks noChangeArrowheads="1"/>
            </p:cNvSpPr>
            <p:nvPr/>
          </p:nvSpPr>
          <p:spPr bwMode="auto">
            <a:xfrm>
              <a:off x="3951" y="1450"/>
              <a:ext cx="545" cy="463"/>
            </a:xfrm>
            <a:custGeom>
              <a:avLst/>
              <a:gdLst>
                <a:gd name="T0" fmla="*/ 183 w 633"/>
                <a:gd name="T1" fmla="*/ 8 h 660"/>
                <a:gd name="T2" fmla="*/ 152 w 633"/>
                <a:gd name="T3" fmla="*/ 13 h 660"/>
                <a:gd name="T4" fmla="*/ 124 w 633"/>
                <a:gd name="T5" fmla="*/ 36 h 660"/>
                <a:gd name="T6" fmla="*/ 90 w 633"/>
                <a:gd name="T7" fmla="*/ 41 h 660"/>
                <a:gd name="T8" fmla="*/ 72 w 633"/>
                <a:gd name="T9" fmla="*/ 53 h 660"/>
                <a:gd name="T10" fmla="*/ 59 w 633"/>
                <a:gd name="T11" fmla="*/ 81 h 660"/>
                <a:gd name="T12" fmla="*/ 31 w 633"/>
                <a:gd name="T13" fmla="*/ 117 h 660"/>
                <a:gd name="T14" fmla="*/ 0 w 633"/>
                <a:gd name="T15" fmla="*/ 126 h 660"/>
                <a:gd name="T16" fmla="*/ 62 w 633"/>
                <a:gd name="T17" fmla="*/ 227 h 660"/>
                <a:gd name="T18" fmla="*/ 103 w 633"/>
                <a:gd name="T19" fmla="*/ 300 h 660"/>
                <a:gd name="T20" fmla="*/ 124 w 633"/>
                <a:gd name="T21" fmla="*/ 311 h 660"/>
                <a:gd name="T22" fmla="*/ 145 w 633"/>
                <a:gd name="T23" fmla="*/ 316 h 660"/>
                <a:gd name="T24" fmla="*/ 196 w 633"/>
                <a:gd name="T25" fmla="*/ 302 h 660"/>
                <a:gd name="T26" fmla="*/ 217 w 633"/>
                <a:gd name="T27" fmla="*/ 297 h 660"/>
                <a:gd name="T28" fmla="*/ 258 w 633"/>
                <a:gd name="T29" fmla="*/ 316 h 660"/>
                <a:gd name="T30" fmla="*/ 279 w 633"/>
                <a:gd name="T31" fmla="*/ 370 h 660"/>
                <a:gd name="T32" fmla="*/ 289 w 633"/>
                <a:gd name="T33" fmla="*/ 367 h 660"/>
                <a:gd name="T34" fmla="*/ 296 w 633"/>
                <a:gd name="T35" fmla="*/ 358 h 660"/>
                <a:gd name="T36" fmla="*/ 317 w 633"/>
                <a:gd name="T37" fmla="*/ 384 h 660"/>
                <a:gd name="T38" fmla="*/ 348 w 633"/>
                <a:gd name="T39" fmla="*/ 401 h 660"/>
                <a:gd name="T40" fmla="*/ 375 w 633"/>
                <a:gd name="T41" fmla="*/ 423 h 660"/>
                <a:gd name="T42" fmla="*/ 382 w 633"/>
                <a:gd name="T43" fmla="*/ 431 h 660"/>
                <a:gd name="T44" fmla="*/ 393 w 633"/>
                <a:gd name="T45" fmla="*/ 437 h 660"/>
                <a:gd name="T46" fmla="*/ 417 w 633"/>
                <a:gd name="T47" fmla="*/ 459 h 660"/>
                <a:gd name="T48" fmla="*/ 424 w 633"/>
                <a:gd name="T49" fmla="*/ 443 h 660"/>
                <a:gd name="T50" fmla="*/ 465 w 633"/>
                <a:gd name="T51" fmla="*/ 462 h 660"/>
                <a:gd name="T52" fmla="*/ 506 w 633"/>
                <a:gd name="T53" fmla="*/ 459 h 660"/>
                <a:gd name="T54" fmla="*/ 530 w 633"/>
                <a:gd name="T55" fmla="*/ 373 h 660"/>
                <a:gd name="T56" fmla="*/ 544 w 633"/>
                <a:gd name="T57" fmla="*/ 325 h 660"/>
                <a:gd name="T58" fmla="*/ 534 w 633"/>
                <a:gd name="T59" fmla="*/ 257 h 660"/>
                <a:gd name="T60" fmla="*/ 461 w 633"/>
                <a:gd name="T61" fmla="*/ 190 h 660"/>
                <a:gd name="T62" fmla="*/ 455 w 633"/>
                <a:gd name="T63" fmla="*/ 165 h 660"/>
                <a:gd name="T64" fmla="*/ 396 w 633"/>
                <a:gd name="T65" fmla="*/ 126 h 660"/>
                <a:gd name="T66" fmla="*/ 406 w 633"/>
                <a:gd name="T67" fmla="*/ 109 h 660"/>
                <a:gd name="T68" fmla="*/ 393 w 633"/>
                <a:gd name="T69" fmla="*/ 92 h 660"/>
                <a:gd name="T70" fmla="*/ 358 w 633"/>
                <a:gd name="T71" fmla="*/ 55 h 660"/>
                <a:gd name="T72" fmla="*/ 338 w 633"/>
                <a:gd name="T73" fmla="*/ 22 h 660"/>
                <a:gd name="T74" fmla="*/ 334 w 633"/>
                <a:gd name="T75" fmla="*/ 13 h 660"/>
                <a:gd name="T76" fmla="*/ 313 w 633"/>
                <a:gd name="T77" fmla="*/ 106 h 660"/>
                <a:gd name="T78" fmla="*/ 279 w 633"/>
                <a:gd name="T79" fmla="*/ 81 h 660"/>
                <a:gd name="T80" fmla="*/ 251 w 633"/>
                <a:gd name="T81" fmla="*/ 78 h 660"/>
                <a:gd name="T82" fmla="*/ 234 w 633"/>
                <a:gd name="T83" fmla="*/ 61 h 660"/>
                <a:gd name="T84" fmla="*/ 227 w 633"/>
                <a:gd name="T85" fmla="*/ 44 h 660"/>
                <a:gd name="T86" fmla="*/ 238 w 633"/>
                <a:gd name="T87" fmla="*/ 39 h 660"/>
                <a:gd name="T88" fmla="*/ 207 w 633"/>
                <a:gd name="T89" fmla="*/ 13 h 660"/>
                <a:gd name="T90" fmla="*/ 186 w 633"/>
                <a:gd name="T91" fmla="*/ 8 h 660"/>
                <a:gd name="T92" fmla="*/ 176 w 633"/>
                <a:gd name="T93" fmla="*/ 5 h 660"/>
                <a:gd name="T94" fmla="*/ 183 w 633"/>
                <a:gd name="T95" fmla="*/ 8 h 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33"/>
                <a:gd name="T145" fmla="*/ 0 h 660"/>
                <a:gd name="T146" fmla="*/ 633 w 633"/>
                <a:gd name="T147" fmla="*/ 660 h 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rgbClr val="363046">
                <a:alpha val="20000"/>
              </a:srgbClr>
            </a:solidFill>
            <a:ln w="9525" cmpd="sng">
              <a:noFill/>
              <a:bevel/>
              <a:headEnd/>
              <a:tailEnd/>
            </a:ln>
          </p:spPr>
          <p:txBody>
            <a:bodyPr/>
            <a:lstStyle/>
            <a:p>
              <a:endParaRPr lang="zh-CN" altLang="en-US" sz="1200"/>
            </a:p>
          </p:txBody>
        </p:sp>
        <p:sp>
          <p:nvSpPr>
            <p:cNvPr id="37" name="Freeform 38"/>
            <p:cNvSpPr>
              <a:spLocks noChangeArrowheads="1"/>
            </p:cNvSpPr>
            <p:nvPr/>
          </p:nvSpPr>
          <p:spPr bwMode="auto">
            <a:xfrm>
              <a:off x="4120" y="1206"/>
              <a:ext cx="367" cy="196"/>
            </a:xfrm>
            <a:custGeom>
              <a:avLst/>
              <a:gdLst>
                <a:gd name="T0" fmla="*/ 72 w 426"/>
                <a:gd name="T1" fmla="*/ 42 h 280"/>
                <a:gd name="T2" fmla="*/ 59 w 426"/>
                <a:gd name="T3" fmla="*/ 25 h 280"/>
                <a:gd name="T4" fmla="*/ 55 w 426"/>
                <a:gd name="T5" fmla="*/ 11 h 280"/>
                <a:gd name="T6" fmla="*/ 45 w 426"/>
                <a:gd name="T7" fmla="*/ 8 h 280"/>
                <a:gd name="T8" fmla="*/ 14 w 426"/>
                <a:gd name="T9" fmla="*/ 11 h 280"/>
                <a:gd name="T10" fmla="*/ 38 w 426"/>
                <a:gd name="T11" fmla="*/ 28 h 280"/>
                <a:gd name="T12" fmla="*/ 41 w 426"/>
                <a:gd name="T13" fmla="*/ 36 h 280"/>
                <a:gd name="T14" fmla="*/ 21 w 426"/>
                <a:gd name="T15" fmla="*/ 48 h 280"/>
                <a:gd name="T16" fmla="*/ 76 w 426"/>
                <a:gd name="T17" fmla="*/ 64 h 280"/>
                <a:gd name="T18" fmla="*/ 107 w 426"/>
                <a:gd name="T19" fmla="*/ 78 h 280"/>
                <a:gd name="T20" fmla="*/ 110 w 426"/>
                <a:gd name="T21" fmla="*/ 87 h 280"/>
                <a:gd name="T22" fmla="*/ 121 w 426"/>
                <a:gd name="T23" fmla="*/ 92 h 280"/>
                <a:gd name="T24" fmla="*/ 128 w 426"/>
                <a:gd name="T25" fmla="*/ 109 h 280"/>
                <a:gd name="T26" fmla="*/ 114 w 426"/>
                <a:gd name="T27" fmla="*/ 137 h 280"/>
                <a:gd name="T28" fmla="*/ 155 w 426"/>
                <a:gd name="T29" fmla="*/ 132 h 280"/>
                <a:gd name="T30" fmla="*/ 165 w 426"/>
                <a:gd name="T31" fmla="*/ 151 h 280"/>
                <a:gd name="T32" fmla="*/ 186 w 426"/>
                <a:gd name="T33" fmla="*/ 157 h 280"/>
                <a:gd name="T34" fmla="*/ 196 w 426"/>
                <a:gd name="T35" fmla="*/ 160 h 280"/>
                <a:gd name="T36" fmla="*/ 217 w 426"/>
                <a:gd name="T37" fmla="*/ 157 h 280"/>
                <a:gd name="T38" fmla="*/ 238 w 426"/>
                <a:gd name="T39" fmla="*/ 137 h 280"/>
                <a:gd name="T40" fmla="*/ 289 w 426"/>
                <a:gd name="T41" fmla="*/ 176 h 280"/>
                <a:gd name="T42" fmla="*/ 314 w 426"/>
                <a:gd name="T43" fmla="*/ 196 h 280"/>
                <a:gd name="T44" fmla="*/ 310 w 426"/>
                <a:gd name="T45" fmla="*/ 157 h 280"/>
                <a:gd name="T46" fmla="*/ 289 w 426"/>
                <a:gd name="T47" fmla="*/ 140 h 280"/>
                <a:gd name="T48" fmla="*/ 320 w 426"/>
                <a:gd name="T49" fmla="*/ 118 h 280"/>
                <a:gd name="T50" fmla="*/ 351 w 426"/>
                <a:gd name="T51" fmla="*/ 109 h 280"/>
                <a:gd name="T52" fmla="*/ 362 w 426"/>
                <a:gd name="T53" fmla="*/ 106 h 280"/>
                <a:gd name="T54" fmla="*/ 365 w 426"/>
                <a:gd name="T55" fmla="*/ 98 h 280"/>
                <a:gd name="T56" fmla="*/ 307 w 426"/>
                <a:gd name="T57" fmla="*/ 104 h 280"/>
                <a:gd name="T58" fmla="*/ 262 w 426"/>
                <a:gd name="T59" fmla="*/ 98 h 280"/>
                <a:gd name="T60" fmla="*/ 258 w 426"/>
                <a:gd name="T61" fmla="*/ 90 h 280"/>
                <a:gd name="T62" fmla="*/ 252 w 426"/>
                <a:gd name="T63" fmla="*/ 81 h 280"/>
                <a:gd name="T64" fmla="*/ 190 w 426"/>
                <a:gd name="T65" fmla="*/ 56 h 280"/>
                <a:gd name="T66" fmla="*/ 138 w 426"/>
                <a:gd name="T67" fmla="*/ 42 h 280"/>
                <a:gd name="T68" fmla="*/ 117 w 426"/>
                <a:gd name="T69" fmla="*/ 36 h 280"/>
                <a:gd name="T70" fmla="*/ 69 w 426"/>
                <a:gd name="T71" fmla="*/ 36 h 280"/>
                <a:gd name="T72" fmla="*/ 59 w 426"/>
                <a:gd name="T73" fmla="*/ 22 h 280"/>
                <a:gd name="T74" fmla="*/ 59 w 426"/>
                <a:gd name="T75" fmla="*/ 0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6"/>
                <a:gd name="T115" fmla="*/ 0 h 280"/>
                <a:gd name="T116" fmla="*/ 426 w 426"/>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rgbClr val="363046">
                <a:alpha val="20000"/>
              </a:srgbClr>
            </a:solidFill>
            <a:ln w="9525" cmpd="sng">
              <a:noFill/>
              <a:bevel/>
              <a:headEnd/>
              <a:tailEnd/>
            </a:ln>
          </p:spPr>
          <p:txBody>
            <a:bodyPr/>
            <a:lstStyle/>
            <a:p>
              <a:endParaRPr lang="zh-CN" altLang="en-US" sz="1200"/>
            </a:p>
          </p:txBody>
        </p:sp>
        <p:sp>
          <p:nvSpPr>
            <p:cNvPr id="38" name="Freeform 39"/>
            <p:cNvSpPr>
              <a:spLocks noChangeArrowheads="1"/>
            </p:cNvSpPr>
            <p:nvPr/>
          </p:nvSpPr>
          <p:spPr bwMode="auto">
            <a:xfrm>
              <a:off x="4395" y="1928"/>
              <a:ext cx="52" cy="54"/>
            </a:xfrm>
            <a:custGeom>
              <a:avLst/>
              <a:gdLst>
                <a:gd name="T0" fmla="*/ 28 w 60"/>
                <a:gd name="T1" fmla="*/ 12 h 78"/>
                <a:gd name="T2" fmla="*/ 0 w 60"/>
                <a:gd name="T3" fmla="*/ 12 h 78"/>
                <a:gd name="T4" fmla="*/ 17 w 60"/>
                <a:gd name="T5" fmla="*/ 29 h 78"/>
                <a:gd name="T6" fmla="*/ 24 w 60"/>
                <a:gd name="T7" fmla="*/ 46 h 78"/>
                <a:gd name="T8" fmla="*/ 28 w 60"/>
                <a:gd name="T9" fmla="*/ 54 h 78"/>
                <a:gd name="T10" fmla="*/ 52 w 60"/>
                <a:gd name="T11" fmla="*/ 35 h 78"/>
                <a:gd name="T12" fmla="*/ 28 w 60"/>
                <a:gd name="T13" fmla="*/ 12 h 78"/>
                <a:gd name="T14" fmla="*/ 0 60000 65536"/>
                <a:gd name="T15" fmla="*/ 0 60000 65536"/>
                <a:gd name="T16" fmla="*/ 0 60000 65536"/>
                <a:gd name="T17" fmla="*/ 0 60000 65536"/>
                <a:gd name="T18" fmla="*/ 0 60000 65536"/>
                <a:gd name="T19" fmla="*/ 0 60000 65536"/>
                <a:gd name="T20" fmla="*/ 0 60000 65536"/>
                <a:gd name="T21" fmla="*/ 0 w 60"/>
                <a:gd name="T22" fmla="*/ 0 h 78"/>
                <a:gd name="T23" fmla="*/ 60 w 6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rgbClr val="363046">
                <a:alpha val="20000"/>
              </a:srgbClr>
            </a:solidFill>
            <a:ln w="9525" cmpd="sng">
              <a:noFill/>
              <a:bevel/>
              <a:headEnd/>
              <a:tailEnd/>
            </a:ln>
          </p:spPr>
          <p:txBody>
            <a:bodyPr/>
            <a:lstStyle/>
            <a:p>
              <a:endParaRPr lang="zh-CN" altLang="en-US" sz="1200"/>
            </a:p>
          </p:txBody>
        </p:sp>
        <p:sp>
          <p:nvSpPr>
            <p:cNvPr id="39" name="Freeform 40"/>
            <p:cNvSpPr>
              <a:spLocks noChangeArrowheads="1"/>
            </p:cNvSpPr>
            <p:nvPr/>
          </p:nvSpPr>
          <p:spPr bwMode="auto">
            <a:xfrm>
              <a:off x="4551" y="1844"/>
              <a:ext cx="189" cy="79"/>
            </a:xfrm>
            <a:custGeom>
              <a:avLst/>
              <a:gdLst>
                <a:gd name="T0" fmla="*/ 41 w 219"/>
                <a:gd name="T1" fmla="*/ 51 h 113"/>
                <a:gd name="T2" fmla="*/ 34 w 219"/>
                <a:gd name="T3" fmla="*/ 43 h 113"/>
                <a:gd name="T4" fmla="*/ 13 w 219"/>
                <a:gd name="T5" fmla="*/ 48 h 113"/>
                <a:gd name="T6" fmla="*/ 34 w 219"/>
                <a:gd name="T7" fmla="*/ 79 h 113"/>
                <a:gd name="T8" fmla="*/ 106 w 219"/>
                <a:gd name="T9" fmla="*/ 62 h 113"/>
                <a:gd name="T10" fmla="*/ 127 w 219"/>
                <a:gd name="T11" fmla="*/ 51 h 113"/>
                <a:gd name="T12" fmla="*/ 148 w 219"/>
                <a:gd name="T13" fmla="*/ 45 h 113"/>
                <a:gd name="T14" fmla="*/ 189 w 219"/>
                <a:gd name="T15" fmla="*/ 13 h 113"/>
                <a:gd name="T16" fmla="*/ 181 w 219"/>
                <a:gd name="T17" fmla="*/ 0 h 113"/>
                <a:gd name="T18" fmla="*/ 154 w 219"/>
                <a:gd name="T19" fmla="*/ 12 h 113"/>
                <a:gd name="T20" fmla="*/ 92 w 219"/>
                <a:gd name="T21" fmla="*/ 29 h 113"/>
                <a:gd name="T22" fmla="*/ 72 w 219"/>
                <a:gd name="T23" fmla="*/ 31 h 113"/>
                <a:gd name="T24" fmla="*/ 51 w 219"/>
                <a:gd name="T25" fmla="*/ 37 h 113"/>
                <a:gd name="T26" fmla="*/ 41 w 219"/>
                <a:gd name="T27" fmla="*/ 51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9"/>
                <a:gd name="T43" fmla="*/ 0 h 113"/>
                <a:gd name="T44" fmla="*/ 219 w 219"/>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rgbClr val="363046">
                <a:alpha val="20000"/>
              </a:srgbClr>
            </a:solidFill>
            <a:ln w="9525" cmpd="sng">
              <a:noFill/>
              <a:bevel/>
              <a:headEnd/>
              <a:tailEnd/>
            </a:ln>
          </p:spPr>
          <p:txBody>
            <a:bodyPr/>
            <a:lstStyle/>
            <a:p>
              <a:endParaRPr lang="zh-CN" altLang="en-US" sz="1200"/>
            </a:p>
          </p:txBody>
        </p:sp>
        <p:sp>
          <p:nvSpPr>
            <p:cNvPr id="40" name="Freeform 41"/>
            <p:cNvSpPr>
              <a:spLocks noChangeArrowheads="1"/>
            </p:cNvSpPr>
            <p:nvPr/>
          </p:nvSpPr>
          <p:spPr bwMode="auto">
            <a:xfrm>
              <a:off x="4747" y="1797"/>
              <a:ext cx="119" cy="86"/>
            </a:xfrm>
            <a:custGeom>
              <a:avLst/>
              <a:gdLst>
                <a:gd name="T0" fmla="*/ 10 w 139"/>
                <a:gd name="T1" fmla="*/ 42 h 122"/>
                <a:gd name="T2" fmla="*/ 7 w 139"/>
                <a:gd name="T3" fmla="*/ 59 h 122"/>
                <a:gd name="T4" fmla="*/ 0 w 139"/>
                <a:gd name="T5" fmla="*/ 76 h 122"/>
                <a:gd name="T6" fmla="*/ 31 w 139"/>
                <a:gd name="T7" fmla="*/ 82 h 122"/>
                <a:gd name="T8" fmla="*/ 45 w 139"/>
                <a:gd name="T9" fmla="*/ 68 h 122"/>
                <a:gd name="T10" fmla="*/ 106 w 139"/>
                <a:gd name="T11" fmla="*/ 48 h 122"/>
                <a:gd name="T12" fmla="*/ 116 w 139"/>
                <a:gd name="T13" fmla="*/ 31 h 122"/>
                <a:gd name="T14" fmla="*/ 96 w 139"/>
                <a:gd name="T15" fmla="*/ 20 h 122"/>
                <a:gd name="T16" fmla="*/ 86 w 139"/>
                <a:gd name="T17" fmla="*/ 14 h 122"/>
                <a:gd name="T18" fmla="*/ 55 w 139"/>
                <a:gd name="T19" fmla="*/ 8 h 122"/>
                <a:gd name="T20" fmla="*/ 45 w 139"/>
                <a:gd name="T21" fmla="*/ 25 h 122"/>
                <a:gd name="T22" fmla="*/ 10 w 139"/>
                <a:gd name="T23" fmla="*/ 42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22"/>
                <a:gd name="T38" fmla="*/ 139 w 139"/>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rgbClr val="363046">
                <a:alpha val="20000"/>
              </a:srgbClr>
            </a:solidFill>
            <a:ln w="9525" cmpd="sng">
              <a:noFill/>
              <a:bevel/>
              <a:headEnd/>
              <a:tailEnd/>
            </a:ln>
          </p:spPr>
          <p:txBody>
            <a:bodyPr/>
            <a:lstStyle/>
            <a:p>
              <a:endParaRPr lang="zh-CN" altLang="en-US" sz="1200"/>
            </a:p>
          </p:txBody>
        </p:sp>
        <p:sp>
          <p:nvSpPr>
            <p:cNvPr id="41" name="Freeform 42"/>
            <p:cNvSpPr>
              <a:spLocks noChangeArrowheads="1"/>
            </p:cNvSpPr>
            <p:nvPr/>
          </p:nvSpPr>
          <p:spPr bwMode="auto">
            <a:xfrm>
              <a:off x="4810" y="1759"/>
              <a:ext cx="43" cy="24"/>
            </a:xfrm>
            <a:custGeom>
              <a:avLst/>
              <a:gdLst>
                <a:gd name="T0" fmla="*/ 25 w 49"/>
                <a:gd name="T1" fmla="*/ 0 h 35"/>
                <a:gd name="T2" fmla="*/ 7 w 49"/>
                <a:gd name="T3" fmla="*/ 8 h 35"/>
                <a:gd name="T4" fmla="*/ 21 w 49"/>
                <a:gd name="T5" fmla="*/ 24 h 35"/>
                <a:gd name="T6" fmla="*/ 34 w 49"/>
                <a:gd name="T7" fmla="*/ 18 h 35"/>
                <a:gd name="T8" fmla="*/ 25 w 49"/>
                <a:gd name="T9" fmla="*/ 0 h 35"/>
                <a:gd name="T10" fmla="*/ 0 60000 65536"/>
                <a:gd name="T11" fmla="*/ 0 60000 65536"/>
                <a:gd name="T12" fmla="*/ 0 60000 65536"/>
                <a:gd name="T13" fmla="*/ 0 60000 65536"/>
                <a:gd name="T14" fmla="*/ 0 60000 65536"/>
                <a:gd name="T15" fmla="*/ 0 w 49"/>
                <a:gd name="T16" fmla="*/ 0 h 35"/>
                <a:gd name="T17" fmla="*/ 49 w 49"/>
                <a:gd name="T18" fmla="*/ 35 h 35"/>
              </a:gdLst>
              <a:ahLst/>
              <a:cxnLst>
                <a:cxn ang="T10">
                  <a:pos x="T0" y="T1"/>
                </a:cxn>
                <a:cxn ang="T11">
                  <a:pos x="T2" y="T3"/>
                </a:cxn>
                <a:cxn ang="T12">
                  <a:pos x="T4" y="T5"/>
                </a:cxn>
                <a:cxn ang="T13">
                  <a:pos x="T6" y="T7"/>
                </a:cxn>
                <a:cxn ang="T14">
                  <a:pos x="T8" y="T9"/>
                </a:cxn>
              </a:cxnLst>
              <a:rect l="T15" t="T16" r="T17" b="T18"/>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2" name="Freeform 43"/>
            <p:cNvSpPr>
              <a:spLocks noChangeArrowheads="1"/>
            </p:cNvSpPr>
            <p:nvPr/>
          </p:nvSpPr>
          <p:spPr bwMode="auto">
            <a:xfrm>
              <a:off x="2828" y="1304"/>
              <a:ext cx="142" cy="188"/>
            </a:xfrm>
            <a:custGeom>
              <a:avLst/>
              <a:gdLst>
                <a:gd name="T0" fmla="*/ 111 w 164"/>
                <a:gd name="T1" fmla="*/ 0 h 268"/>
                <a:gd name="T2" fmla="*/ 90 w 164"/>
                <a:gd name="T3" fmla="*/ 20 h 268"/>
                <a:gd name="T4" fmla="*/ 76 w 164"/>
                <a:gd name="T5" fmla="*/ 45 h 268"/>
                <a:gd name="T6" fmla="*/ 31 w 164"/>
                <a:gd name="T7" fmla="*/ 59 h 268"/>
                <a:gd name="T8" fmla="*/ 24 w 164"/>
                <a:gd name="T9" fmla="*/ 67 h 268"/>
                <a:gd name="T10" fmla="*/ 14 w 164"/>
                <a:gd name="T11" fmla="*/ 70 h 268"/>
                <a:gd name="T12" fmla="*/ 17 w 164"/>
                <a:gd name="T13" fmla="*/ 93 h 268"/>
                <a:gd name="T14" fmla="*/ 24 w 164"/>
                <a:gd name="T15" fmla="*/ 109 h 268"/>
                <a:gd name="T16" fmla="*/ 0 w 164"/>
                <a:gd name="T17" fmla="*/ 140 h 268"/>
                <a:gd name="T18" fmla="*/ 24 w 164"/>
                <a:gd name="T19" fmla="*/ 182 h 268"/>
                <a:gd name="T20" fmla="*/ 45 w 164"/>
                <a:gd name="T21" fmla="*/ 188 h 268"/>
                <a:gd name="T22" fmla="*/ 76 w 164"/>
                <a:gd name="T23" fmla="*/ 152 h 268"/>
                <a:gd name="T24" fmla="*/ 90 w 164"/>
                <a:gd name="T25" fmla="*/ 135 h 268"/>
                <a:gd name="T26" fmla="*/ 111 w 164"/>
                <a:gd name="T27" fmla="*/ 81 h 268"/>
                <a:gd name="T28" fmla="*/ 121 w 164"/>
                <a:gd name="T29" fmla="*/ 53 h 268"/>
                <a:gd name="T30" fmla="*/ 142 w 164"/>
                <a:gd name="T31" fmla="*/ 51 h 268"/>
                <a:gd name="T32" fmla="*/ 111 w 164"/>
                <a:gd name="T33" fmla="*/ 0 h 2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268"/>
                <a:gd name="T53" fmla="*/ 164 w 164"/>
                <a:gd name="T54" fmla="*/ 268 h 2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3" name="Freeform 44"/>
            <p:cNvSpPr>
              <a:spLocks noChangeArrowheads="1"/>
            </p:cNvSpPr>
            <p:nvPr/>
          </p:nvSpPr>
          <p:spPr bwMode="auto">
            <a:xfrm>
              <a:off x="3440" y="1013"/>
              <a:ext cx="57" cy="57"/>
            </a:xfrm>
            <a:custGeom>
              <a:avLst/>
              <a:gdLst>
                <a:gd name="T0" fmla="*/ 25 w 66"/>
                <a:gd name="T1" fmla="*/ 0 h 81"/>
                <a:gd name="T2" fmla="*/ 22 w 66"/>
                <a:gd name="T3" fmla="*/ 42 h 81"/>
                <a:gd name="T4" fmla="*/ 25 w 66"/>
                <a:gd name="T5" fmla="*/ 53 h 81"/>
                <a:gd name="T6" fmla="*/ 35 w 66"/>
                <a:gd name="T7" fmla="*/ 56 h 81"/>
                <a:gd name="T8" fmla="*/ 49 w 66"/>
                <a:gd name="T9" fmla="*/ 53 h 81"/>
                <a:gd name="T10" fmla="*/ 25 w 66"/>
                <a:gd name="T11" fmla="*/ 0 h 81"/>
                <a:gd name="T12" fmla="*/ 0 60000 65536"/>
                <a:gd name="T13" fmla="*/ 0 60000 65536"/>
                <a:gd name="T14" fmla="*/ 0 60000 65536"/>
                <a:gd name="T15" fmla="*/ 0 60000 65536"/>
                <a:gd name="T16" fmla="*/ 0 60000 65536"/>
                <a:gd name="T17" fmla="*/ 0 60000 65536"/>
                <a:gd name="T18" fmla="*/ 0 w 66"/>
                <a:gd name="T19" fmla="*/ 0 h 81"/>
                <a:gd name="T20" fmla="*/ 66 w 66"/>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4" name="Freeform 45"/>
            <p:cNvSpPr>
              <a:spLocks noChangeArrowheads="1"/>
            </p:cNvSpPr>
            <p:nvPr/>
          </p:nvSpPr>
          <p:spPr bwMode="auto">
            <a:xfrm>
              <a:off x="3823" y="1074"/>
              <a:ext cx="128" cy="171"/>
            </a:xfrm>
            <a:custGeom>
              <a:avLst/>
              <a:gdLst>
                <a:gd name="T0" fmla="*/ 83 w 148"/>
                <a:gd name="T1" fmla="*/ 0 h 244"/>
                <a:gd name="T2" fmla="*/ 52 w 148"/>
                <a:gd name="T3" fmla="*/ 59 h 244"/>
                <a:gd name="T4" fmla="*/ 31 w 148"/>
                <a:gd name="T5" fmla="*/ 64 h 244"/>
                <a:gd name="T6" fmla="*/ 10 w 148"/>
                <a:gd name="T7" fmla="*/ 76 h 244"/>
                <a:gd name="T8" fmla="*/ 35 w 148"/>
                <a:gd name="T9" fmla="*/ 132 h 244"/>
                <a:gd name="T10" fmla="*/ 45 w 148"/>
                <a:gd name="T11" fmla="*/ 157 h 244"/>
                <a:gd name="T12" fmla="*/ 52 w 148"/>
                <a:gd name="T13" fmla="*/ 165 h 244"/>
                <a:gd name="T14" fmla="*/ 73 w 148"/>
                <a:gd name="T15" fmla="*/ 171 h 244"/>
                <a:gd name="T16" fmla="*/ 83 w 148"/>
                <a:gd name="T17" fmla="*/ 137 h 244"/>
                <a:gd name="T18" fmla="*/ 107 w 148"/>
                <a:gd name="T19" fmla="*/ 118 h 244"/>
                <a:gd name="T20" fmla="*/ 97 w 148"/>
                <a:gd name="T21" fmla="*/ 48 h 244"/>
                <a:gd name="T22" fmla="*/ 121 w 148"/>
                <a:gd name="T23" fmla="*/ 34 h 244"/>
                <a:gd name="T24" fmla="*/ 97 w 148"/>
                <a:gd name="T25" fmla="*/ 14 h 244"/>
                <a:gd name="T26" fmla="*/ 83 w 148"/>
                <a:gd name="T27" fmla="*/ 0 h 2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44"/>
                <a:gd name="T44" fmla="*/ 148 w 148"/>
                <a:gd name="T45" fmla="*/ 244 h 24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5" name="Freeform 46"/>
            <p:cNvSpPr>
              <a:spLocks noChangeArrowheads="1"/>
            </p:cNvSpPr>
            <p:nvPr/>
          </p:nvSpPr>
          <p:spPr bwMode="auto">
            <a:xfrm>
              <a:off x="3715" y="1021"/>
              <a:ext cx="83" cy="128"/>
            </a:xfrm>
            <a:custGeom>
              <a:avLst/>
              <a:gdLst>
                <a:gd name="T0" fmla="*/ 42 w 96"/>
                <a:gd name="T1" fmla="*/ 1 h 183"/>
                <a:gd name="T2" fmla="*/ 44 w 96"/>
                <a:gd name="T3" fmla="*/ 24 h 183"/>
                <a:gd name="T4" fmla="*/ 52 w 96"/>
                <a:gd name="T5" fmla="*/ 43 h 183"/>
                <a:gd name="T6" fmla="*/ 54 w 96"/>
                <a:gd name="T7" fmla="*/ 64 h 183"/>
                <a:gd name="T8" fmla="*/ 59 w 96"/>
                <a:gd name="T9" fmla="*/ 73 h 183"/>
                <a:gd name="T10" fmla="*/ 61 w 96"/>
                <a:gd name="T11" fmla="*/ 88 h 183"/>
                <a:gd name="T12" fmla="*/ 49 w 96"/>
                <a:gd name="T13" fmla="*/ 65 h 183"/>
                <a:gd name="T14" fmla="*/ 30 w 96"/>
                <a:gd name="T15" fmla="*/ 55 h 183"/>
                <a:gd name="T16" fmla="*/ 4 w 96"/>
                <a:gd name="T17" fmla="*/ 58 h 183"/>
                <a:gd name="T18" fmla="*/ 7 w 96"/>
                <a:gd name="T19" fmla="*/ 71 h 183"/>
                <a:gd name="T20" fmla="*/ 35 w 96"/>
                <a:gd name="T21" fmla="*/ 80 h 183"/>
                <a:gd name="T22" fmla="*/ 49 w 96"/>
                <a:gd name="T23" fmla="*/ 94 h 183"/>
                <a:gd name="T24" fmla="*/ 61 w 96"/>
                <a:gd name="T25" fmla="*/ 94 h 183"/>
                <a:gd name="T26" fmla="*/ 67 w 96"/>
                <a:gd name="T27" fmla="*/ 105 h 183"/>
                <a:gd name="T28" fmla="*/ 83 w 96"/>
                <a:gd name="T29" fmla="*/ 125 h 183"/>
                <a:gd name="T30" fmla="*/ 70 w 96"/>
                <a:gd name="T31" fmla="*/ 88 h 183"/>
                <a:gd name="T32" fmla="*/ 69 w 96"/>
                <a:gd name="T33" fmla="*/ 65 h 183"/>
                <a:gd name="T34" fmla="*/ 61 w 96"/>
                <a:gd name="T35" fmla="*/ 44 h 183"/>
                <a:gd name="T36" fmla="*/ 54 w 96"/>
                <a:gd name="T37" fmla="*/ 29 h 183"/>
                <a:gd name="T38" fmla="*/ 49 w 96"/>
                <a:gd name="T39" fmla="*/ 14 h 183"/>
                <a:gd name="T40" fmla="*/ 42 w 96"/>
                <a:gd name="T41" fmla="*/ 1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83"/>
                <a:gd name="T65" fmla="*/ 96 w 96"/>
                <a:gd name="T66" fmla="*/ 183 h 1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rgbClr val="363046">
                <a:alpha val="20000"/>
              </a:srgbClr>
            </a:solidFill>
            <a:ln w="9525" cmpd="sng">
              <a:noFill/>
              <a:bevel/>
              <a:headEnd/>
              <a:tailEnd/>
            </a:ln>
          </p:spPr>
          <p:txBody>
            <a:bodyPr/>
            <a:lstStyle/>
            <a:p>
              <a:endParaRPr lang="zh-CN" altLang="en-US" sz="1200"/>
            </a:p>
          </p:txBody>
        </p:sp>
        <p:sp>
          <p:nvSpPr>
            <p:cNvPr id="46" name="Freeform 47"/>
            <p:cNvSpPr>
              <a:spLocks noChangeArrowheads="1"/>
            </p:cNvSpPr>
            <p:nvPr/>
          </p:nvSpPr>
          <p:spPr bwMode="auto">
            <a:xfrm>
              <a:off x="3771" y="1124"/>
              <a:ext cx="46" cy="122"/>
            </a:xfrm>
            <a:custGeom>
              <a:avLst/>
              <a:gdLst>
                <a:gd name="T0" fmla="*/ 5 w 54"/>
                <a:gd name="T1" fmla="*/ 0 h 175"/>
                <a:gd name="T2" fmla="*/ 0 w 54"/>
                <a:gd name="T3" fmla="*/ 17 h 175"/>
                <a:gd name="T4" fmla="*/ 8 w 54"/>
                <a:gd name="T5" fmla="*/ 38 h 175"/>
                <a:gd name="T6" fmla="*/ 15 w 54"/>
                <a:gd name="T7" fmla="*/ 66 h 175"/>
                <a:gd name="T8" fmla="*/ 29 w 54"/>
                <a:gd name="T9" fmla="*/ 90 h 175"/>
                <a:gd name="T10" fmla="*/ 46 w 54"/>
                <a:gd name="T11" fmla="*/ 122 h 175"/>
                <a:gd name="T12" fmla="*/ 34 w 54"/>
                <a:gd name="T13" fmla="*/ 80 h 175"/>
                <a:gd name="T14" fmla="*/ 29 w 54"/>
                <a:gd name="T15" fmla="*/ 65 h 175"/>
                <a:gd name="T16" fmla="*/ 24 w 54"/>
                <a:gd name="T17" fmla="*/ 43 h 175"/>
                <a:gd name="T18" fmla="*/ 21 w 54"/>
                <a:gd name="T19" fmla="*/ 32 h 175"/>
                <a:gd name="T20" fmla="*/ 14 w 54"/>
                <a:gd name="T21" fmla="*/ 26 h 175"/>
                <a:gd name="T22" fmla="*/ 5 w 54"/>
                <a:gd name="T23" fmla="*/ 0 h 1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175"/>
                <a:gd name="T38" fmla="*/ 54 w 54"/>
                <a:gd name="T39" fmla="*/ 175 h 1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7" name="Freeform 48"/>
            <p:cNvSpPr>
              <a:spLocks noChangeArrowheads="1"/>
            </p:cNvSpPr>
            <p:nvPr/>
          </p:nvSpPr>
          <p:spPr bwMode="auto">
            <a:xfrm>
              <a:off x="3823" y="1252"/>
              <a:ext cx="75" cy="50"/>
            </a:xfrm>
            <a:custGeom>
              <a:avLst/>
              <a:gdLst>
                <a:gd name="T0" fmla="*/ 2 w 86"/>
                <a:gd name="T1" fmla="*/ 0 h 73"/>
                <a:gd name="T2" fmla="*/ 7 w 86"/>
                <a:gd name="T3" fmla="*/ 23 h 73"/>
                <a:gd name="T4" fmla="*/ 20 w 86"/>
                <a:gd name="T5" fmla="*/ 29 h 73"/>
                <a:gd name="T6" fmla="*/ 42 w 86"/>
                <a:gd name="T7" fmla="*/ 34 h 73"/>
                <a:gd name="T8" fmla="*/ 54 w 86"/>
                <a:gd name="T9" fmla="*/ 39 h 73"/>
                <a:gd name="T10" fmla="*/ 65 w 86"/>
                <a:gd name="T11" fmla="*/ 45 h 73"/>
                <a:gd name="T12" fmla="*/ 75 w 86"/>
                <a:gd name="T13" fmla="*/ 47 h 73"/>
                <a:gd name="T14" fmla="*/ 63 w 86"/>
                <a:gd name="T15" fmla="*/ 27 h 73"/>
                <a:gd name="T16" fmla="*/ 55 w 86"/>
                <a:gd name="T17" fmla="*/ 15 h 73"/>
                <a:gd name="T18" fmla="*/ 31 w 86"/>
                <a:gd name="T19" fmla="*/ 16 h 73"/>
                <a:gd name="T20" fmla="*/ 21 w 86"/>
                <a:gd name="T21" fmla="*/ 13 h 73"/>
                <a:gd name="T22" fmla="*/ 5 w 86"/>
                <a:gd name="T23" fmla="*/ 0 h 73"/>
                <a:gd name="T24" fmla="*/ 2 w 86"/>
                <a:gd name="T25" fmla="*/ 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6"/>
                <a:gd name="T40" fmla="*/ 0 h 73"/>
                <a:gd name="T41" fmla="*/ 86 w 86"/>
                <a:gd name="T42" fmla="*/ 73 h 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8" name="Freeform 49"/>
            <p:cNvSpPr>
              <a:spLocks noChangeArrowheads="1"/>
            </p:cNvSpPr>
            <p:nvPr/>
          </p:nvSpPr>
          <p:spPr bwMode="auto">
            <a:xfrm>
              <a:off x="3943" y="1163"/>
              <a:ext cx="95" cy="109"/>
            </a:xfrm>
            <a:custGeom>
              <a:avLst/>
              <a:gdLst>
                <a:gd name="T0" fmla="*/ 84 w 111"/>
                <a:gd name="T1" fmla="*/ 0 h 156"/>
                <a:gd name="T2" fmla="*/ 64 w 111"/>
                <a:gd name="T3" fmla="*/ 7 h 156"/>
                <a:gd name="T4" fmla="*/ 20 w 111"/>
                <a:gd name="T5" fmla="*/ 10 h 156"/>
                <a:gd name="T6" fmla="*/ 12 w 111"/>
                <a:gd name="T7" fmla="*/ 23 h 156"/>
                <a:gd name="T8" fmla="*/ 9 w 111"/>
                <a:gd name="T9" fmla="*/ 43 h 156"/>
                <a:gd name="T10" fmla="*/ 12 w 111"/>
                <a:gd name="T11" fmla="*/ 52 h 156"/>
                <a:gd name="T12" fmla="*/ 3 w 111"/>
                <a:gd name="T13" fmla="*/ 61 h 156"/>
                <a:gd name="T14" fmla="*/ 12 w 111"/>
                <a:gd name="T15" fmla="*/ 76 h 156"/>
                <a:gd name="T16" fmla="*/ 20 w 111"/>
                <a:gd name="T17" fmla="*/ 87 h 156"/>
                <a:gd name="T18" fmla="*/ 13 w 111"/>
                <a:gd name="T19" fmla="*/ 101 h 156"/>
                <a:gd name="T20" fmla="*/ 21 w 111"/>
                <a:gd name="T21" fmla="*/ 109 h 156"/>
                <a:gd name="T22" fmla="*/ 36 w 111"/>
                <a:gd name="T23" fmla="*/ 101 h 156"/>
                <a:gd name="T24" fmla="*/ 43 w 111"/>
                <a:gd name="T25" fmla="*/ 65 h 156"/>
                <a:gd name="T26" fmla="*/ 48 w 111"/>
                <a:gd name="T27" fmla="*/ 88 h 156"/>
                <a:gd name="T28" fmla="*/ 56 w 111"/>
                <a:gd name="T29" fmla="*/ 101 h 156"/>
                <a:gd name="T30" fmla="*/ 53 w 111"/>
                <a:gd name="T31" fmla="*/ 78 h 156"/>
                <a:gd name="T32" fmla="*/ 62 w 111"/>
                <a:gd name="T33" fmla="*/ 51 h 156"/>
                <a:gd name="T34" fmla="*/ 59 w 111"/>
                <a:gd name="T35" fmla="*/ 36 h 156"/>
                <a:gd name="T36" fmla="*/ 46 w 111"/>
                <a:gd name="T37" fmla="*/ 42 h 156"/>
                <a:gd name="T38" fmla="*/ 30 w 111"/>
                <a:gd name="T39" fmla="*/ 38 h 156"/>
                <a:gd name="T40" fmla="*/ 35 w 111"/>
                <a:gd name="T41" fmla="*/ 25 h 156"/>
                <a:gd name="T42" fmla="*/ 53 w 111"/>
                <a:gd name="T43" fmla="*/ 24 h 156"/>
                <a:gd name="T44" fmla="*/ 67 w 111"/>
                <a:gd name="T45" fmla="*/ 27 h 156"/>
                <a:gd name="T46" fmla="*/ 84 w 111"/>
                <a:gd name="T47" fmla="*/ 21 h 156"/>
                <a:gd name="T48" fmla="*/ 95 w 111"/>
                <a:gd name="T49" fmla="*/ 9 h 156"/>
                <a:gd name="T50" fmla="*/ 84 w 111"/>
                <a:gd name="T51" fmla="*/ 0 h 1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156"/>
                <a:gd name="T80" fmla="*/ 111 w 111"/>
                <a:gd name="T81" fmla="*/ 156 h 1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49" name="Freeform 50"/>
            <p:cNvSpPr>
              <a:spLocks noChangeArrowheads="1"/>
            </p:cNvSpPr>
            <p:nvPr/>
          </p:nvSpPr>
          <p:spPr bwMode="auto">
            <a:xfrm>
              <a:off x="3911" y="772"/>
              <a:ext cx="25" cy="67"/>
            </a:xfrm>
            <a:custGeom>
              <a:avLst/>
              <a:gdLst>
                <a:gd name="T0" fmla="*/ 10 w 30"/>
                <a:gd name="T1" fmla="*/ 0 h 94"/>
                <a:gd name="T2" fmla="*/ 0 w 30"/>
                <a:gd name="T3" fmla="*/ 11 h 94"/>
                <a:gd name="T4" fmla="*/ 5 w 30"/>
                <a:gd name="T5" fmla="*/ 26 h 94"/>
                <a:gd name="T6" fmla="*/ 1 w 30"/>
                <a:gd name="T7" fmla="*/ 43 h 94"/>
                <a:gd name="T8" fmla="*/ 13 w 30"/>
                <a:gd name="T9" fmla="*/ 67 h 94"/>
                <a:gd name="T10" fmla="*/ 25 w 30"/>
                <a:gd name="T11" fmla="*/ 58 h 94"/>
                <a:gd name="T12" fmla="*/ 18 w 30"/>
                <a:gd name="T13" fmla="*/ 43 h 94"/>
                <a:gd name="T14" fmla="*/ 10 w 30"/>
                <a:gd name="T15" fmla="*/ 0 h 9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94"/>
                <a:gd name="T26" fmla="*/ 30 w 30"/>
                <a:gd name="T27" fmla="*/ 94 h 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50" name="Freeform 51"/>
            <p:cNvSpPr>
              <a:spLocks noChangeArrowheads="1"/>
            </p:cNvSpPr>
            <p:nvPr/>
          </p:nvSpPr>
          <p:spPr bwMode="auto">
            <a:xfrm>
              <a:off x="3927" y="883"/>
              <a:ext cx="70" cy="111"/>
            </a:xfrm>
            <a:custGeom>
              <a:avLst/>
              <a:gdLst>
                <a:gd name="T0" fmla="*/ 10 w 81"/>
                <a:gd name="T1" fmla="*/ 1 h 158"/>
                <a:gd name="T2" fmla="*/ 0 w 81"/>
                <a:gd name="T3" fmla="*/ 14 h 158"/>
                <a:gd name="T4" fmla="*/ 7 w 81"/>
                <a:gd name="T5" fmla="*/ 34 h 158"/>
                <a:gd name="T6" fmla="*/ 5 w 81"/>
                <a:gd name="T7" fmla="*/ 75 h 158"/>
                <a:gd name="T8" fmla="*/ 15 w 81"/>
                <a:gd name="T9" fmla="*/ 72 h 158"/>
                <a:gd name="T10" fmla="*/ 17 w 81"/>
                <a:gd name="T11" fmla="*/ 81 h 158"/>
                <a:gd name="T12" fmla="*/ 25 w 81"/>
                <a:gd name="T13" fmla="*/ 86 h 158"/>
                <a:gd name="T14" fmla="*/ 33 w 81"/>
                <a:gd name="T15" fmla="*/ 98 h 158"/>
                <a:gd name="T16" fmla="*/ 41 w 81"/>
                <a:gd name="T17" fmla="*/ 90 h 158"/>
                <a:gd name="T18" fmla="*/ 56 w 81"/>
                <a:gd name="T19" fmla="*/ 94 h 158"/>
                <a:gd name="T20" fmla="*/ 54 w 81"/>
                <a:gd name="T21" fmla="*/ 77 h 158"/>
                <a:gd name="T22" fmla="*/ 41 w 81"/>
                <a:gd name="T23" fmla="*/ 73 h 158"/>
                <a:gd name="T24" fmla="*/ 34 w 81"/>
                <a:gd name="T25" fmla="*/ 64 h 158"/>
                <a:gd name="T26" fmla="*/ 29 w 81"/>
                <a:gd name="T27" fmla="*/ 51 h 158"/>
                <a:gd name="T28" fmla="*/ 35 w 81"/>
                <a:gd name="T29" fmla="*/ 37 h 158"/>
                <a:gd name="T30" fmla="*/ 30 w 81"/>
                <a:gd name="T31" fmla="*/ 25 h 158"/>
                <a:gd name="T32" fmla="*/ 36 w 81"/>
                <a:gd name="T33" fmla="*/ 14 h 158"/>
                <a:gd name="T34" fmla="*/ 25 w 81"/>
                <a:gd name="T35" fmla="*/ 3 h 158"/>
                <a:gd name="T36" fmla="*/ 16 w 81"/>
                <a:gd name="T37" fmla="*/ 5 h 158"/>
                <a:gd name="T38" fmla="*/ 10 w 81"/>
                <a:gd name="T39" fmla="*/ 1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1"/>
                <a:gd name="T61" fmla="*/ 0 h 158"/>
                <a:gd name="T62" fmla="*/ 81 w 81"/>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rgbClr val="363046">
                <a:alpha val="20000"/>
              </a:srgbClr>
            </a:solidFill>
            <a:ln w="9525" cmpd="sng">
              <a:noFill/>
              <a:bevel/>
              <a:headEnd/>
              <a:tailEnd/>
            </a:ln>
          </p:spPr>
          <p:txBody>
            <a:bodyPr/>
            <a:lstStyle/>
            <a:p>
              <a:endParaRPr lang="zh-CN" altLang="en-US" sz="1200"/>
            </a:p>
          </p:txBody>
        </p:sp>
        <p:sp>
          <p:nvSpPr>
            <p:cNvPr id="51" name="Freeform 52"/>
            <p:cNvSpPr>
              <a:spLocks noChangeArrowheads="1"/>
            </p:cNvSpPr>
            <p:nvPr/>
          </p:nvSpPr>
          <p:spPr bwMode="auto">
            <a:xfrm>
              <a:off x="3976" y="1029"/>
              <a:ext cx="74" cy="74"/>
            </a:xfrm>
            <a:custGeom>
              <a:avLst/>
              <a:gdLst>
                <a:gd name="T0" fmla="*/ 45 w 85"/>
                <a:gd name="T1" fmla="*/ 0 h 105"/>
                <a:gd name="T2" fmla="*/ 38 w 85"/>
                <a:gd name="T3" fmla="*/ 13 h 105"/>
                <a:gd name="T4" fmla="*/ 28 w 85"/>
                <a:gd name="T5" fmla="*/ 21 h 105"/>
                <a:gd name="T6" fmla="*/ 14 w 85"/>
                <a:gd name="T7" fmla="*/ 25 h 105"/>
                <a:gd name="T8" fmla="*/ 7 w 85"/>
                <a:gd name="T9" fmla="*/ 34 h 105"/>
                <a:gd name="T10" fmla="*/ 3 w 85"/>
                <a:gd name="T11" fmla="*/ 52 h 105"/>
                <a:gd name="T12" fmla="*/ 11 w 85"/>
                <a:gd name="T13" fmla="*/ 50 h 105"/>
                <a:gd name="T14" fmla="*/ 22 w 85"/>
                <a:gd name="T15" fmla="*/ 44 h 105"/>
                <a:gd name="T16" fmla="*/ 30 w 85"/>
                <a:gd name="T17" fmla="*/ 49 h 105"/>
                <a:gd name="T18" fmla="*/ 50 w 85"/>
                <a:gd name="T19" fmla="*/ 70 h 105"/>
                <a:gd name="T20" fmla="*/ 62 w 85"/>
                <a:gd name="T21" fmla="*/ 51 h 105"/>
                <a:gd name="T22" fmla="*/ 74 w 85"/>
                <a:gd name="T23" fmla="*/ 48 h 105"/>
                <a:gd name="T24" fmla="*/ 64 w 85"/>
                <a:gd name="T25" fmla="*/ 27 h 105"/>
                <a:gd name="T26" fmla="*/ 45 w 85"/>
                <a:gd name="T27" fmla="*/ 0 h 1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5"/>
                <a:gd name="T43" fmla="*/ 0 h 105"/>
                <a:gd name="T44" fmla="*/ 85 w 85"/>
                <a:gd name="T45" fmla="*/ 105 h 1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52" name="Freeform 53"/>
            <p:cNvSpPr>
              <a:spLocks noChangeArrowheads="1"/>
            </p:cNvSpPr>
            <p:nvPr/>
          </p:nvSpPr>
          <p:spPr bwMode="auto">
            <a:xfrm>
              <a:off x="4064" y="1161"/>
              <a:ext cx="33" cy="46"/>
            </a:xfrm>
            <a:custGeom>
              <a:avLst/>
              <a:gdLst>
                <a:gd name="T0" fmla="*/ 5 w 38"/>
                <a:gd name="T1" fmla="*/ 19 h 66"/>
                <a:gd name="T2" fmla="*/ 23 w 38"/>
                <a:gd name="T3" fmla="*/ 46 h 66"/>
                <a:gd name="T4" fmla="*/ 26 w 38"/>
                <a:gd name="T5" fmla="*/ 36 h 66"/>
                <a:gd name="T6" fmla="*/ 33 w 38"/>
                <a:gd name="T7" fmla="*/ 28 h 66"/>
                <a:gd name="T8" fmla="*/ 26 w 38"/>
                <a:gd name="T9" fmla="*/ 17 h 66"/>
                <a:gd name="T10" fmla="*/ 17 w 38"/>
                <a:gd name="T11" fmla="*/ 9 h 66"/>
                <a:gd name="T12" fmla="*/ 10 w 38"/>
                <a:gd name="T13" fmla="*/ 1 h 66"/>
                <a:gd name="T14" fmla="*/ 2 w 38"/>
                <a:gd name="T15" fmla="*/ 8 h 66"/>
                <a:gd name="T16" fmla="*/ 5 w 38"/>
                <a:gd name="T17" fmla="*/ 19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66"/>
                <a:gd name="T29" fmla="*/ 38 w 38"/>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rgbClr val="363046">
                <a:alpha val="20000"/>
              </a:srgbClr>
            </a:solidFill>
            <a:ln w="9525" cmpd="sng">
              <a:noFill/>
              <a:bevel/>
              <a:headEnd/>
              <a:tailEnd/>
            </a:ln>
          </p:spPr>
          <p:txBody>
            <a:bodyPr/>
            <a:lstStyle/>
            <a:p>
              <a:endParaRPr lang="zh-CN" altLang="en-US" sz="1200"/>
            </a:p>
          </p:txBody>
        </p:sp>
        <p:sp>
          <p:nvSpPr>
            <p:cNvPr id="53" name="Freeform 54"/>
            <p:cNvSpPr>
              <a:spLocks noChangeArrowheads="1"/>
            </p:cNvSpPr>
            <p:nvPr/>
          </p:nvSpPr>
          <p:spPr bwMode="auto">
            <a:xfrm>
              <a:off x="4045" y="1238"/>
              <a:ext cx="21" cy="16"/>
            </a:xfrm>
            <a:custGeom>
              <a:avLst/>
              <a:gdLst>
                <a:gd name="T0" fmla="*/ 0 w 24"/>
                <a:gd name="T1" fmla="*/ 0 h 23"/>
                <a:gd name="T2" fmla="*/ 5 w 24"/>
                <a:gd name="T3" fmla="*/ 16 h 23"/>
                <a:gd name="T4" fmla="*/ 21 w 24"/>
                <a:gd name="T5" fmla="*/ 8 h 23"/>
                <a:gd name="T6" fmla="*/ 0 w 24"/>
                <a:gd name="T7" fmla="*/ 0 h 23"/>
                <a:gd name="T8" fmla="*/ 0 60000 65536"/>
                <a:gd name="T9" fmla="*/ 0 60000 65536"/>
                <a:gd name="T10" fmla="*/ 0 60000 65536"/>
                <a:gd name="T11" fmla="*/ 0 60000 65536"/>
                <a:gd name="T12" fmla="*/ 0 w 24"/>
                <a:gd name="T13" fmla="*/ 0 h 23"/>
                <a:gd name="T14" fmla="*/ 24 w 24"/>
                <a:gd name="T15" fmla="*/ 23 h 23"/>
              </a:gdLst>
              <a:ahLst/>
              <a:cxnLst>
                <a:cxn ang="T8">
                  <a:pos x="T0" y="T1"/>
                </a:cxn>
                <a:cxn ang="T9">
                  <a:pos x="T2" y="T3"/>
                </a:cxn>
                <a:cxn ang="T10">
                  <a:pos x="T4" y="T5"/>
                </a:cxn>
                <a:cxn ang="T11">
                  <a:pos x="T6" y="T7"/>
                </a:cxn>
              </a:cxnLst>
              <a:rect l="T12" t="T13" r="T14" b="T15"/>
              <a:pathLst>
                <a:path w="24" h="23">
                  <a:moveTo>
                    <a:pt x="0" y="0"/>
                  </a:moveTo>
                  <a:cubicBezTo>
                    <a:pt x="1" y="8"/>
                    <a:pt x="3" y="16"/>
                    <a:pt x="6" y="23"/>
                  </a:cubicBezTo>
                  <a:cubicBezTo>
                    <a:pt x="19" y="20"/>
                    <a:pt x="19" y="22"/>
                    <a:pt x="24" y="11"/>
                  </a:cubicBezTo>
                  <a:cubicBezTo>
                    <a:pt x="20" y="0"/>
                    <a:pt x="4" y="8"/>
                    <a:pt x="0"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54" name="Freeform 55"/>
            <p:cNvSpPr>
              <a:spLocks noChangeArrowheads="1"/>
            </p:cNvSpPr>
            <p:nvPr/>
          </p:nvSpPr>
          <p:spPr bwMode="auto">
            <a:xfrm>
              <a:off x="4076" y="1228"/>
              <a:ext cx="52" cy="35"/>
            </a:xfrm>
            <a:custGeom>
              <a:avLst/>
              <a:gdLst>
                <a:gd name="T0" fmla="*/ 8 w 60"/>
                <a:gd name="T1" fmla="*/ 0 h 49"/>
                <a:gd name="T2" fmla="*/ 0 w 60"/>
                <a:gd name="T3" fmla="*/ 13 h 49"/>
                <a:gd name="T4" fmla="*/ 24 w 60"/>
                <a:gd name="T5" fmla="*/ 24 h 49"/>
                <a:gd name="T6" fmla="*/ 36 w 60"/>
                <a:gd name="T7" fmla="*/ 33 h 49"/>
                <a:gd name="T8" fmla="*/ 52 w 60"/>
                <a:gd name="T9" fmla="*/ 30 h 49"/>
                <a:gd name="T10" fmla="*/ 42 w 60"/>
                <a:gd name="T11" fmla="*/ 17 h 49"/>
                <a:gd name="T12" fmla="*/ 24 w 60"/>
                <a:gd name="T13" fmla="*/ 2 h 49"/>
                <a:gd name="T14" fmla="*/ 16 w 60"/>
                <a:gd name="T15" fmla="*/ 11 h 49"/>
                <a:gd name="T16" fmla="*/ 8 w 60"/>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49"/>
                <a:gd name="T29" fmla="*/ 60 w 6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55" name="Freeform 56"/>
            <p:cNvSpPr>
              <a:spLocks noChangeArrowheads="1"/>
            </p:cNvSpPr>
            <p:nvPr/>
          </p:nvSpPr>
          <p:spPr bwMode="auto">
            <a:xfrm>
              <a:off x="4156" y="1294"/>
              <a:ext cx="27" cy="31"/>
            </a:xfrm>
            <a:custGeom>
              <a:avLst/>
              <a:gdLst>
                <a:gd name="T0" fmla="*/ 24 w 32"/>
                <a:gd name="T1" fmla="*/ 0 h 44"/>
                <a:gd name="T2" fmla="*/ 8 w 32"/>
                <a:gd name="T3" fmla="*/ 8 h 44"/>
                <a:gd name="T4" fmla="*/ 10 w 32"/>
                <a:gd name="T5" fmla="*/ 23 h 44"/>
                <a:gd name="T6" fmla="*/ 20 w 32"/>
                <a:gd name="T7" fmla="*/ 25 h 44"/>
                <a:gd name="T8" fmla="*/ 24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56" name="Freeform 57"/>
            <p:cNvSpPr>
              <a:spLocks noChangeArrowheads="1"/>
            </p:cNvSpPr>
            <p:nvPr/>
          </p:nvSpPr>
          <p:spPr bwMode="auto">
            <a:xfrm>
              <a:off x="4463" y="1255"/>
              <a:ext cx="53" cy="44"/>
            </a:xfrm>
            <a:custGeom>
              <a:avLst/>
              <a:gdLst>
                <a:gd name="T0" fmla="*/ 6 w 61"/>
                <a:gd name="T1" fmla="*/ 0 h 63"/>
                <a:gd name="T2" fmla="*/ 0 w 61"/>
                <a:gd name="T3" fmla="*/ 10 h 63"/>
                <a:gd name="T4" fmla="*/ 21 w 61"/>
                <a:gd name="T5" fmla="*/ 24 h 63"/>
                <a:gd name="T6" fmla="*/ 31 w 61"/>
                <a:gd name="T7" fmla="*/ 38 h 63"/>
                <a:gd name="T8" fmla="*/ 40 w 61"/>
                <a:gd name="T9" fmla="*/ 44 h 63"/>
                <a:gd name="T10" fmla="*/ 53 w 61"/>
                <a:gd name="T11" fmla="*/ 39 h 63"/>
                <a:gd name="T12" fmla="*/ 29 w 61"/>
                <a:gd name="T13" fmla="*/ 12 h 63"/>
                <a:gd name="T14" fmla="*/ 6 w 61"/>
                <a:gd name="T15" fmla="*/ 0 h 6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63"/>
                <a:gd name="T26" fmla="*/ 61 w 61"/>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57" name="Freeform 58"/>
            <p:cNvSpPr>
              <a:spLocks noChangeArrowheads="1"/>
            </p:cNvSpPr>
            <p:nvPr/>
          </p:nvSpPr>
          <p:spPr bwMode="auto">
            <a:xfrm>
              <a:off x="4006" y="1310"/>
              <a:ext cx="53" cy="47"/>
            </a:xfrm>
            <a:custGeom>
              <a:avLst/>
              <a:gdLst>
                <a:gd name="T0" fmla="*/ 24 w 61"/>
                <a:gd name="T1" fmla="*/ 5 h 67"/>
                <a:gd name="T2" fmla="*/ 26 w 61"/>
                <a:gd name="T3" fmla="*/ 24 h 67"/>
                <a:gd name="T4" fmla="*/ 14 w 61"/>
                <a:gd name="T5" fmla="*/ 30 h 67"/>
                <a:gd name="T6" fmla="*/ 19 w 61"/>
                <a:gd name="T7" fmla="*/ 47 h 67"/>
                <a:gd name="T8" fmla="*/ 42 w 61"/>
                <a:gd name="T9" fmla="*/ 41 h 67"/>
                <a:gd name="T10" fmla="*/ 52 w 61"/>
                <a:gd name="T11" fmla="*/ 33 h 67"/>
                <a:gd name="T12" fmla="*/ 44 w 61"/>
                <a:gd name="T13" fmla="*/ 20 h 67"/>
                <a:gd name="T14" fmla="*/ 50 w 61"/>
                <a:gd name="T15" fmla="*/ 10 h 67"/>
                <a:gd name="T16" fmla="*/ 48 w 61"/>
                <a:gd name="T17" fmla="*/ 1 h 67"/>
                <a:gd name="T18" fmla="*/ 40 w 61"/>
                <a:gd name="T19" fmla="*/ 3 h 67"/>
                <a:gd name="T20" fmla="*/ 44 w 61"/>
                <a:gd name="T21" fmla="*/ 4 h 67"/>
                <a:gd name="T22" fmla="*/ 43 w 61"/>
                <a:gd name="T23" fmla="*/ 11 h 67"/>
                <a:gd name="T24" fmla="*/ 37 w 61"/>
                <a:gd name="T25" fmla="*/ 16 h 67"/>
                <a:gd name="T26" fmla="*/ 24 w 61"/>
                <a:gd name="T27" fmla="*/ 5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67"/>
                <a:gd name="T44" fmla="*/ 61 w 61"/>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rgbClr val="363046">
                <a:alpha val="20000"/>
              </a:srgbClr>
            </a:solidFill>
            <a:ln w="9525" cmpd="sng">
              <a:noFill/>
              <a:bevel/>
              <a:headEnd/>
              <a:tailEnd/>
            </a:ln>
          </p:spPr>
          <p:txBody>
            <a:bodyPr/>
            <a:lstStyle/>
            <a:p>
              <a:endParaRPr lang="zh-CN" altLang="en-US" sz="1200"/>
            </a:p>
          </p:txBody>
        </p:sp>
        <p:sp>
          <p:nvSpPr>
            <p:cNvPr id="58" name="Freeform 59"/>
            <p:cNvSpPr>
              <a:spLocks noChangeArrowheads="1"/>
            </p:cNvSpPr>
            <p:nvPr/>
          </p:nvSpPr>
          <p:spPr bwMode="auto">
            <a:xfrm>
              <a:off x="3950" y="1328"/>
              <a:ext cx="37" cy="25"/>
            </a:xfrm>
            <a:custGeom>
              <a:avLst/>
              <a:gdLst>
                <a:gd name="T0" fmla="*/ 18 w 43"/>
                <a:gd name="T1" fmla="*/ 2 h 36"/>
                <a:gd name="T2" fmla="*/ 5 w 43"/>
                <a:gd name="T3" fmla="*/ 4 h 36"/>
                <a:gd name="T4" fmla="*/ 28 w 43"/>
                <a:gd name="T5" fmla="*/ 25 h 36"/>
                <a:gd name="T6" fmla="*/ 36 w 43"/>
                <a:gd name="T7" fmla="*/ 21 h 36"/>
                <a:gd name="T8" fmla="*/ 18 w 43"/>
                <a:gd name="T9" fmla="*/ 2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rgbClr val="363046">
                <a:alpha val="20000"/>
              </a:srgbClr>
            </a:solidFill>
            <a:ln w="9525" cmpd="sng">
              <a:noFill/>
              <a:bevel/>
              <a:headEnd/>
              <a:tailEnd/>
            </a:ln>
          </p:spPr>
          <p:txBody>
            <a:bodyPr/>
            <a:lstStyle/>
            <a:p>
              <a:endParaRPr lang="zh-CN" altLang="en-US" sz="1200"/>
            </a:p>
          </p:txBody>
        </p:sp>
        <p:sp>
          <p:nvSpPr>
            <p:cNvPr id="59" name="Freeform 60"/>
            <p:cNvSpPr>
              <a:spLocks noChangeArrowheads="1"/>
            </p:cNvSpPr>
            <p:nvPr/>
          </p:nvSpPr>
          <p:spPr bwMode="auto">
            <a:xfrm>
              <a:off x="3926" y="1300"/>
              <a:ext cx="27" cy="29"/>
            </a:xfrm>
            <a:custGeom>
              <a:avLst/>
              <a:gdLst>
                <a:gd name="T0" fmla="*/ 18 w 32"/>
                <a:gd name="T1" fmla="*/ 0 h 41"/>
                <a:gd name="T2" fmla="*/ 0 w 32"/>
                <a:gd name="T3" fmla="*/ 18 h 41"/>
                <a:gd name="T4" fmla="*/ 14 w 32"/>
                <a:gd name="T5" fmla="*/ 17 h 41"/>
                <a:gd name="T6" fmla="*/ 16 w 32"/>
                <a:gd name="T7" fmla="*/ 21 h 41"/>
                <a:gd name="T8" fmla="*/ 14 w 32"/>
                <a:gd name="T9" fmla="*/ 25 h 41"/>
                <a:gd name="T10" fmla="*/ 25 w 32"/>
                <a:gd name="T11" fmla="*/ 15 h 41"/>
                <a:gd name="T12" fmla="*/ 20 w 32"/>
                <a:gd name="T13" fmla="*/ 6 h 41"/>
                <a:gd name="T14" fmla="*/ 18 w 32"/>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41"/>
                <a:gd name="T26" fmla="*/ 32 w 32"/>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60" name="Freeform 61"/>
            <p:cNvSpPr>
              <a:spLocks noChangeArrowheads="1"/>
            </p:cNvSpPr>
            <p:nvPr/>
          </p:nvSpPr>
          <p:spPr bwMode="auto">
            <a:xfrm>
              <a:off x="3965" y="1311"/>
              <a:ext cx="39" cy="22"/>
            </a:xfrm>
            <a:custGeom>
              <a:avLst/>
              <a:gdLst>
                <a:gd name="T0" fmla="*/ 18 w 45"/>
                <a:gd name="T1" fmla="*/ 0 h 32"/>
                <a:gd name="T2" fmla="*/ 0 w 45"/>
                <a:gd name="T3" fmla="*/ 5 h 32"/>
                <a:gd name="T4" fmla="*/ 23 w 45"/>
                <a:gd name="T5" fmla="*/ 21 h 32"/>
                <a:gd name="T6" fmla="*/ 39 w 45"/>
                <a:gd name="T7" fmla="*/ 17 h 32"/>
                <a:gd name="T8" fmla="*/ 19 w 45"/>
                <a:gd name="T9" fmla="*/ 7 h 32"/>
                <a:gd name="T10" fmla="*/ 18 w 45"/>
                <a:gd name="T11" fmla="*/ 0 h 32"/>
                <a:gd name="T12" fmla="*/ 0 60000 65536"/>
                <a:gd name="T13" fmla="*/ 0 60000 65536"/>
                <a:gd name="T14" fmla="*/ 0 60000 65536"/>
                <a:gd name="T15" fmla="*/ 0 60000 65536"/>
                <a:gd name="T16" fmla="*/ 0 60000 65536"/>
                <a:gd name="T17" fmla="*/ 0 60000 65536"/>
                <a:gd name="T18" fmla="*/ 0 w 45"/>
                <a:gd name="T19" fmla="*/ 0 h 32"/>
                <a:gd name="T20" fmla="*/ 45 w 4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61" name="Freeform 62"/>
            <p:cNvSpPr>
              <a:spLocks noChangeArrowheads="1"/>
            </p:cNvSpPr>
            <p:nvPr/>
          </p:nvSpPr>
          <p:spPr bwMode="auto">
            <a:xfrm>
              <a:off x="3908" y="1000"/>
              <a:ext cx="31" cy="52"/>
            </a:xfrm>
            <a:custGeom>
              <a:avLst/>
              <a:gdLst>
                <a:gd name="T0" fmla="*/ 27 w 35"/>
                <a:gd name="T1" fmla="*/ 0 h 74"/>
                <a:gd name="T2" fmla="*/ 19 w 35"/>
                <a:gd name="T3" fmla="*/ 11 h 74"/>
                <a:gd name="T4" fmla="*/ 8 w 35"/>
                <a:gd name="T5" fmla="*/ 25 h 74"/>
                <a:gd name="T6" fmla="*/ 0 w 35"/>
                <a:gd name="T7" fmla="*/ 41 h 74"/>
                <a:gd name="T8" fmla="*/ 7 w 35"/>
                <a:gd name="T9" fmla="*/ 52 h 74"/>
                <a:gd name="T10" fmla="*/ 18 w 35"/>
                <a:gd name="T11" fmla="*/ 41 h 74"/>
                <a:gd name="T12" fmla="*/ 31 w 35"/>
                <a:gd name="T13" fmla="*/ 22 h 74"/>
                <a:gd name="T14" fmla="*/ 27 w 35"/>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74"/>
                <a:gd name="T26" fmla="*/ 35 w 35"/>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62" name="Freeform 63"/>
            <p:cNvSpPr>
              <a:spLocks noChangeArrowheads="1"/>
            </p:cNvSpPr>
            <p:nvPr/>
          </p:nvSpPr>
          <p:spPr bwMode="auto">
            <a:xfrm>
              <a:off x="3967" y="992"/>
              <a:ext cx="22" cy="51"/>
            </a:xfrm>
            <a:custGeom>
              <a:avLst/>
              <a:gdLst>
                <a:gd name="T0" fmla="*/ 11 w 25"/>
                <a:gd name="T1" fmla="*/ 5 h 73"/>
                <a:gd name="T2" fmla="*/ 4 w 25"/>
                <a:gd name="T3" fmla="*/ 6 h 73"/>
                <a:gd name="T4" fmla="*/ 0 w 25"/>
                <a:gd name="T5" fmla="*/ 15 h 73"/>
                <a:gd name="T6" fmla="*/ 13 w 25"/>
                <a:gd name="T7" fmla="*/ 29 h 73"/>
                <a:gd name="T8" fmla="*/ 22 w 25"/>
                <a:gd name="T9" fmla="*/ 39 h 73"/>
                <a:gd name="T10" fmla="*/ 14 w 25"/>
                <a:gd name="T11" fmla="*/ 14 h 73"/>
                <a:gd name="T12" fmla="*/ 11 w 25"/>
                <a:gd name="T13" fmla="*/ 5 h 73"/>
                <a:gd name="T14" fmla="*/ 0 60000 65536"/>
                <a:gd name="T15" fmla="*/ 0 60000 65536"/>
                <a:gd name="T16" fmla="*/ 0 60000 65536"/>
                <a:gd name="T17" fmla="*/ 0 60000 65536"/>
                <a:gd name="T18" fmla="*/ 0 60000 65536"/>
                <a:gd name="T19" fmla="*/ 0 60000 65536"/>
                <a:gd name="T20" fmla="*/ 0 60000 65536"/>
                <a:gd name="T21" fmla="*/ 0 w 25"/>
                <a:gd name="T22" fmla="*/ 0 h 73"/>
                <a:gd name="T23" fmla="*/ 25 w 25"/>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rgbClr val="363046">
                <a:alpha val="20000"/>
              </a:srgbClr>
            </a:solidFill>
            <a:ln w="9525" cmpd="sng">
              <a:noFill/>
              <a:bevel/>
              <a:headEnd/>
              <a:tailEnd/>
            </a:ln>
          </p:spPr>
          <p:txBody>
            <a:bodyPr/>
            <a:lstStyle/>
            <a:p>
              <a:endParaRPr lang="zh-CN" altLang="en-US" sz="1200"/>
            </a:p>
          </p:txBody>
        </p:sp>
        <p:sp>
          <p:nvSpPr>
            <p:cNvPr id="63" name="Freeform 64"/>
            <p:cNvSpPr>
              <a:spLocks noChangeArrowheads="1"/>
            </p:cNvSpPr>
            <p:nvPr/>
          </p:nvSpPr>
          <p:spPr bwMode="auto">
            <a:xfrm>
              <a:off x="3992" y="976"/>
              <a:ext cx="12" cy="23"/>
            </a:xfrm>
            <a:custGeom>
              <a:avLst/>
              <a:gdLst>
                <a:gd name="T0" fmla="*/ 9 w 14"/>
                <a:gd name="T1" fmla="*/ 0 h 33"/>
                <a:gd name="T2" fmla="*/ 1 w 14"/>
                <a:gd name="T3" fmla="*/ 7 h 33"/>
                <a:gd name="T4" fmla="*/ 9 w 14"/>
                <a:gd name="T5" fmla="*/ 17 h 33"/>
                <a:gd name="T6" fmla="*/ 9 w 14"/>
                <a:gd name="T7" fmla="*/ 0 h 33"/>
                <a:gd name="T8" fmla="*/ 0 60000 65536"/>
                <a:gd name="T9" fmla="*/ 0 60000 65536"/>
                <a:gd name="T10" fmla="*/ 0 60000 65536"/>
                <a:gd name="T11" fmla="*/ 0 60000 65536"/>
                <a:gd name="T12" fmla="*/ 0 w 14"/>
                <a:gd name="T13" fmla="*/ 0 h 33"/>
                <a:gd name="T14" fmla="*/ 14 w 14"/>
                <a:gd name="T15" fmla="*/ 33 h 33"/>
              </a:gdLst>
              <a:ahLst/>
              <a:cxnLst>
                <a:cxn ang="T8">
                  <a:pos x="T0" y="T1"/>
                </a:cxn>
                <a:cxn ang="T9">
                  <a:pos x="T2" y="T3"/>
                </a:cxn>
                <a:cxn ang="T10">
                  <a:pos x="T4" y="T5"/>
                </a:cxn>
                <a:cxn ang="T11">
                  <a:pos x="T6" y="T7"/>
                </a:cxn>
              </a:cxnLst>
              <a:rect l="T12" t="T13" r="T14" b="T15"/>
              <a:pathLst>
                <a:path w="14" h="33">
                  <a:moveTo>
                    <a:pt x="11" y="0"/>
                  </a:moveTo>
                  <a:cubicBezTo>
                    <a:pt x="7" y="3"/>
                    <a:pt x="5" y="7"/>
                    <a:pt x="1" y="10"/>
                  </a:cubicBezTo>
                  <a:cubicBezTo>
                    <a:pt x="2" y="18"/>
                    <a:pt x="0" y="33"/>
                    <a:pt x="11" y="25"/>
                  </a:cubicBezTo>
                  <a:cubicBezTo>
                    <a:pt x="14" y="15"/>
                    <a:pt x="5" y="4"/>
                    <a:pt x="11"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64" name="Freeform 65"/>
            <p:cNvSpPr>
              <a:spLocks noChangeArrowheads="1"/>
            </p:cNvSpPr>
            <p:nvPr/>
          </p:nvSpPr>
          <p:spPr bwMode="auto">
            <a:xfrm>
              <a:off x="4004" y="987"/>
              <a:ext cx="24" cy="45"/>
            </a:xfrm>
            <a:custGeom>
              <a:avLst/>
              <a:gdLst>
                <a:gd name="T0" fmla="*/ 4 w 28"/>
                <a:gd name="T1" fmla="*/ 0 h 64"/>
                <a:gd name="T2" fmla="*/ 9 w 28"/>
                <a:gd name="T3" fmla="*/ 10 h 64"/>
                <a:gd name="T4" fmla="*/ 17 w 28"/>
                <a:gd name="T5" fmla="*/ 15 h 64"/>
                <a:gd name="T6" fmla="*/ 7 w 28"/>
                <a:gd name="T7" fmla="*/ 27 h 64"/>
                <a:gd name="T8" fmla="*/ 0 w 28"/>
                <a:gd name="T9" fmla="*/ 39 h 64"/>
                <a:gd name="T10" fmla="*/ 9 w 28"/>
                <a:gd name="T11" fmla="*/ 40 h 64"/>
                <a:gd name="T12" fmla="*/ 22 w 28"/>
                <a:gd name="T13" fmla="*/ 18 h 64"/>
                <a:gd name="T14" fmla="*/ 4 w 28"/>
                <a:gd name="T15" fmla="*/ 0 h 6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64"/>
                <a:gd name="T26" fmla="*/ 28 w 28"/>
                <a:gd name="T27" fmla="*/ 64 h 6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65" name="Freeform 66"/>
            <p:cNvSpPr>
              <a:spLocks noChangeArrowheads="1"/>
            </p:cNvSpPr>
            <p:nvPr/>
          </p:nvSpPr>
          <p:spPr bwMode="auto">
            <a:xfrm>
              <a:off x="3694" y="1052"/>
              <a:ext cx="14" cy="25"/>
            </a:xfrm>
            <a:custGeom>
              <a:avLst/>
              <a:gdLst>
                <a:gd name="T0" fmla="*/ 12 w 16"/>
                <a:gd name="T1" fmla="*/ 2 h 36"/>
                <a:gd name="T2" fmla="*/ 0 w 16"/>
                <a:gd name="T3" fmla="*/ 5 h 36"/>
                <a:gd name="T4" fmla="*/ 7 w 16"/>
                <a:gd name="T5" fmla="*/ 15 h 36"/>
                <a:gd name="T6" fmla="*/ 12 w 16"/>
                <a:gd name="T7" fmla="*/ 2 h 36"/>
                <a:gd name="T8" fmla="*/ 0 60000 65536"/>
                <a:gd name="T9" fmla="*/ 0 60000 65536"/>
                <a:gd name="T10" fmla="*/ 0 60000 65536"/>
                <a:gd name="T11" fmla="*/ 0 60000 65536"/>
                <a:gd name="T12" fmla="*/ 0 w 16"/>
                <a:gd name="T13" fmla="*/ 0 h 36"/>
                <a:gd name="T14" fmla="*/ 16 w 16"/>
                <a:gd name="T15" fmla="*/ 36 h 36"/>
              </a:gdLst>
              <a:ahLst/>
              <a:cxnLst>
                <a:cxn ang="T8">
                  <a:pos x="T0" y="T1"/>
                </a:cxn>
                <a:cxn ang="T9">
                  <a:pos x="T2" y="T3"/>
                </a:cxn>
                <a:cxn ang="T10">
                  <a:pos x="T4" y="T5"/>
                </a:cxn>
                <a:cxn ang="T11">
                  <a:pos x="T6" y="T7"/>
                </a:cxn>
              </a:cxnLst>
              <a:rect l="T12" t="T13" r="T14" b="T15"/>
              <a:pathLst>
                <a:path w="16" h="36">
                  <a:moveTo>
                    <a:pt x="14" y="3"/>
                  </a:moveTo>
                  <a:cubicBezTo>
                    <a:pt x="7" y="0"/>
                    <a:pt x="4" y="1"/>
                    <a:pt x="0" y="7"/>
                  </a:cubicBezTo>
                  <a:cubicBezTo>
                    <a:pt x="3" y="14"/>
                    <a:pt x="2" y="17"/>
                    <a:pt x="8" y="22"/>
                  </a:cubicBezTo>
                  <a:cubicBezTo>
                    <a:pt x="16" y="36"/>
                    <a:pt x="11" y="7"/>
                    <a:pt x="14" y="3"/>
                  </a:cubicBezTo>
                  <a:close/>
                </a:path>
              </a:pathLst>
            </a:custGeom>
            <a:solidFill>
              <a:srgbClr val="363046">
                <a:alpha val="20000"/>
              </a:srgbClr>
            </a:solidFill>
            <a:ln w="9525" cmpd="sng">
              <a:noFill/>
              <a:bevel/>
              <a:headEnd/>
              <a:tailEnd/>
            </a:ln>
          </p:spPr>
          <p:txBody>
            <a:bodyPr/>
            <a:lstStyle/>
            <a:p>
              <a:endParaRPr lang="zh-CN" altLang="en-US" sz="1200"/>
            </a:p>
          </p:txBody>
        </p:sp>
        <p:sp>
          <p:nvSpPr>
            <p:cNvPr id="66" name="Freeform 67"/>
            <p:cNvSpPr>
              <a:spLocks noChangeArrowheads="1"/>
            </p:cNvSpPr>
            <p:nvPr/>
          </p:nvSpPr>
          <p:spPr bwMode="auto">
            <a:xfrm>
              <a:off x="3683" y="1030"/>
              <a:ext cx="11" cy="14"/>
            </a:xfrm>
            <a:custGeom>
              <a:avLst/>
              <a:gdLst>
                <a:gd name="T0" fmla="*/ 8 w 13"/>
                <a:gd name="T1" fmla="*/ 4 h 20"/>
                <a:gd name="T2" fmla="*/ 1 w 13"/>
                <a:gd name="T3" fmla="*/ 8 h 20"/>
                <a:gd name="T4" fmla="*/ 8 w 13"/>
                <a:gd name="T5" fmla="*/ 14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67" name="Freeform 68"/>
            <p:cNvSpPr>
              <a:spLocks noChangeArrowheads="1"/>
            </p:cNvSpPr>
            <p:nvPr/>
          </p:nvSpPr>
          <p:spPr bwMode="auto">
            <a:xfrm>
              <a:off x="3678" y="1013"/>
              <a:ext cx="14" cy="14"/>
            </a:xfrm>
            <a:custGeom>
              <a:avLst/>
              <a:gdLst>
                <a:gd name="T0" fmla="*/ 9 w 16"/>
                <a:gd name="T1" fmla="*/ 4 h 19"/>
                <a:gd name="T2" fmla="*/ 0 w 16"/>
                <a:gd name="T3" fmla="*/ 7 h 19"/>
                <a:gd name="T4" fmla="*/ 11 w 16"/>
                <a:gd name="T5" fmla="*/ 14 h 19"/>
                <a:gd name="T6" fmla="*/ 9 w 16"/>
                <a:gd name="T7" fmla="*/ 4 h 19"/>
                <a:gd name="T8" fmla="*/ 0 60000 65536"/>
                <a:gd name="T9" fmla="*/ 0 60000 65536"/>
                <a:gd name="T10" fmla="*/ 0 60000 65536"/>
                <a:gd name="T11" fmla="*/ 0 60000 65536"/>
                <a:gd name="T12" fmla="*/ 0 w 16"/>
                <a:gd name="T13" fmla="*/ 0 h 19"/>
                <a:gd name="T14" fmla="*/ 16 w 16"/>
                <a:gd name="T15" fmla="*/ 19 h 19"/>
              </a:gdLst>
              <a:ahLst/>
              <a:cxnLst>
                <a:cxn ang="T8">
                  <a:pos x="T0" y="T1"/>
                </a:cxn>
                <a:cxn ang="T9">
                  <a:pos x="T2" y="T3"/>
                </a:cxn>
                <a:cxn ang="T10">
                  <a:pos x="T4" y="T5"/>
                </a:cxn>
                <a:cxn ang="T11">
                  <a:pos x="T6" y="T7"/>
                </a:cxn>
              </a:cxnLst>
              <a:rect l="T12" t="T13" r="T14" b="T15"/>
              <a:pathLst>
                <a:path w="16" h="19">
                  <a:moveTo>
                    <a:pt x="10" y="5"/>
                  </a:moveTo>
                  <a:cubicBezTo>
                    <a:pt x="4" y="0"/>
                    <a:pt x="1" y="3"/>
                    <a:pt x="0" y="10"/>
                  </a:cubicBezTo>
                  <a:cubicBezTo>
                    <a:pt x="4" y="15"/>
                    <a:pt x="7" y="16"/>
                    <a:pt x="12" y="19"/>
                  </a:cubicBezTo>
                  <a:cubicBezTo>
                    <a:pt x="16" y="12"/>
                    <a:pt x="14"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68" name="Freeform 69"/>
            <p:cNvSpPr>
              <a:spLocks noChangeArrowheads="1"/>
            </p:cNvSpPr>
            <p:nvPr/>
          </p:nvSpPr>
          <p:spPr bwMode="auto">
            <a:xfrm>
              <a:off x="3664" y="976"/>
              <a:ext cx="13" cy="18"/>
            </a:xfrm>
            <a:custGeom>
              <a:avLst/>
              <a:gdLst>
                <a:gd name="T0" fmla="*/ 6 w 14"/>
                <a:gd name="T1" fmla="*/ 0 h 25"/>
                <a:gd name="T2" fmla="*/ 0 w 14"/>
                <a:gd name="T3" fmla="*/ 9 h 25"/>
                <a:gd name="T4" fmla="*/ 11 w 14"/>
                <a:gd name="T5" fmla="*/ 17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69" name="Freeform 70"/>
            <p:cNvSpPr>
              <a:spLocks noChangeArrowheads="1"/>
            </p:cNvSpPr>
            <p:nvPr/>
          </p:nvSpPr>
          <p:spPr bwMode="auto">
            <a:xfrm>
              <a:off x="3667" y="999"/>
              <a:ext cx="18" cy="13"/>
            </a:xfrm>
            <a:custGeom>
              <a:avLst/>
              <a:gdLst>
                <a:gd name="T0" fmla="*/ 11 w 22"/>
                <a:gd name="T1" fmla="*/ 0 h 18"/>
                <a:gd name="T2" fmla="*/ 16 w 22"/>
                <a:gd name="T3" fmla="*/ 13 h 18"/>
                <a:gd name="T4" fmla="*/ 11 w 22"/>
                <a:gd name="T5" fmla="*/ 4 h 18"/>
                <a:gd name="T6" fmla="*/ 11 w 22"/>
                <a:gd name="T7" fmla="*/ 0 h 18"/>
                <a:gd name="T8" fmla="*/ 0 60000 65536"/>
                <a:gd name="T9" fmla="*/ 0 60000 65536"/>
                <a:gd name="T10" fmla="*/ 0 60000 65536"/>
                <a:gd name="T11" fmla="*/ 0 60000 65536"/>
                <a:gd name="T12" fmla="*/ 0 w 22"/>
                <a:gd name="T13" fmla="*/ 0 h 18"/>
                <a:gd name="T14" fmla="*/ 22 w 22"/>
                <a:gd name="T15" fmla="*/ 18 h 18"/>
              </a:gdLst>
              <a:ahLst/>
              <a:cxnLst>
                <a:cxn ang="T8">
                  <a:pos x="T0" y="T1"/>
                </a:cxn>
                <a:cxn ang="T9">
                  <a:pos x="T2" y="T3"/>
                </a:cxn>
                <a:cxn ang="T10">
                  <a:pos x="T4" y="T5"/>
                </a:cxn>
                <a:cxn ang="T11">
                  <a:pos x="T6" y="T7"/>
                </a:cxn>
              </a:cxnLst>
              <a:rect l="T12" t="T13" r="T14" b="T15"/>
              <a:pathLst>
                <a:path w="22" h="18">
                  <a:moveTo>
                    <a:pt x="13" y="0"/>
                  </a:moveTo>
                  <a:cubicBezTo>
                    <a:pt x="0" y="8"/>
                    <a:pt x="9" y="12"/>
                    <a:pt x="19" y="18"/>
                  </a:cubicBezTo>
                  <a:cubicBezTo>
                    <a:pt x="20" y="11"/>
                    <a:pt x="22" y="8"/>
                    <a:pt x="14" y="6"/>
                  </a:cubicBezTo>
                  <a:cubicBezTo>
                    <a:pt x="9" y="3"/>
                    <a:pt x="9" y="5"/>
                    <a:pt x="13"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70" name="Freeform 71"/>
            <p:cNvSpPr>
              <a:spLocks noChangeArrowheads="1"/>
            </p:cNvSpPr>
            <p:nvPr/>
          </p:nvSpPr>
          <p:spPr bwMode="auto">
            <a:xfrm>
              <a:off x="4628" y="1582"/>
              <a:ext cx="52" cy="56"/>
            </a:xfrm>
            <a:custGeom>
              <a:avLst/>
              <a:gdLst>
                <a:gd name="T0" fmla="*/ 9 w 60"/>
                <a:gd name="T1" fmla="*/ 5 h 81"/>
                <a:gd name="T2" fmla="*/ 3 w 60"/>
                <a:gd name="T3" fmla="*/ 12 h 81"/>
                <a:gd name="T4" fmla="*/ 13 w 60"/>
                <a:gd name="T5" fmla="*/ 27 h 81"/>
                <a:gd name="T6" fmla="*/ 23 w 60"/>
                <a:gd name="T7" fmla="*/ 37 h 81"/>
                <a:gd name="T8" fmla="*/ 35 w 60"/>
                <a:gd name="T9" fmla="*/ 44 h 81"/>
                <a:gd name="T10" fmla="*/ 44 w 60"/>
                <a:gd name="T11" fmla="*/ 56 h 81"/>
                <a:gd name="T12" fmla="*/ 45 w 60"/>
                <a:gd name="T13" fmla="*/ 39 h 81"/>
                <a:gd name="T14" fmla="*/ 37 w 60"/>
                <a:gd name="T15" fmla="*/ 26 h 81"/>
                <a:gd name="T16" fmla="*/ 22 w 60"/>
                <a:gd name="T17" fmla="*/ 12 h 81"/>
                <a:gd name="T18" fmla="*/ 9 w 60"/>
                <a:gd name="T19" fmla="*/ 5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81"/>
                <a:gd name="T32" fmla="*/ 60 w 60"/>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rgbClr val="363046">
                <a:alpha val="20000"/>
              </a:srgbClr>
            </a:solidFill>
            <a:ln w="9525" cmpd="sng">
              <a:noFill/>
              <a:bevel/>
              <a:headEnd/>
              <a:tailEnd/>
            </a:ln>
          </p:spPr>
          <p:txBody>
            <a:bodyPr/>
            <a:lstStyle/>
            <a:p>
              <a:endParaRPr lang="zh-CN" altLang="en-US" sz="1200"/>
            </a:p>
          </p:txBody>
        </p:sp>
        <p:sp>
          <p:nvSpPr>
            <p:cNvPr id="71" name="Freeform 72"/>
            <p:cNvSpPr>
              <a:spLocks noChangeArrowheads="1"/>
            </p:cNvSpPr>
            <p:nvPr/>
          </p:nvSpPr>
          <p:spPr bwMode="auto">
            <a:xfrm>
              <a:off x="4894" y="1536"/>
              <a:ext cx="61" cy="43"/>
            </a:xfrm>
            <a:custGeom>
              <a:avLst/>
              <a:gdLst>
                <a:gd name="T0" fmla="*/ 24 w 71"/>
                <a:gd name="T1" fmla="*/ 16 h 61"/>
                <a:gd name="T2" fmla="*/ 11 w 71"/>
                <a:gd name="T3" fmla="*/ 23 h 61"/>
                <a:gd name="T4" fmla="*/ 1 w 71"/>
                <a:gd name="T5" fmla="*/ 31 h 61"/>
                <a:gd name="T6" fmla="*/ 11 w 71"/>
                <a:gd name="T7" fmla="*/ 42 h 61"/>
                <a:gd name="T8" fmla="*/ 24 w 71"/>
                <a:gd name="T9" fmla="*/ 31 h 61"/>
                <a:gd name="T10" fmla="*/ 34 w 71"/>
                <a:gd name="T11" fmla="*/ 16 h 61"/>
                <a:gd name="T12" fmla="*/ 47 w 71"/>
                <a:gd name="T13" fmla="*/ 0 h 61"/>
                <a:gd name="T14" fmla="*/ 61 w 71"/>
                <a:gd name="T15" fmla="*/ 8 h 61"/>
                <a:gd name="T16" fmla="*/ 30 w 71"/>
                <a:gd name="T17" fmla="*/ 16 h 61"/>
                <a:gd name="T18" fmla="*/ 24 w 71"/>
                <a:gd name="T19" fmla="*/ 16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61"/>
                <a:gd name="T32" fmla="*/ 71 w 71"/>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rgbClr val="363046">
                <a:alpha val="20000"/>
              </a:srgbClr>
            </a:solidFill>
            <a:ln w="9525" cmpd="sng">
              <a:noFill/>
              <a:bevel/>
              <a:headEnd/>
              <a:tailEnd/>
            </a:ln>
          </p:spPr>
          <p:txBody>
            <a:bodyPr/>
            <a:lstStyle/>
            <a:p>
              <a:endParaRPr lang="zh-CN" altLang="en-US" sz="1200"/>
            </a:p>
          </p:txBody>
        </p:sp>
        <p:sp>
          <p:nvSpPr>
            <p:cNvPr id="72" name="Freeform 73"/>
            <p:cNvSpPr>
              <a:spLocks noChangeArrowheads="1"/>
            </p:cNvSpPr>
            <p:nvPr/>
          </p:nvSpPr>
          <p:spPr bwMode="auto">
            <a:xfrm>
              <a:off x="4710" y="1513"/>
              <a:ext cx="20" cy="21"/>
            </a:xfrm>
            <a:custGeom>
              <a:avLst/>
              <a:gdLst>
                <a:gd name="T0" fmla="*/ 8 w 23"/>
                <a:gd name="T1" fmla="*/ 0 h 30"/>
                <a:gd name="T2" fmla="*/ 0 w 23"/>
                <a:gd name="T3" fmla="*/ 10 h 30"/>
                <a:gd name="T4" fmla="*/ 10 w 23"/>
                <a:gd name="T5" fmla="*/ 21 h 30"/>
                <a:gd name="T6" fmla="*/ 8 w 23"/>
                <a:gd name="T7" fmla="*/ 0 h 30"/>
                <a:gd name="T8" fmla="*/ 0 60000 65536"/>
                <a:gd name="T9" fmla="*/ 0 60000 65536"/>
                <a:gd name="T10" fmla="*/ 0 60000 65536"/>
                <a:gd name="T11" fmla="*/ 0 60000 65536"/>
                <a:gd name="T12" fmla="*/ 0 w 23"/>
                <a:gd name="T13" fmla="*/ 0 h 30"/>
                <a:gd name="T14" fmla="*/ 23 w 23"/>
                <a:gd name="T15" fmla="*/ 30 h 30"/>
              </a:gdLst>
              <a:ahLst/>
              <a:cxnLst>
                <a:cxn ang="T8">
                  <a:pos x="T0" y="T1"/>
                </a:cxn>
                <a:cxn ang="T9">
                  <a:pos x="T2" y="T3"/>
                </a:cxn>
                <a:cxn ang="T10">
                  <a:pos x="T4" y="T5"/>
                </a:cxn>
                <a:cxn ang="T11">
                  <a:pos x="T6" y="T7"/>
                </a:cxn>
              </a:cxnLst>
              <a:rect l="T12" t="T13" r="T14" b="T15"/>
              <a:pathLst>
                <a:path w="23" h="30">
                  <a:moveTo>
                    <a:pt x="9" y="0"/>
                  </a:moveTo>
                  <a:cubicBezTo>
                    <a:pt x="8" y="7"/>
                    <a:pt x="3" y="8"/>
                    <a:pt x="0" y="14"/>
                  </a:cubicBezTo>
                  <a:cubicBezTo>
                    <a:pt x="3" y="21"/>
                    <a:pt x="8" y="24"/>
                    <a:pt x="12" y="30"/>
                  </a:cubicBezTo>
                  <a:cubicBezTo>
                    <a:pt x="23" y="15"/>
                    <a:pt x="4" y="9"/>
                    <a:pt x="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73" name="Freeform 74"/>
            <p:cNvSpPr>
              <a:spLocks noChangeArrowheads="1"/>
            </p:cNvSpPr>
            <p:nvPr/>
          </p:nvSpPr>
          <p:spPr bwMode="auto">
            <a:xfrm>
              <a:off x="4701" y="1492"/>
              <a:ext cx="23" cy="16"/>
            </a:xfrm>
            <a:custGeom>
              <a:avLst/>
              <a:gdLst>
                <a:gd name="T0" fmla="*/ 17 w 26"/>
                <a:gd name="T1" fmla="*/ 0 h 23"/>
                <a:gd name="T2" fmla="*/ 0 w 26"/>
                <a:gd name="T3" fmla="*/ 10 h 23"/>
                <a:gd name="T4" fmla="*/ 19 w 26"/>
                <a:gd name="T5" fmla="*/ 14 h 23"/>
                <a:gd name="T6" fmla="*/ 17 w 26"/>
                <a:gd name="T7" fmla="*/ 0 h 23"/>
                <a:gd name="T8" fmla="*/ 0 60000 65536"/>
                <a:gd name="T9" fmla="*/ 0 60000 65536"/>
                <a:gd name="T10" fmla="*/ 0 60000 65536"/>
                <a:gd name="T11" fmla="*/ 0 60000 65536"/>
                <a:gd name="T12" fmla="*/ 0 w 26"/>
                <a:gd name="T13" fmla="*/ 0 h 23"/>
                <a:gd name="T14" fmla="*/ 26 w 26"/>
                <a:gd name="T15" fmla="*/ 23 h 23"/>
              </a:gdLst>
              <a:ahLst/>
              <a:cxnLst>
                <a:cxn ang="T8">
                  <a:pos x="T0" y="T1"/>
                </a:cxn>
                <a:cxn ang="T9">
                  <a:pos x="T2" y="T3"/>
                </a:cxn>
                <a:cxn ang="T10">
                  <a:pos x="T4" y="T5"/>
                </a:cxn>
                <a:cxn ang="T11">
                  <a:pos x="T6" y="T7"/>
                </a:cxn>
              </a:cxnLst>
              <a:rect l="T12" t="T13" r="T14" b="T15"/>
              <a:pathLst>
                <a:path w="26" h="23">
                  <a:moveTo>
                    <a:pt x="19" y="0"/>
                  </a:moveTo>
                  <a:cubicBezTo>
                    <a:pt x="17" y="12"/>
                    <a:pt x="10" y="11"/>
                    <a:pt x="0" y="14"/>
                  </a:cubicBezTo>
                  <a:cubicBezTo>
                    <a:pt x="5" y="23"/>
                    <a:pt x="11" y="22"/>
                    <a:pt x="21" y="20"/>
                  </a:cubicBezTo>
                  <a:cubicBezTo>
                    <a:pt x="26" y="12"/>
                    <a:pt x="23" y="7"/>
                    <a:pt x="1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74" name="Freeform 75"/>
            <p:cNvSpPr>
              <a:spLocks noChangeArrowheads="1"/>
            </p:cNvSpPr>
            <p:nvPr/>
          </p:nvSpPr>
          <p:spPr bwMode="auto">
            <a:xfrm>
              <a:off x="4525" y="1311"/>
              <a:ext cx="27" cy="31"/>
            </a:xfrm>
            <a:custGeom>
              <a:avLst/>
              <a:gdLst>
                <a:gd name="T0" fmla="*/ 24 w 32"/>
                <a:gd name="T1" fmla="*/ 0 h 44"/>
                <a:gd name="T2" fmla="*/ 8 w 32"/>
                <a:gd name="T3" fmla="*/ 8 h 44"/>
                <a:gd name="T4" fmla="*/ 10 w 32"/>
                <a:gd name="T5" fmla="*/ 23 h 44"/>
                <a:gd name="T6" fmla="*/ 20 w 32"/>
                <a:gd name="T7" fmla="*/ 25 h 44"/>
                <a:gd name="T8" fmla="*/ 24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75" name="Freeform 76"/>
            <p:cNvSpPr>
              <a:spLocks noChangeArrowheads="1"/>
            </p:cNvSpPr>
            <p:nvPr/>
          </p:nvSpPr>
          <p:spPr bwMode="auto">
            <a:xfrm>
              <a:off x="4564" y="1351"/>
              <a:ext cx="30" cy="31"/>
            </a:xfrm>
            <a:custGeom>
              <a:avLst/>
              <a:gdLst>
                <a:gd name="T0" fmla="*/ 26 w 34"/>
                <a:gd name="T1" fmla="*/ 0 h 44"/>
                <a:gd name="T2" fmla="*/ 9 w 34"/>
                <a:gd name="T3" fmla="*/ 6 h 44"/>
                <a:gd name="T4" fmla="*/ 12 w 34"/>
                <a:gd name="T5" fmla="*/ 23 h 44"/>
                <a:gd name="T6" fmla="*/ 23 w 34"/>
                <a:gd name="T7" fmla="*/ 25 h 44"/>
                <a:gd name="T8" fmla="*/ 26 w 34"/>
                <a:gd name="T9" fmla="*/ 0 h 44"/>
                <a:gd name="T10" fmla="*/ 0 60000 65536"/>
                <a:gd name="T11" fmla="*/ 0 60000 65536"/>
                <a:gd name="T12" fmla="*/ 0 60000 65536"/>
                <a:gd name="T13" fmla="*/ 0 60000 65536"/>
                <a:gd name="T14" fmla="*/ 0 60000 65536"/>
                <a:gd name="T15" fmla="*/ 0 w 34"/>
                <a:gd name="T16" fmla="*/ 0 h 44"/>
                <a:gd name="T17" fmla="*/ 34 w 34"/>
                <a:gd name="T18" fmla="*/ 44 h 44"/>
              </a:gdLst>
              <a:ahLst/>
              <a:cxnLst>
                <a:cxn ang="T10">
                  <a:pos x="T0" y="T1"/>
                </a:cxn>
                <a:cxn ang="T11">
                  <a:pos x="T2" y="T3"/>
                </a:cxn>
                <a:cxn ang="T12">
                  <a:pos x="T4" y="T5"/>
                </a:cxn>
                <a:cxn ang="T13">
                  <a:pos x="T6" y="T7"/>
                </a:cxn>
                <a:cxn ang="T14">
                  <a:pos x="T8" y="T9"/>
                </a:cxn>
              </a:cxnLst>
              <a:rect l="T15" t="T16" r="T17" b="T18"/>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76" name="Freeform 77"/>
            <p:cNvSpPr>
              <a:spLocks noChangeArrowheads="1"/>
            </p:cNvSpPr>
            <p:nvPr/>
          </p:nvSpPr>
          <p:spPr bwMode="auto">
            <a:xfrm>
              <a:off x="4595" y="1410"/>
              <a:ext cx="32" cy="26"/>
            </a:xfrm>
            <a:custGeom>
              <a:avLst/>
              <a:gdLst>
                <a:gd name="T0" fmla="*/ 29 w 38"/>
                <a:gd name="T1" fmla="*/ 1 h 37"/>
                <a:gd name="T2" fmla="*/ 8 w 38"/>
                <a:gd name="T3" fmla="*/ 1 h 37"/>
                <a:gd name="T4" fmla="*/ 12 w 38"/>
                <a:gd name="T5" fmla="*/ 18 h 37"/>
                <a:gd name="T6" fmla="*/ 22 w 38"/>
                <a:gd name="T7" fmla="*/ 20 h 37"/>
                <a:gd name="T8" fmla="*/ 29 w 38"/>
                <a:gd name="T9" fmla="*/ 1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rgbClr val="363046">
                <a:alpha val="20000"/>
              </a:srgbClr>
            </a:solidFill>
            <a:ln w="9525" cmpd="sng">
              <a:noFill/>
              <a:bevel/>
              <a:headEnd/>
              <a:tailEnd/>
            </a:ln>
          </p:spPr>
          <p:txBody>
            <a:bodyPr/>
            <a:lstStyle/>
            <a:p>
              <a:endParaRPr lang="zh-CN" altLang="en-US" sz="1200"/>
            </a:p>
          </p:txBody>
        </p:sp>
        <p:sp>
          <p:nvSpPr>
            <p:cNvPr id="77" name="Freeform 78"/>
            <p:cNvSpPr>
              <a:spLocks noChangeArrowheads="1"/>
            </p:cNvSpPr>
            <p:nvPr/>
          </p:nvSpPr>
          <p:spPr bwMode="auto">
            <a:xfrm>
              <a:off x="4634" y="1400"/>
              <a:ext cx="32" cy="25"/>
            </a:xfrm>
            <a:custGeom>
              <a:avLst/>
              <a:gdLst>
                <a:gd name="T0" fmla="*/ 29 w 38"/>
                <a:gd name="T1" fmla="*/ 1 h 34"/>
                <a:gd name="T2" fmla="*/ 8 w 38"/>
                <a:gd name="T3" fmla="*/ 1 h 34"/>
                <a:gd name="T4" fmla="*/ 13 w 38"/>
                <a:gd name="T5" fmla="*/ 16 h 34"/>
                <a:gd name="T6" fmla="*/ 23 w 38"/>
                <a:gd name="T7" fmla="*/ 16 h 34"/>
                <a:gd name="T8" fmla="*/ 29 w 38"/>
                <a:gd name="T9" fmla="*/ 1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rgbClr val="363046">
                <a:alpha val="20000"/>
              </a:srgbClr>
            </a:solidFill>
            <a:ln w="9525" cmpd="sng">
              <a:noFill/>
              <a:bevel/>
              <a:headEnd/>
              <a:tailEnd/>
            </a:ln>
          </p:spPr>
          <p:txBody>
            <a:bodyPr/>
            <a:lstStyle/>
            <a:p>
              <a:endParaRPr lang="zh-CN" altLang="en-US" sz="1200"/>
            </a:p>
          </p:txBody>
        </p:sp>
        <p:sp>
          <p:nvSpPr>
            <p:cNvPr id="78" name="Freeform 79"/>
            <p:cNvSpPr>
              <a:spLocks noChangeArrowheads="1"/>
            </p:cNvSpPr>
            <p:nvPr/>
          </p:nvSpPr>
          <p:spPr bwMode="auto">
            <a:xfrm>
              <a:off x="4623" y="1367"/>
              <a:ext cx="30" cy="19"/>
            </a:xfrm>
            <a:custGeom>
              <a:avLst/>
              <a:gdLst>
                <a:gd name="T0" fmla="*/ 27 w 35"/>
                <a:gd name="T1" fmla="*/ 1 h 27"/>
                <a:gd name="T2" fmla="*/ 9 w 35"/>
                <a:gd name="T3" fmla="*/ 1 h 27"/>
                <a:gd name="T4" fmla="*/ 11 w 35"/>
                <a:gd name="T5" fmla="*/ 11 h 27"/>
                <a:gd name="T6" fmla="*/ 21 w 35"/>
                <a:gd name="T7" fmla="*/ 13 h 27"/>
                <a:gd name="T8" fmla="*/ 27 w 35"/>
                <a:gd name="T9" fmla="*/ 1 h 27"/>
                <a:gd name="T10" fmla="*/ 0 60000 65536"/>
                <a:gd name="T11" fmla="*/ 0 60000 65536"/>
                <a:gd name="T12" fmla="*/ 0 60000 65536"/>
                <a:gd name="T13" fmla="*/ 0 60000 65536"/>
                <a:gd name="T14" fmla="*/ 0 60000 65536"/>
                <a:gd name="T15" fmla="*/ 0 w 35"/>
                <a:gd name="T16" fmla="*/ 0 h 27"/>
                <a:gd name="T17" fmla="*/ 35 w 35"/>
                <a:gd name="T18" fmla="*/ 27 h 27"/>
              </a:gdLst>
              <a:ahLst/>
              <a:cxnLst>
                <a:cxn ang="T10">
                  <a:pos x="T0" y="T1"/>
                </a:cxn>
                <a:cxn ang="T11">
                  <a:pos x="T2" y="T3"/>
                </a:cxn>
                <a:cxn ang="T12">
                  <a:pos x="T4" y="T5"/>
                </a:cxn>
                <a:cxn ang="T13">
                  <a:pos x="T6" y="T7"/>
                </a:cxn>
                <a:cxn ang="T14">
                  <a:pos x="T8" y="T9"/>
                </a:cxn>
              </a:cxnLst>
              <a:rect l="T15" t="T16" r="T17" b="T18"/>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rgbClr val="363046">
                <a:alpha val="20000"/>
              </a:srgbClr>
            </a:solidFill>
            <a:ln w="9525" cmpd="sng">
              <a:noFill/>
              <a:bevel/>
              <a:headEnd/>
              <a:tailEnd/>
            </a:ln>
          </p:spPr>
          <p:txBody>
            <a:bodyPr/>
            <a:lstStyle/>
            <a:p>
              <a:endParaRPr lang="zh-CN" altLang="en-US" sz="1200"/>
            </a:p>
          </p:txBody>
        </p:sp>
        <p:sp>
          <p:nvSpPr>
            <p:cNvPr id="79" name="Freeform 80"/>
            <p:cNvSpPr>
              <a:spLocks noChangeArrowheads="1"/>
            </p:cNvSpPr>
            <p:nvPr/>
          </p:nvSpPr>
          <p:spPr bwMode="auto">
            <a:xfrm>
              <a:off x="4593" y="1343"/>
              <a:ext cx="30" cy="33"/>
            </a:xfrm>
            <a:custGeom>
              <a:avLst/>
              <a:gdLst>
                <a:gd name="T0" fmla="*/ 24 w 35"/>
                <a:gd name="T1" fmla="*/ 11 h 47"/>
                <a:gd name="T2" fmla="*/ 16 w 35"/>
                <a:gd name="T3" fmla="*/ 1 h 47"/>
                <a:gd name="T4" fmla="*/ 9 w 35"/>
                <a:gd name="T5" fmla="*/ 18 h 47"/>
                <a:gd name="T6" fmla="*/ 16 w 35"/>
                <a:gd name="T7" fmla="*/ 25 h 47"/>
                <a:gd name="T8" fmla="*/ 23 w 35"/>
                <a:gd name="T9" fmla="*/ 20 h 47"/>
                <a:gd name="T10" fmla="*/ 24 w 35"/>
                <a:gd name="T11" fmla="*/ 11 h 47"/>
                <a:gd name="T12" fmla="*/ 0 60000 65536"/>
                <a:gd name="T13" fmla="*/ 0 60000 65536"/>
                <a:gd name="T14" fmla="*/ 0 60000 65536"/>
                <a:gd name="T15" fmla="*/ 0 60000 65536"/>
                <a:gd name="T16" fmla="*/ 0 60000 65536"/>
                <a:gd name="T17" fmla="*/ 0 60000 65536"/>
                <a:gd name="T18" fmla="*/ 0 w 35"/>
                <a:gd name="T19" fmla="*/ 0 h 47"/>
                <a:gd name="T20" fmla="*/ 35 w 3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rgbClr val="363046">
                <a:alpha val="20000"/>
              </a:srgbClr>
            </a:solidFill>
            <a:ln w="9525" cmpd="sng">
              <a:noFill/>
              <a:bevel/>
              <a:headEnd/>
              <a:tailEnd/>
            </a:ln>
          </p:spPr>
          <p:txBody>
            <a:bodyPr/>
            <a:lstStyle/>
            <a:p>
              <a:endParaRPr lang="zh-CN" altLang="en-US" sz="1200"/>
            </a:p>
          </p:txBody>
        </p:sp>
        <p:sp>
          <p:nvSpPr>
            <p:cNvPr id="80" name="Freeform 81"/>
            <p:cNvSpPr>
              <a:spLocks noChangeArrowheads="1"/>
            </p:cNvSpPr>
            <p:nvPr/>
          </p:nvSpPr>
          <p:spPr bwMode="auto">
            <a:xfrm>
              <a:off x="4556" y="1329"/>
              <a:ext cx="27" cy="24"/>
            </a:xfrm>
            <a:custGeom>
              <a:avLst/>
              <a:gdLst>
                <a:gd name="T0" fmla="*/ 19 w 32"/>
                <a:gd name="T1" fmla="*/ 7 h 35"/>
                <a:gd name="T2" fmla="*/ 8 w 32"/>
                <a:gd name="T3" fmla="*/ 1 h 35"/>
                <a:gd name="T4" fmla="*/ 10 w 32"/>
                <a:gd name="T5" fmla="*/ 16 h 35"/>
                <a:gd name="T6" fmla="*/ 20 w 32"/>
                <a:gd name="T7" fmla="*/ 19 h 35"/>
                <a:gd name="T8" fmla="*/ 19 w 32"/>
                <a:gd name="T9" fmla="*/ 7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363046">
                <a:alpha val="20000"/>
              </a:srgbClr>
            </a:solidFill>
            <a:ln w="9525" cmpd="sng">
              <a:noFill/>
              <a:bevel/>
              <a:headEnd/>
              <a:tailEnd/>
            </a:ln>
          </p:spPr>
          <p:txBody>
            <a:bodyPr/>
            <a:lstStyle/>
            <a:p>
              <a:endParaRPr lang="zh-CN" altLang="en-US" sz="1200"/>
            </a:p>
          </p:txBody>
        </p:sp>
        <p:sp>
          <p:nvSpPr>
            <p:cNvPr id="81" name="Freeform 82"/>
            <p:cNvSpPr>
              <a:spLocks noChangeArrowheads="1"/>
            </p:cNvSpPr>
            <p:nvPr/>
          </p:nvSpPr>
          <p:spPr bwMode="auto">
            <a:xfrm>
              <a:off x="4602" y="1378"/>
              <a:ext cx="27" cy="24"/>
            </a:xfrm>
            <a:custGeom>
              <a:avLst/>
              <a:gdLst>
                <a:gd name="T0" fmla="*/ 19 w 32"/>
                <a:gd name="T1" fmla="*/ 7 h 35"/>
                <a:gd name="T2" fmla="*/ 8 w 32"/>
                <a:gd name="T3" fmla="*/ 1 h 35"/>
                <a:gd name="T4" fmla="*/ 10 w 32"/>
                <a:gd name="T5" fmla="*/ 16 h 35"/>
                <a:gd name="T6" fmla="*/ 20 w 32"/>
                <a:gd name="T7" fmla="*/ 19 h 35"/>
                <a:gd name="T8" fmla="*/ 19 w 32"/>
                <a:gd name="T9" fmla="*/ 7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363046">
                <a:alpha val="20000"/>
              </a:srgbClr>
            </a:solidFill>
            <a:ln w="9525" cmpd="sng">
              <a:noFill/>
              <a:bevel/>
              <a:headEnd/>
              <a:tailEnd/>
            </a:ln>
          </p:spPr>
          <p:txBody>
            <a:bodyPr/>
            <a:lstStyle/>
            <a:p>
              <a:endParaRPr lang="zh-CN" altLang="en-US" sz="1200"/>
            </a:p>
          </p:txBody>
        </p:sp>
        <p:sp>
          <p:nvSpPr>
            <p:cNvPr id="82" name="Freeform 83"/>
            <p:cNvSpPr>
              <a:spLocks noChangeArrowheads="1"/>
            </p:cNvSpPr>
            <p:nvPr/>
          </p:nvSpPr>
          <p:spPr bwMode="auto">
            <a:xfrm>
              <a:off x="2750" y="93"/>
              <a:ext cx="162" cy="101"/>
            </a:xfrm>
            <a:custGeom>
              <a:avLst/>
              <a:gdLst>
                <a:gd name="T0" fmla="*/ 147 w 189"/>
                <a:gd name="T1" fmla="*/ 3 h 144"/>
                <a:gd name="T2" fmla="*/ 159 w 189"/>
                <a:gd name="T3" fmla="*/ 3 h 144"/>
                <a:gd name="T4" fmla="*/ 162 w 189"/>
                <a:gd name="T5" fmla="*/ 11 h 144"/>
                <a:gd name="T6" fmla="*/ 160 w 189"/>
                <a:gd name="T7" fmla="*/ 17 h 144"/>
                <a:gd name="T8" fmla="*/ 112 w 189"/>
                <a:gd name="T9" fmla="*/ 31 h 144"/>
                <a:gd name="T10" fmla="*/ 93 w 189"/>
                <a:gd name="T11" fmla="*/ 41 h 144"/>
                <a:gd name="T12" fmla="*/ 83 w 189"/>
                <a:gd name="T13" fmla="*/ 43 h 144"/>
                <a:gd name="T14" fmla="*/ 61 w 189"/>
                <a:gd name="T15" fmla="*/ 58 h 144"/>
                <a:gd name="T16" fmla="*/ 64 w 189"/>
                <a:gd name="T17" fmla="*/ 65 h 144"/>
                <a:gd name="T18" fmla="*/ 71 w 189"/>
                <a:gd name="T19" fmla="*/ 81 h 144"/>
                <a:gd name="T20" fmla="*/ 92 w 189"/>
                <a:gd name="T21" fmla="*/ 88 h 144"/>
                <a:gd name="T22" fmla="*/ 80 w 189"/>
                <a:gd name="T23" fmla="*/ 98 h 144"/>
                <a:gd name="T24" fmla="*/ 71 w 189"/>
                <a:gd name="T25" fmla="*/ 91 h 144"/>
                <a:gd name="T26" fmla="*/ 61 w 189"/>
                <a:gd name="T27" fmla="*/ 94 h 144"/>
                <a:gd name="T28" fmla="*/ 18 w 189"/>
                <a:gd name="T29" fmla="*/ 86 h 144"/>
                <a:gd name="T30" fmla="*/ 16 w 189"/>
                <a:gd name="T31" fmla="*/ 74 h 144"/>
                <a:gd name="T32" fmla="*/ 40 w 189"/>
                <a:gd name="T33" fmla="*/ 63 h 144"/>
                <a:gd name="T34" fmla="*/ 44 w 189"/>
                <a:gd name="T35" fmla="*/ 53 h 144"/>
                <a:gd name="T36" fmla="*/ 40 w 189"/>
                <a:gd name="T37" fmla="*/ 45 h 144"/>
                <a:gd name="T38" fmla="*/ 63 w 189"/>
                <a:gd name="T39" fmla="*/ 32 h 144"/>
                <a:gd name="T40" fmla="*/ 83 w 189"/>
                <a:gd name="T41" fmla="*/ 25 h 144"/>
                <a:gd name="T42" fmla="*/ 97 w 189"/>
                <a:gd name="T43" fmla="*/ 17 h 144"/>
                <a:gd name="T44" fmla="*/ 147 w 189"/>
                <a:gd name="T45" fmla="*/ 3 h 1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
                <a:gd name="T70" fmla="*/ 0 h 144"/>
                <a:gd name="T71" fmla="*/ 189 w 189"/>
                <a:gd name="T72" fmla="*/ 144 h 1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rgbClr val="363046">
                <a:alpha val="20000"/>
              </a:srgbClr>
            </a:solidFill>
            <a:ln w="9525" cmpd="sng">
              <a:noFill/>
              <a:bevel/>
              <a:headEnd/>
              <a:tailEnd/>
            </a:ln>
          </p:spPr>
          <p:txBody>
            <a:bodyPr/>
            <a:lstStyle/>
            <a:p>
              <a:endParaRPr lang="zh-CN" altLang="en-US" sz="1200"/>
            </a:p>
          </p:txBody>
        </p:sp>
        <p:sp>
          <p:nvSpPr>
            <p:cNvPr id="83" name="Freeform 84"/>
            <p:cNvSpPr>
              <a:spLocks noChangeArrowheads="1"/>
            </p:cNvSpPr>
            <p:nvPr/>
          </p:nvSpPr>
          <p:spPr bwMode="auto">
            <a:xfrm>
              <a:off x="2847" y="191"/>
              <a:ext cx="46" cy="11"/>
            </a:xfrm>
            <a:custGeom>
              <a:avLst/>
              <a:gdLst>
                <a:gd name="T0" fmla="*/ 21 w 53"/>
                <a:gd name="T1" fmla="*/ 0 h 17"/>
                <a:gd name="T2" fmla="*/ 10 w 53"/>
                <a:gd name="T3" fmla="*/ 1 h 17"/>
                <a:gd name="T4" fmla="*/ 28 w 53"/>
                <a:gd name="T5" fmla="*/ 10 h 17"/>
                <a:gd name="T6" fmla="*/ 38 w 53"/>
                <a:gd name="T7" fmla="*/ 9 h 17"/>
                <a:gd name="T8" fmla="*/ 21 w 53"/>
                <a:gd name="T9" fmla="*/ 0 h 17"/>
                <a:gd name="T10" fmla="*/ 0 60000 65536"/>
                <a:gd name="T11" fmla="*/ 0 60000 65536"/>
                <a:gd name="T12" fmla="*/ 0 60000 65536"/>
                <a:gd name="T13" fmla="*/ 0 60000 65536"/>
                <a:gd name="T14" fmla="*/ 0 60000 65536"/>
                <a:gd name="T15" fmla="*/ 0 w 53"/>
                <a:gd name="T16" fmla="*/ 0 h 17"/>
                <a:gd name="T17" fmla="*/ 53 w 53"/>
                <a:gd name="T18" fmla="*/ 17 h 17"/>
              </a:gdLst>
              <a:ahLst/>
              <a:cxnLst>
                <a:cxn ang="T10">
                  <a:pos x="T0" y="T1"/>
                </a:cxn>
                <a:cxn ang="T11">
                  <a:pos x="T2" y="T3"/>
                </a:cxn>
                <a:cxn ang="T12">
                  <a:pos x="T4" y="T5"/>
                </a:cxn>
                <a:cxn ang="T13">
                  <a:pos x="T6" y="T7"/>
                </a:cxn>
                <a:cxn ang="T14">
                  <a:pos x="T8" y="T9"/>
                </a:cxn>
              </a:cxnLst>
              <a:rect l="T15" t="T16" r="T17" b="T18"/>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84" name="Freeform 85"/>
            <p:cNvSpPr>
              <a:spLocks noChangeArrowheads="1"/>
            </p:cNvSpPr>
            <p:nvPr/>
          </p:nvSpPr>
          <p:spPr bwMode="auto">
            <a:xfrm>
              <a:off x="3082" y="45"/>
              <a:ext cx="49" cy="26"/>
            </a:xfrm>
            <a:custGeom>
              <a:avLst/>
              <a:gdLst>
                <a:gd name="T0" fmla="*/ 49 w 57"/>
                <a:gd name="T1" fmla="*/ 3 h 37"/>
                <a:gd name="T2" fmla="*/ 21 w 57"/>
                <a:gd name="T3" fmla="*/ 17 h 37"/>
                <a:gd name="T4" fmla="*/ 9 w 57"/>
                <a:gd name="T5" fmla="*/ 24 h 37"/>
                <a:gd name="T6" fmla="*/ 8 w 57"/>
                <a:gd name="T7" fmla="*/ 3 h 37"/>
                <a:gd name="T8" fmla="*/ 18 w 57"/>
                <a:gd name="T9" fmla="*/ 0 h 37"/>
                <a:gd name="T10" fmla="*/ 49 w 57"/>
                <a:gd name="T11" fmla="*/ 3 h 37"/>
                <a:gd name="T12" fmla="*/ 0 60000 65536"/>
                <a:gd name="T13" fmla="*/ 0 60000 65536"/>
                <a:gd name="T14" fmla="*/ 0 60000 65536"/>
                <a:gd name="T15" fmla="*/ 0 60000 65536"/>
                <a:gd name="T16" fmla="*/ 0 60000 65536"/>
                <a:gd name="T17" fmla="*/ 0 60000 65536"/>
                <a:gd name="T18" fmla="*/ 0 w 57"/>
                <a:gd name="T19" fmla="*/ 0 h 37"/>
                <a:gd name="T20" fmla="*/ 57 w 5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rgbClr val="363046">
                <a:alpha val="20000"/>
              </a:srgbClr>
            </a:solidFill>
            <a:ln w="9525" cmpd="sng">
              <a:noFill/>
              <a:bevel/>
              <a:headEnd/>
              <a:tailEnd/>
            </a:ln>
          </p:spPr>
          <p:txBody>
            <a:bodyPr/>
            <a:lstStyle/>
            <a:p>
              <a:endParaRPr lang="zh-CN" altLang="en-US" sz="1200"/>
            </a:p>
          </p:txBody>
        </p:sp>
        <p:sp>
          <p:nvSpPr>
            <p:cNvPr id="85" name="Freeform 86"/>
            <p:cNvSpPr>
              <a:spLocks noChangeArrowheads="1"/>
            </p:cNvSpPr>
            <p:nvPr/>
          </p:nvSpPr>
          <p:spPr bwMode="auto">
            <a:xfrm>
              <a:off x="3117" y="57"/>
              <a:ext cx="58" cy="19"/>
            </a:xfrm>
            <a:custGeom>
              <a:avLst/>
              <a:gdLst>
                <a:gd name="T0" fmla="*/ 25 w 68"/>
                <a:gd name="T1" fmla="*/ 0 h 26"/>
                <a:gd name="T2" fmla="*/ 9 w 68"/>
                <a:gd name="T3" fmla="*/ 4 h 26"/>
                <a:gd name="T4" fmla="*/ 49 w 68"/>
                <a:gd name="T5" fmla="*/ 19 h 26"/>
                <a:gd name="T6" fmla="*/ 54 w 68"/>
                <a:gd name="T7" fmla="*/ 18 h 26"/>
                <a:gd name="T8" fmla="*/ 25 w 68"/>
                <a:gd name="T9" fmla="*/ 0 h 26"/>
                <a:gd name="T10" fmla="*/ 0 60000 65536"/>
                <a:gd name="T11" fmla="*/ 0 60000 65536"/>
                <a:gd name="T12" fmla="*/ 0 60000 65536"/>
                <a:gd name="T13" fmla="*/ 0 60000 65536"/>
                <a:gd name="T14" fmla="*/ 0 60000 65536"/>
                <a:gd name="T15" fmla="*/ 0 w 68"/>
                <a:gd name="T16" fmla="*/ 0 h 26"/>
                <a:gd name="T17" fmla="*/ 68 w 68"/>
                <a:gd name="T18" fmla="*/ 26 h 26"/>
              </a:gdLst>
              <a:ahLst/>
              <a:cxnLst>
                <a:cxn ang="T10">
                  <a:pos x="T0" y="T1"/>
                </a:cxn>
                <a:cxn ang="T11">
                  <a:pos x="T2" y="T3"/>
                </a:cxn>
                <a:cxn ang="T12">
                  <a:pos x="T4" y="T5"/>
                </a:cxn>
                <a:cxn ang="T13">
                  <a:pos x="T6" y="T7"/>
                </a:cxn>
                <a:cxn ang="T14">
                  <a:pos x="T8" y="T9"/>
                </a:cxn>
              </a:cxnLst>
              <a:rect l="T15" t="T16" r="T17" b="T18"/>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86" name="Freeform 87"/>
            <p:cNvSpPr>
              <a:spLocks noChangeArrowheads="1"/>
            </p:cNvSpPr>
            <p:nvPr/>
          </p:nvSpPr>
          <p:spPr bwMode="auto">
            <a:xfrm>
              <a:off x="3179" y="60"/>
              <a:ext cx="58" cy="30"/>
            </a:xfrm>
            <a:custGeom>
              <a:avLst/>
              <a:gdLst>
                <a:gd name="T0" fmla="*/ 44 w 66"/>
                <a:gd name="T1" fmla="*/ 6 h 43"/>
                <a:gd name="T2" fmla="*/ 23 w 66"/>
                <a:gd name="T3" fmla="*/ 6 h 43"/>
                <a:gd name="T4" fmla="*/ 9 w 66"/>
                <a:gd name="T5" fmla="*/ 6 h 43"/>
                <a:gd name="T6" fmla="*/ 7 w 66"/>
                <a:gd name="T7" fmla="*/ 24 h 43"/>
                <a:gd name="T8" fmla="*/ 28 w 66"/>
                <a:gd name="T9" fmla="*/ 30 h 43"/>
                <a:gd name="T10" fmla="*/ 54 w 66"/>
                <a:gd name="T11" fmla="*/ 19 h 43"/>
                <a:gd name="T12" fmla="*/ 44 w 66"/>
                <a:gd name="T13" fmla="*/ 6 h 43"/>
                <a:gd name="T14" fmla="*/ 0 60000 65536"/>
                <a:gd name="T15" fmla="*/ 0 60000 65536"/>
                <a:gd name="T16" fmla="*/ 0 60000 65536"/>
                <a:gd name="T17" fmla="*/ 0 60000 65536"/>
                <a:gd name="T18" fmla="*/ 0 60000 65536"/>
                <a:gd name="T19" fmla="*/ 0 60000 65536"/>
                <a:gd name="T20" fmla="*/ 0 60000 65536"/>
                <a:gd name="T21" fmla="*/ 0 w 66"/>
                <a:gd name="T22" fmla="*/ 0 h 43"/>
                <a:gd name="T23" fmla="*/ 66 w 66"/>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rgbClr val="363046">
                <a:alpha val="20000"/>
              </a:srgbClr>
            </a:solidFill>
            <a:ln w="9525" cmpd="sng">
              <a:noFill/>
              <a:bevel/>
              <a:headEnd/>
              <a:tailEnd/>
            </a:ln>
          </p:spPr>
          <p:txBody>
            <a:bodyPr/>
            <a:lstStyle/>
            <a:p>
              <a:endParaRPr lang="zh-CN" altLang="en-US" sz="1200"/>
            </a:p>
          </p:txBody>
        </p:sp>
        <p:sp>
          <p:nvSpPr>
            <p:cNvPr id="87" name="Freeform 88"/>
            <p:cNvSpPr>
              <a:spLocks noChangeArrowheads="1"/>
            </p:cNvSpPr>
            <p:nvPr/>
          </p:nvSpPr>
          <p:spPr bwMode="auto">
            <a:xfrm>
              <a:off x="3581" y="85"/>
              <a:ext cx="101" cy="29"/>
            </a:xfrm>
            <a:custGeom>
              <a:avLst/>
              <a:gdLst>
                <a:gd name="T0" fmla="*/ 12 w 117"/>
                <a:gd name="T1" fmla="*/ 0 h 41"/>
                <a:gd name="T2" fmla="*/ 7 w 117"/>
                <a:gd name="T3" fmla="*/ 11 h 41"/>
                <a:gd name="T4" fmla="*/ 43 w 117"/>
                <a:gd name="T5" fmla="*/ 21 h 41"/>
                <a:gd name="T6" fmla="*/ 66 w 117"/>
                <a:gd name="T7" fmla="*/ 25 h 41"/>
                <a:gd name="T8" fmla="*/ 97 w 117"/>
                <a:gd name="T9" fmla="*/ 16 h 41"/>
                <a:gd name="T10" fmla="*/ 67 w 117"/>
                <a:gd name="T11" fmla="*/ 3 h 41"/>
                <a:gd name="T12" fmla="*/ 12 w 117"/>
                <a:gd name="T13" fmla="*/ 0 h 41"/>
                <a:gd name="T14" fmla="*/ 0 60000 65536"/>
                <a:gd name="T15" fmla="*/ 0 60000 65536"/>
                <a:gd name="T16" fmla="*/ 0 60000 65536"/>
                <a:gd name="T17" fmla="*/ 0 60000 65536"/>
                <a:gd name="T18" fmla="*/ 0 60000 65536"/>
                <a:gd name="T19" fmla="*/ 0 60000 65536"/>
                <a:gd name="T20" fmla="*/ 0 60000 65536"/>
                <a:gd name="T21" fmla="*/ 0 w 117"/>
                <a:gd name="T22" fmla="*/ 0 h 41"/>
                <a:gd name="T23" fmla="*/ 117 w 11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88" name="Freeform 89"/>
            <p:cNvSpPr>
              <a:spLocks noChangeArrowheads="1"/>
            </p:cNvSpPr>
            <p:nvPr/>
          </p:nvSpPr>
          <p:spPr bwMode="auto">
            <a:xfrm>
              <a:off x="3684" y="84"/>
              <a:ext cx="53" cy="23"/>
            </a:xfrm>
            <a:custGeom>
              <a:avLst/>
              <a:gdLst>
                <a:gd name="T0" fmla="*/ 27 w 62"/>
                <a:gd name="T1" fmla="*/ 3 h 32"/>
                <a:gd name="T2" fmla="*/ 53 w 62"/>
                <a:gd name="T3" fmla="*/ 7 h 32"/>
                <a:gd name="T4" fmla="*/ 26 w 62"/>
                <a:gd name="T5" fmla="*/ 23 h 32"/>
                <a:gd name="T6" fmla="*/ 5 w 62"/>
                <a:gd name="T7" fmla="*/ 16 h 32"/>
                <a:gd name="T8" fmla="*/ 27 w 62"/>
                <a:gd name="T9" fmla="*/ 3 h 32"/>
                <a:gd name="T10" fmla="*/ 0 60000 65536"/>
                <a:gd name="T11" fmla="*/ 0 60000 65536"/>
                <a:gd name="T12" fmla="*/ 0 60000 65536"/>
                <a:gd name="T13" fmla="*/ 0 60000 65536"/>
                <a:gd name="T14" fmla="*/ 0 60000 65536"/>
                <a:gd name="T15" fmla="*/ 0 w 62"/>
                <a:gd name="T16" fmla="*/ 0 h 32"/>
                <a:gd name="T17" fmla="*/ 62 w 62"/>
                <a:gd name="T18" fmla="*/ 32 h 32"/>
              </a:gdLst>
              <a:ahLst/>
              <a:cxnLst>
                <a:cxn ang="T10">
                  <a:pos x="T0" y="T1"/>
                </a:cxn>
                <a:cxn ang="T11">
                  <a:pos x="T2" y="T3"/>
                </a:cxn>
                <a:cxn ang="T12">
                  <a:pos x="T4" y="T5"/>
                </a:cxn>
                <a:cxn ang="T13">
                  <a:pos x="T6" y="T7"/>
                </a:cxn>
                <a:cxn ang="T14">
                  <a:pos x="T8" y="T9"/>
                </a:cxn>
              </a:cxnLst>
              <a:rect l="T15" t="T16" r="T17" b="T18"/>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rgbClr val="363046">
                <a:alpha val="20000"/>
              </a:srgbClr>
            </a:solidFill>
            <a:ln w="9525" cmpd="sng">
              <a:noFill/>
              <a:bevel/>
              <a:headEnd/>
              <a:tailEnd/>
            </a:ln>
          </p:spPr>
          <p:txBody>
            <a:bodyPr/>
            <a:lstStyle/>
            <a:p>
              <a:endParaRPr lang="zh-CN" altLang="en-US" sz="1200"/>
            </a:p>
          </p:txBody>
        </p:sp>
        <p:sp>
          <p:nvSpPr>
            <p:cNvPr id="89" name="Freeform 90"/>
            <p:cNvSpPr>
              <a:spLocks noChangeArrowheads="1"/>
            </p:cNvSpPr>
            <p:nvPr/>
          </p:nvSpPr>
          <p:spPr bwMode="auto">
            <a:xfrm>
              <a:off x="3660" y="111"/>
              <a:ext cx="42" cy="16"/>
            </a:xfrm>
            <a:custGeom>
              <a:avLst/>
              <a:gdLst>
                <a:gd name="T0" fmla="*/ 17 w 49"/>
                <a:gd name="T1" fmla="*/ 1 h 23"/>
                <a:gd name="T2" fmla="*/ 5 w 49"/>
                <a:gd name="T3" fmla="*/ 3 h 23"/>
                <a:gd name="T4" fmla="*/ 33 w 49"/>
                <a:gd name="T5" fmla="*/ 16 h 23"/>
                <a:gd name="T6" fmla="*/ 17 w 49"/>
                <a:gd name="T7" fmla="*/ 1 h 23"/>
                <a:gd name="T8" fmla="*/ 0 60000 65536"/>
                <a:gd name="T9" fmla="*/ 0 60000 65536"/>
                <a:gd name="T10" fmla="*/ 0 60000 65536"/>
                <a:gd name="T11" fmla="*/ 0 60000 65536"/>
                <a:gd name="T12" fmla="*/ 0 w 49"/>
                <a:gd name="T13" fmla="*/ 0 h 23"/>
                <a:gd name="T14" fmla="*/ 49 w 49"/>
                <a:gd name="T15" fmla="*/ 23 h 23"/>
              </a:gdLst>
              <a:ahLst/>
              <a:cxnLst>
                <a:cxn ang="T8">
                  <a:pos x="T0" y="T1"/>
                </a:cxn>
                <a:cxn ang="T9">
                  <a:pos x="T2" y="T3"/>
                </a:cxn>
                <a:cxn ang="T10">
                  <a:pos x="T4" y="T5"/>
                </a:cxn>
                <a:cxn ang="T11">
                  <a:pos x="T6" y="T7"/>
                </a:cxn>
              </a:cxnLst>
              <a:rect l="T12" t="T13" r="T14" b="T15"/>
              <a:pathLst>
                <a:path w="49" h="23">
                  <a:moveTo>
                    <a:pt x="20" y="1"/>
                  </a:moveTo>
                  <a:cubicBezTo>
                    <a:pt x="15" y="2"/>
                    <a:pt x="8" y="0"/>
                    <a:pt x="6" y="5"/>
                  </a:cubicBezTo>
                  <a:cubicBezTo>
                    <a:pt x="0" y="19"/>
                    <a:pt x="32" y="21"/>
                    <a:pt x="38" y="23"/>
                  </a:cubicBezTo>
                  <a:cubicBezTo>
                    <a:pt x="49" y="6"/>
                    <a:pt x="35" y="3"/>
                    <a:pt x="20" y="1"/>
                  </a:cubicBezTo>
                  <a:close/>
                </a:path>
              </a:pathLst>
            </a:custGeom>
            <a:solidFill>
              <a:srgbClr val="363046">
                <a:alpha val="20000"/>
              </a:srgbClr>
            </a:solidFill>
            <a:ln w="9525" cmpd="sng">
              <a:noFill/>
              <a:bevel/>
              <a:headEnd/>
              <a:tailEnd/>
            </a:ln>
          </p:spPr>
          <p:txBody>
            <a:bodyPr/>
            <a:lstStyle/>
            <a:p>
              <a:endParaRPr lang="zh-CN" altLang="en-US" sz="1200"/>
            </a:p>
          </p:txBody>
        </p:sp>
        <p:sp>
          <p:nvSpPr>
            <p:cNvPr id="90" name="Freeform 91"/>
            <p:cNvSpPr>
              <a:spLocks noChangeArrowheads="1"/>
            </p:cNvSpPr>
            <p:nvPr/>
          </p:nvSpPr>
          <p:spPr bwMode="auto">
            <a:xfrm>
              <a:off x="3950" y="321"/>
              <a:ext cx="87" cy="106"/>
            </a:xfrm>
            <a:custGeom>
              <a:avLst/>
              <a:gdLst>
                <a:gd name="T0" fmla="*/ 5 w 102"/>
                <a:gd name="T1" fmla="*/ 0 h 152"/>
                <a:gd name="T2" fmla="*/ 0 w 102"/>
                <a:gd name="T3" fmla="*/ 13 h 152"/>
                <a:gd name="T4" fmla="*/ 12 w 102"/>
                <a:gd name="T5" fmla="*/ 29 h 152"/>
                <a:gd name="T6" fmla="*/ 27 w 102"/>
                <a:gd name="T7" fmla="*/ 50 h 152"/>
                <a:gd name="T8" fmla="*/ 31 w 102"/>
                <a:gd name="T9" fmla="*/ 73 h 152"/>
                <a:gd name="T10" fmla="*/ 68 w 102"/>
                <a:gd name="T11" fmla="*/ 106 h 152"/>
                <a:gd name="T12" fmla="*/ 73 w 102"/>
                <a:gd name="T13" fmla="*/ 86 h 152"/>
                <a:gd name="T14" fmla="*/ 63 w 102"/>
                <a:gd name="T15" fmla="*/ 71 h 152"/>
                <a:gd name="T16" fmla="*/ 53 w 102"/>
                <a:gd name="T17" fmla="*/ 64 h 152"/>
                <a:gd name="T18" fmla="*/ 44 w 102"/>
                <a:gd name="T19" fmla="*/ 52 h 152"/>
                <a:gd name="T20" fmla="*/ 36 w 102"/>
                <a:gd name="T21" fmla="*/ 31 h 152"/>
                <a:gd name="T22" fmla="*/ 3 w 102"/>
                <a:gd name="T23" fmla="*/ 8 h 152"/>
                <a:gd name="T24" fmla="*/ 5 w 102"/>
                <a:gd name="T25" fmla="*/ 0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52"/>
                <a:gd name="T41" fmla="*/ 102 w 102"/>
                <a:gd name="T42" fmla="*/ 152 h 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rgbClr val="363046">
                <a:alpha val="20000"/>
              </a:srgbClr>
            </a:solidFill>
            <a:ln w="9525" cmpd="sng">
              <a:noFill/>
              <a:bevel/>
              <a:headEnd/>
              <a:tailEnd/>
            </a:ln>
          </p:spPr>
          <p:txBody>
            <a:bodyPr/>
            <a:lstStyle/>
            <a:p>
              <a:endParaRPr lang="zh-CN" altLang="en-US" sz="1200"/>
            </a:p>
          </p:txBody>
        </p:sp>
        <p:sp>
          <p:nvSpPr>
            <p:cNvPr id="91" name="Freeform 92"/>
            <p:cNvSpPr>
              <a:spLocks noChangeArrowheads="1"/>
            </p:cNvSpPr>
            <p:nvPr/>
          </p:nvSpPr>
          <p:spPr bwMode="auto">
            <a:xfrm>
              <a:off x="4020" y="431"/>
              <a:ext cx="63" cy="73"/>
            </a:xfrm>
            <a:custGeom>
              <a:avLst/>
              <a:gdLst>
                <a:gd name="T0" fmla="*/ 54 w 74"/>
                <a:gd name="T1" fmla="*/ 16 h 103"/>
                <a:gd name="T2" fmla="*/ 63 w 74"/>
                <a:gd name="T3" fmla="*/ 28 h 103"/>
                <a:gd name="T4" fmla="*/ 26 w 74"/>
                <a:gd name="T5" fmla="*/ 60 h 103"/>
                <a:gd name="T6" fmla="*/ 27 w 74"/>
                <a:gd name="T7" fmla="*/ 71 h 103"/>
                <a:gd name="T8" fmla="*/ 17 w 74"/>
                <a:gd name="T9" fmla="*/ 67 h 103"/>
                <a:gd name="T10" fmla="*/ 5 w 74"/>
                <a:gd name="T11" fmla="*/ 60 h 103"/>
                <a:gd name="T12" fmla="*/ 0 w 74"/>
                <a:gd name="T13" fmla="*/ 58 h 103"/>
                <a:gd name="T14" fmla="*/ 9 w 74"/>
                <a:gd name="T15" fmla="*/ 41 h 103"/>
                <a:gd name="T16" fmla="*/ 10 w 74"/>
                <a:gd name="T17" fmla="*/ 37 h 103"/>
                <a:gd name="T18" fmla="*/ 2 w 74"/>
                <a:gd name="T19" fmla="*/ 17 h 103"/>
                <a:gd name="T20" fmla="*/ 3 w 74"/>
                <a:gd name="T21" fmla="*/ 10 h 103"/>
                <a:gd name="T22" fmla="*/ 22 w 74"/>
                <a:gd name="T23" fmla="*/ 16 h 103"/>
                <a:gd name="T24" fmla="*/ 31 w 74"/>
                <a:gd name="T25" fmla="*/ 26 h 103"/>
                <a:gd name="T26" fmla="*/ 54 w 74"/>
                <a:gd name="T27" fmla="*/ 16 h 1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
                <a:gd name="T43" fmla="*/ 0 h 103"/>
                <a:gd name="T44" fmla="*/ 74 w 74"/>
                <a:gd name="T45" fmla="*/ 103 h 1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rgbClr val="363046">
                <a:alpha val="20000"/>
              </a:srgbClr>
            </a:solidFill>
            <a:ln w="9525" cmpd="sng">
              <a:noFill/>
              <a:bevel/>
              <a:headEnd/>
              <a:tailEnd/>
            </a:ln>
          </p:spPr>
          <p:txBody>
            <a:bodyPr/>
            <a:lstStyle/>
            <a:p>
              <a:endParaRPr lang="zh-CN" altLang="en-US" sz="1200"/>
            </a:p>
          </p:txBody>
        </p:sp>
        <p:sp>
          <p:nvSpPr>
            <p:cNvPr id="92" name="Freeform 93"/>
            <p:cNvSpPr>
              <a:spLocks noChangeArrowheads="1"/>
            </p:cNvSpPr>
            <p:nvPr/>
          </p:nvSpPr>
          <p:spPr bwMode="auto">
            <a:xfrm>
              <a:off x="3978" y="506"/>
              <a:ext cx="126" cy="176"/>
            </a:xfrm>
            <a:custGeom>
              <a:avLst/>
              <a:gdLst>
                <a:gd name="T0" fmla="*/ 71 w 146"/>
                <a:gd name="T1" fmla="*/ 70 h 252"/>
                <a:gd name="T2" fmla="*/ 57 w 146"/>
                <a:gd name="T3" fmla="*/ 74 h 252"/>
                <a:gd name="T4" fmla="*/ 55 w 146"/>
                <a:gd name="T5" fmla="*/ 92 h 252"/>
                <a:gd name="T6" fmla="*/ 19 w 146"/>
                <a:gd name="T7" fmla="*/ 102 h 252"/>
                <a:gd name="T8" fmla="*/ 7 w 146"/>
                <a:gd name="T9" fmla="*/ 117 h 252"/>
                <a:gd name="T10" fmla="*/ 17 w 146"/>
                <a:gd name="T11" fmla="*/ 127 h 252"/>
                <a:gd name="T12" fmla="*/ 7 w 146"/>
                <a:gd name="T13" fmla="*/ 138 h 252"/>
                <a:gd name="T14" fmla="*/ 21 w 146"/>
                <a:gd name="T15" fmla="*/ 176 h 252"/>
                <a:gd name="T16" fmla="*/ 24 w 146"/>
                <a:gd name="T17" fmla="*/ 149 h 252"/>
                <a:gd name="T18" fmla="*/ 19 w 146"/>
                <a:gd name="T19" fmla="*/ 134 h 252"/>
                <a:gd name="T20" fmla="*/ 36 w 146"/>
                <a:gd name="T21" fmla="*/ 123 h 252"/>
                <a:gd name="T22" fmla="*/ 45 w 146"/>
                <a:gd name="T23" fmla="*/ 110 h 252"/>
                <a:gd name="T24" fmla="*/ 57 w 146"/>
                <a:gd name="T25" fmla="*/ 122 h 252"/>
                <a:gd name="T26" fmla="*/ 38 w 146"/>
                <a:gd name="T27" fmla="*/ 133 h 252"/>
                <a:gd name="T28" fmla="*/ 48 w 146"/>
                <a:gd name="T29" fmla="*/ 140 h 252"/>
                <a:gd name="T30" fmla="*/ 59 w 146"/>
                <a:gd name="T31" fmla="*/ 124 h 252"/>
                <a:gd name="T32" fmla="*/ 72 w 146"/>
                <a:gd name="T33" fmla="*/ 129 h 252"/>
                <a:gd name="T34" fmla="*/ 90 w 146"/>
                <a:gd name="T35" fmla="*/ 103 h 252"/>
                <a:gd name="T36" fmla="*/ 98 w 146"/>
                <a:gd name="T37" fmla="*/ 109 h 252"/>
                <a:gd name="T38" fmla="*/ 117 w 146"/>
                <a:gd name="T39" fmla="*/ 103 h 252"/>
                <a:gd name="T40" fmla="*/ 126 w 146"/>
                <a:gd name="T41" fmla="*/ 91 h 252"/>
                <a:gd name="T42" fmla="*/ 123 w 146"/>
                <a:gd name="T43" fmla="*/ 77 h 252"/>
                <a:gd name="T44" fmla="*/ 116 w 146"/>
                <a:gd name="T45" fmla="*/ 68 h 252"/>
                <a:gd name="T46" fmla="*/ 105 w 146"/>
                <a:gd name="T47" fmla="*/ 28 h 252"/>
                <a:gd name="T48" fmla="*/ 81 w 146"/>
                <a:gd name="T49" fmla="*/ 0 h 252"/>
                <a:gd name="T50" fmla="*/ 67 w 146"/>
                <a:gd name="T51" fmla="*/ 8 h 252"/>
                <a:gd name="T52" fmla="*/ 83 w 146"/>
                <a:gd name="T53" fmla="*/ 24 h 252"/>
                <a:gd name="T54" fmla="*/ 83 w 146"/>
                <a:gd name="T55" fmla="*/ 45 h 252"/>
                <a:gd name="T56" fmla="*/ 71 w 146"/>
                <a:gd name="T57" fmla="*/ 7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252"/>
                <a:gd name="T89" fmla="*/ 146 w 146"/>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rgbClr val="363046">
                <a:alpha val="20000"/>
              </a:srgbClr>
            </a:solidFill>
            <a:ln w="9525" cmpd="sng">
              <a:noFill/>
              <a:bevel/>
              <a:headEnd/>
              <a:tailEnd/>
            </a:ln>
          </p:spPr>
          <p:txBody>
            <a:bodyPr/>
            <a:lstStyle/>
            <a:p>
              <a:endParaRPr lang="zh-CN" altLang="en-US" sz="1200"/>
            </a:p>
          </p:txBody>
        </p:sp>
        <p:sp>
          <p:nvSpPr>
            <p:cNvPr id="93" name="Freeform 94"/>
            <p:cNvSpPr>
              <a:spLocks noChangeArrowheads="1"/>
            </p:cNvSpPr>
            <p:nvPr/>
          </p:nvSpPr>
          <p:spPr bwMode="auto">
            <a:xfrm>
              <a:off x="2758" y="35"/>
              <a:ext cx="60" cy="28"/>
            </a:xfrm>
            <a:custGeom>
              <a:avLst/>
              <a:gdLst>
                <a:gd name="T0" fmla="*/ 51 w 70"/>
                <a:gd name="T1" fmla="*/ 0 h 40"/>
                <a:gd name="T2" fmla="*/ 56 w 70"/>
                <a:gd name="T3" fmla="*/ 14 h 40"/>
                <a:gd name="T4" fmla="*/ 35 w 70"/>
                <a:gd name="T5" fmla="*/ 17 h 40"/>
                <a:gd name="T6" fmla="*/ 27 w 70"/>
                <a:gd name="T7" fmla="*/ 28 h 40"/>
                <a:gd name="T8" fmla="*/ 6 w 70"/>
                <a:gd name="T9" fmla="*/ 27 h 40"/>
                <a:gd name="T10" fmla="*/ 1 w 70"/>
                <a:gd name="T11" fmla="*/ 25 h 40"/>
                <a:gd name="T12" fmla="*/ 28 w 70"/>
                <a:gd name="T13" fmla="*/ 14 h 40"/>
                <a:gd name="T14" fmla="*/ 51 w 70"/>
                <a:gd name="T15" fmla="*/ 0 h 40"/>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40"/>
                <a:gd name="T26" fmla="*/ 70 w 7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94" name="Freeform 95"/>
            <p:cNvSpPr>
              <a:spLocks noChangeArrowheads="1"/>
            </p:cNvSpPr>
            <p:nvPr/>
          </p:nvSpPr>
          <p:spPr bwMode="auto">
            <a:xfrm>
              <a:off x="2635" y="43"/>
              <a:ext cx="22" cy="21"/>
            </a:xfrm>
            <a:custGeom>
              <a:avLst/>
              <a:gdLst>
                <a:gd name="T0" fmla="*/ 15 w 26"/>
                <a:gd name="T1" fmla="*/ 0 h 29"/>
                <a:gd name="T2" fmla="*/ 0 w 26"/>
                <a:gd name="T3" fmla="*/ 13 h 29"/>
                <a:gd name="T4" fmla="*/ 15 w 26"/>
                <a:gd name="T5" fmla="*/ 19 h 29"/>
                <a:gd name="T6" fmla="*/ 15 w 26"/>
                <a:gd name="T7" fmla="*/ 0 h 29"/>
                <a:gd name="T8" fmla="*/ 0 60000 65536"/>
                <a:gd name="T9" fmla="*/ 0 60000 65536"/>
                <a:gd name="T10" fmla="*/ 0 60000 65536"/>
                <a:gd name="T11" fmla="*/ 0 60000 65536"/>
                <a:gd name="T12" fmla="*/ 0 w 26"/>
                <a:gd name="T13" fmla="*/ 0 h 29"/>
                <a:gd name="T14" fmla="*/ 26 w 26"/>
                <a:gd name="T15" fmla="*/ 29 h 29"/>
              </a:gdLst>
              <a:ahLst/>
              <a:cxnLst>
                <a:cxn ang="T8">
                  <a:pos x="T0" y="T1"/>
                </a:cxn>
                <a:cxn ang="T9">
                  <a:pos x="T2" y="T3"/>
                </a:cxn>
                <a:cxn ang="T10">
                  <a:pos x="T4" y="T5"/>
                </a:cxn>
                <a:cxn ang="T11">
                  <a:pos x="T6" y="T7"/>
                </a:cxn>
              </a:cxnLst>
              <a:rect l="T12" t="T13" r="T14" b="T15"/>
              <a:pathLst>
                <a:path w="26" h="29">
                  <a:moveTo>
                    <a:pt x="18" y="0"/>
                  </a:moveTo>
                  <a:cubicBezTo>
                    <a:pt x="9" y="6"/>
                    <a:pt x="4" y="7"/>
                    <a:pt x="0" y="18"/>
                  </a:cubicBezTo>
                  <a:cubicBezTo>
                    <a:pt x="7" y="25"/>
                    <a:pt x="9" y="29"/>
                    <a:pt x="18" y="26"/>
                  </a:cubicBezTo>
                  <a:cubicBezTo>
                    <a:pt x="22" y="14"/>
                    <a:pt x="26" y="12"/>
                    <a:pt x="18"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95" name="Freeform 96"/>
            <p:cNvSpPr>
              <a:spLocks noChangeArrowheads="1"/>
            </p:cNvSpPr>
            <p:nvPr/>
          </p:nvSpPr>
          <p:spPr bwMode="auto">
            <a:xfrm>
              <a:off x="2663" y="42"/>
              <a:ext cx="42" cy="25"/>
            </a:xfrm>
            <a:custGeom>
              <a:avLst/>
              <a:gdLst>
                <a:gd name="T0" fmla="*/ 12 w 49"/>
                <a:gd name="T1" fmla="*/ 4 h 36"/>
                <a:gd name="T2" fmla="*/ 0 w 49"/>
                <a:gd name="T3" fmla="*/ 13 h 36"/>
                <a:gd name="T4" fmla="*/ 5 w 49"/>
                <a:gd name="T5" fmla="*/ 22 h 36"/>
                <a:gd name="T6" fmla="*/ 15 w 49"/>
                <a:gd name="T7" fmla="*/ 25 h 36"/>
                <a:gd name="T8" fmla="*/ 34 w 49"/>
                <a:gd name="T9" fmla="*/ 18 h 36"/>
                <a:gd name="T10" fmla="*/ 12 w 49"/>
                <a:gd name="T11" fmla="*/ 4 h 36"/>
                <a:gd name="T12" fmla="*/ 0 60000 65536"/>
                <a:gd name="T13" fmla="*/ 0 60000 65536"/>
                <a:gd name="T14" fmla="*/ 0 60000 65536"/>
                <a:gd name="T15" fmla="*/ 0 60000 65536"/>
                <a:gd name="T16" fmla="*/ 0 60000 65536"/>
                <a:gd name="T17" fmla="*/ 0 60000 65536"/>
                <a:gd name="T18" fmla="*/ 0 w 49"/>
                <a:gd name="T19" fmla="*/ 0 h 36"/>
                <a:gd name="T20" fmla="*/ 49 w 49"/>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rgbClr val="363046">
                <a:alpha val="20000"/>
              </a:srgbClr>
            </a:solidFill>
            <a:ln w="9525" cmpd="sng">
              <a:noFill/>
              <a:bevel/>
              <a:headEnd/>
              <a:tailEnd/>
            </a:ln>
          </p:spPr>
          <p:txBody>
            <a:bodyPr/>
            <a:lstStyle/>
            <a:p>
              <a:endParaRPr lang="zh-CN" altLang="en-US" sz="1200"/>
            </a:p>
          </p:txBody>
        </p:sp>
        <p:sp>
          <p:nvSpPr>
            <p:cNvPr id="96" name="Freeform 97"/>
            <p:cNvSpPr>
              <a:spLocks noChangeArrowheads="1"/>
            </p:cNvSpPr>
            <p:nvPr/>
          </p:nvSpPr>
          <p:spPr bwMode="auto">
            <a:xfrm>
              <a:off x="2733" y="34"/>
              <a:ext cx="23" cy="15"/>
            </a:xfrm>
            <a:custGeom>
              <a:avLst/>
              <a:gdLst>
                <a:gd name="T0" fmla="*/ 9 w 27"/>
                <a:gd name="T1" fmla="*/ 0 h 22"/>
                <a:gd name="T2" fmla="*/ 3 w 27"/>
                <a:gd name="T3" fmla="*/ 8 h 22"/>
                <a:gd name="T4" fmla="*/ 16 w 27"/>
                <a:gd name="T5" fmla="*/ 15 h 22"/>
                <a:gd name="T6" fmla="*/ 9 w 27"/>
                <a:gd name="T7" fmla="*/ 0 h 22"/>
                <a:gd name="T8" fmla="*/ 0 60000 65536"/>
                <a:gd name="T9" fmla="*/ 0 60000 65536"/>
                <a:gd name="T10" fmla="*/ 0 60000 65536"/>
                <a:gd name="T11" fmla="*/ 0 60000 65536"/>
                <a:gd name="T12" fmla="*/ 0 w 27"/>
                <a:gd name="T13" fmla="*/ 0 h 22"/>
                <a:gd name="T14" fmla="*/ 27 w 27"/>
                <a:gd name="T15" fmla="*/ 22 h 22"/>
              </a:gdLst>
              <a:ahLst/>
              <a:cxnLst>
                <a:cxn ang="T8">
                  <a:pos x="T0" y="T1"/>
                </a:cxn>
                <a:cxn ang="T9">
                  <a:pos x="T2" y="T3"/>
                </a:cxn>
                <a:cxn ang="T10">
                  <a:pos x="T4" y="T5"/>
                </a:cxn>
                <a:cxn ang="T11">
                  <a:pos x="T6" y="T7"/>
                </a:cxn>
              </a:cxnLst>
              <a:rect l="T12" t="T13" r="T14" b="T15"/>
              <a:pathLst>
                <a:path w="27" h="22">
                  <a:moveTo>
                    <a:pt x="11" y="0"/>
                  </a:moveTo>
                  <a:cubicBezTo>
                    <a:pt x="8" y="4"/>
                    <a:pt x="0" y="8"/>
                    <a:pt x="3" y="12"/>
                  </a:cubicBezTo>
                  <a:cubicBezTo>
                    <a:pt x="6" y="17"/>
                    <a:pt x="19" y="22"/>
                    <a:pt x="19" y="22"/>
                  </a:cubicBezTo>
                  <a:cubicBezTo>
                    <a:pt x="27" y="10"/>
                    <a:pt x="15" y="11"/>
                    <a:pt x="11"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97" name="Freeform 98"/>
            <p:cNvSpPr>
              <a:spLocks noChangeArrowheads="1"/>
            </p:cNvSpPr>
            <p:nvPr/>
          </p:nvSpPr>
          <p:spPr bwMode="auto">
            <a:xfrm>
              <a:off x="2712" y="50"/>
              <a:ext cx="17" cy="13"/>
            </a:xfrm>
            <a:custGeom>
              <a:avLst/>
              <a:gdLst>
                <a:gd name="T0" fmla="*/ 9 w 20"/>
                <a:gd name="T1" fmla="*/ 0 h 18"/>
                <a:gd name="T2" fmla="*/ 8 w 20"/>
                <a:gd name="T3" fmla="*/ 13 h 18"/>
                <a:gd name="T4" fmla="*/ 9 w 20"/>
                <a:gd name="T5" fmla="*/ 0 h 18"/>
                <a:gd name="T6" fmla="*/ 0 60000 65536"/>
                <a:gd name="T7" fmla="*/ 0 60000 65536"/>
                <a:gd name="T8" fmla="*/ 0 60000 65536"/>
                <a:gd name="T9" fmla="*/ 0 w 20"/>
                <a:gd name="T10" fmla="*/ 0 h 18"/>
                <a:gd name="T11" fmla="*/ 20 w 20"/>
                <a:gd name="T12" fmla="*/ 18 h 18"/>
              </a:gdLst>
              <a:ahLst/>
              <a:cxnLst>
                <a:cxn ang="T6">
                  <a:pos x="T0" y="T1"/>
                </a:cxn>
                <a:cxn ang="T7">
                  <a:pos x="T2" y="T3"/>
                </a:cxn>
                <a:cxn ang="T8">
                  <a:pos x="T4" y="T5"/>
                </a:cxn>
              </a:cxnLst>
              <a:rect l="T9" t="T10" r="T11" b="T12"/>
              <a:pathLst>
                <a:path w="20" h="18">
                  <a:moveTo>
                    <a:pt x="11" y="0"/>
                  </a:moveTo>
                  <a:cubicBezTo>
                    <a:pt x="1" y="14"/>
                    <a:pt x="0" y="9"/>
                    <a:pt x="9" y="18"/>
                  </a:cubicBezTo>
                  <a:cubicBezTo>
                    <a:pt x="20" y="14"/>
                    <a:pt x="16" y="18"/>
                    <a:pt x="11"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98" name="Freeform 99"/>
            <p:cNvSpPr>
              <a:spLocks noChangeArrowheads="1"/>
            </p:cNvSpPr>
            <p:nvPr/>
          </p:nvSpPr>
          <p:spPr bwMode="auto">
            <a:xfrm>
              <a:off x="4023" y="65"/>
              <a:ext cx="21" cy="31"/>
            </a:xfrm>
            <a:custGeom>
              <a:avLst/>
              <a:gdLst>
                <a:gd name="T0" fmla="*/ 21 w 24"/>
                <a:gd name="T1" fmla="*/ 0 h 44"/>
                <a:gd name="T2" fmla="*/ 7 w 24"/>
                <a:gd name="T3" fmla="*/ 11 h 44"/>
                <a:gd name="T4" fmla="*/ 0 w 24"/>
                <a:gd name="T5" fmla="*/ 24 h 44"/>
                <a:gd name="T6" fmla="*/ 14 w 24"/>
                <a:gd name="T7" fmla="*/ 28 h 44"/>
                <a:gd name="T8" fmla="*/ 21 w 24"/>
                <a:gd name="T9" fmla="*/ 0 h 44"/>
                <a:gd name="T10" fmla="*/ 0 60000 65536"/>
                <a:gd name="T11" fmla="*/ 0 60000 65536"/>
                <a:gd name="T12" fmla="*/ 0 60000 65536"/>
                <a:gd name="T13" fmla="*/ 0 60000 65536"/>
                <a:gd name="T14" fmla="*/ 0 60000 65536"/>
                <a:gd name="T15" fmla="*/ 0 w 24"/>
                <a:gd name="T16" fmla="*/ 0 h 44"/>
                <a:gd name="T17" fmla="*/ 24 w 24"/>
                <a:gd name="T18" fmla="*/ 44 h 44"/>
              </a:gdLst>
              <a:ahLst/>
              <a:cxnLst>
                <a:cxn ang="T10">
                  <a:pos x="T0" y="T1"/>
                </a:cxn>
                <a:cxn ang="T11">
                  <a:pos x="T2" y="T3"/>
                </a:cxn>
                <a:cxn ang="T12">
                  <a:pos x="T4" y="T5"/>
                </a:cxn>
                <a:cxn ang="T13">
                  <a:pos x="T6" y="T7"/>
                </a:cxn>
                <a:cxn ang="T14">
                  <a:pos x="T8" y="T9"/>
                </a:cxn>
              </a:cxnLst>
              <a:rect l="T15" t="T16" r="T17" b="T18"/>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99" name="Freeform 100"/>
            <p:cNvSpPr>
              <a:spLocks noChangeArrowheads="1"/>
            </p:cNvSpPr>
            <p:nvPr/>
          </p:nvSpPr>
          <p:spPr bwMode="auto">
            <a:xfrm>
              <a:off x="3007" y="1423"/>
              <a:ext cx="35" cy="17"/>
            </a:xfrm>
            <a:custGeom>
              <a:avLst/>
              <a:gdLst>
                <a:gd name="T0" fmla="*/ 26 w 41"/>
                <a:gd name="T1" fmla="*/ 0 h 24"/>
                <a:gd name="T2" fmla="*/ 22 w 41"/>
                <a:gd name="T3" fmla="*/ 17 h 24"/>
                <a:gd name="T4" fmla="*/ 26 w 41"/>
                <a:gd name="T5" fmla="*/ 0 h 24"/>
                <a:gd name="T6" fmla="*/ 0 60000 65536"/>
                <a:gd name="T7" fmla="*/ 0 60000 65536"/>
                <a:gd name="T8" fmla="*/ 0 60000 65536"/>
                <a:gd name="T9" fmla="*/ 0 w 41"/>
                <a:gd name="T10" fmla="*/ 0 h 24"/>
                <a:gd name="T11" fmla="*/ 41 w 41"/>
                <a:gd name="T12" fmla="*/ 24 h 24"/>
              </a:gdLst>
              <a:ahLst/>
              <a:cxnLst>
                <a:cxn ang="T6">
                  <a:pos x="T0" y="T1"/>
                </a:cxn>
                <a:cxn ang="T7">
                  <a:pos x="T2" y="T3"/>
                </a:cxn>
                <a:cxn ang="T8">
                  <a:pos x="T4" y="T5"/>
                </a:cxn>
              </a:cxnLst>
              <a:rect l="T9" t="T10" r="T11" b="T12"/>
              <a:pathLst>
                <a:path w="41" h="24">
                  <a:moveTo>
                    <a:pt x="30" y="0"/>
                  </a:moveTo>
                  <a:cubicBezTo>
                    <a:pt x="4" y="4"/>
                    <a:pt x="0" y="17"/>
                    <a:pt x="26" y="24"/>
                  </a:cubicBezTo>
                  <a:cubicBezTo>
                    <a:pt x="41" y="19"/>
                    <a:pt x="38" y="10"/>
                    <a:pt x="30"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100" name="Freeform 101"/>
            <p:cNvSpPr>
              <a:spLocks noChangeArrowheads="1"/>
            </p:cNvSpPr>
            <p:nvPr/>
          </p:nvSpPr>
          <p:spPr bwMode="auto">
            <a:xfrm>
              <a:off x="3053" y="1416"/>
              <a:ext cx="11" cy="14"/>
            </a:xfrm>
            <a:custGeom>
              <a:avLst/>
              <a:gdLst>
                <a:gd name="T0" fmla="*/ 8 w 13"/>
                <a:gd name="T1" fmla="*/ 4 h 20"/>
                <a:gd name="T2" fmla="*/ 1 w 13"/>
                <a:gd name="T3" fmla="*/ 8 h 20"/>
                <a:gd name="T4" fmla="*/ 8 w 13"/>
                <a:gd name="T5" fmla="*/ 14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101" name="Freeform 102"/>
            <p:cNvSpPr>
              <a:spLocks noChangeArrowheads="1"/>
            </p:cNvSpPr>
            <p:nvPr/>
          </p:nvSpPr>
          <p:spPr bwMode="auto">
            <a:xfrm>
              <a:off x="2976" y="1272"/>
              <a:ext cx="10" cy="14"/>
            </a:xfrm>
            <a:custGeom>
              <a:avLst/>
              <a:gdLst>
                <a:gd name="T0" fmla="*/ 8 w 13"/>
                <a:gd name="T1" fmla="*/ 4 h 20"/>
                <a:gd name="T2" fmla="*/ 1 w 13"/>
                <a:gd name="T3" fmla="*/ 8 h 20"/>
                <a:gd name="T4" fmla="*/ 7 w 13"/>
                <a:gd name="T5" fmla="*/ 14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102" name="Freeform 103"/>
            <p:cNvSpPr>
              <a:spLocks noChangeArrowheads="1"/>
            </p:cNvSpPr>
            <p:nvPr/>
          </p:nvSpPr>
          <p:spPr bwMode="auto">
            <a:xfrm>
              <a:off x="3045" y="1204"/>
              <a:ext cx="12" cy="18"/>
            </a:xfrm>
            <a:custGeom>
              <a:avLst/>
              <a:gdLst>
                <a:gd name="T0" fmla="*/ 5 w 14"/>
                <a:gd name="T1" fmla="*/ 0 h 25"/>
                <a:gd name="T2" fmla="*/ 0 w 14"/>
                <a:gd name="T3" fmla="*/ 9 h 25"/>
                <a:gd name="T4" fmla="*/ 10 w 14"/>
                <a:gd name="T5" fmla="*/ 17 h 25"/>
                <a:gd name="T6" fmla="*/ 5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103" name="Freeform 104"/>
            <p:cNvSpPr>
              <a:spLocks noChangeArrowheads="1"/>
            </p:cNvSpPr>
            <p:nvPr/>
          </p:nvSpPr>
          <p:spPr bwMode="auto">
            <a:xfrm>
              <a:off x="3017" y="1203"/>
              <a:ext cx="13" cy="18"/>
            </a:xfrm>
            <a:custGeom>
              <a:avLst/>
              <a:gdLst>
                <a:gd name="T0" fmla="*/ 6 w 14"/>
                <a:gd name="T1" fmla="*/ 0 h 25"/>
                <a:gd name="T2" fmla="*/ 0 w 14"/>
                <a:gd name="T3" fmla="*/ 9 h 25"/>
                <a:gd name="T4" fmla="*/ 11 w 14"/>
                <a:gd name="T5" fmla="*/ 17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w="9525" cmpd="sng">
              <a:noFill/>
              <a:bevel/>
              <a:headEnd/>
              <a:tailEnd/>
            </a:ln>
          </p:spPr>
          <p:txBody>
            <a:bodyPr/>
            <a:lstStyle/>
            <a:p>
              <a:endParaRPr lang="zh-CN" altLang="en-US" sz="1200"/>
            </a:p>
          </p:txBody>
        </p:sp>
        <p:sp>
          <p:nvSpPr>
            <p:cNvPr id="104" name="Freeform 105"/>
            <p:cNvSpPr>
              <a:spLocks noChangeArrowheads="1"/>
            </p:cNvSpPr>
            <p:nvPr/>
          </p:nvSpPr>
          <p:spPr bwMode="auto">
            <a:xfrm>
              <a:off x="3004" y="1224"/>
              <a:ext cx="12" cy="14"/>
            </a:xfrm>
            <a:custGeom>
              <a:avLst/>
              <a:gdLst>
                <a:gd name="T0" fmla="*/ 9 w 13"/>
                <a:gd name="T1" fmla="*/ 4 h 20"/>
                <a:gd name="T2" fmla="*/ 1 w 13"/>
                <a:gd name="T3" fmla="*/ 8 h 20"/>
                <a:gd name="T4" fmla="*/ 8 w 13"/>
                <a:gd name="T5" fmla="*/ 14 h 20"/>
                <a:gd name="T6" fmla="*/ 9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105" name="Freeform 106"/>
            <p:cNvSpPr>
              <a:spLocks noChangeArrowheads="1"/>
            </p:cNvSpPr>
            <p:nvPr/>
          </p:nvSpPr>
          <p:spPr bwMode="auto">
            <a:xfrm>
              <a:off x="2976" y="1256"/>
              <a:ext cx="10" cy="14"/>
            </a:xfrm>
            <a:custGeom>
              <a:avLst/>
              <a:gdLst>
                <a:gd name="T0" fmla="*/ 8 w 13"/>
                <a:gd name="T1" fmla="*/ 4 h 20"/>
                <a:gd name="T2" fmla="*/ 1 w 13"/>
                <a:gd name="T3" fmla="*/ 8 h 20"/>
                <a:gd name="T4" fmla="*/ 7 w 13"/>
                <a:gd name="T5" fmla="*/ 14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106" name="Freeform 107"/>
            <p:cNvSpPr>
              <a:spLocks noChangeArrowheads="1"/>
            </p:cNvSpPr>
            <p:nvPr/>
          </p:nvSpPr>
          <p:spPr bwMode="auto">
            <a:xfrm>
              <a:off x="2997" y="1243"/>
              <a:ext cx="12" cy="14"/>
            </a:xfrm>
            <a:custGeom>
              <a:avLst/>
              <a:gdLst>
                <a:gd name="T0" fmla="*/ 9 w 13"/>
                <a:gd name="T1" fmla="*/ 4 h 20"/>
                <a:gd name="T2" fmla="*/ 1 w 13"/>
                <a:gd name="T3" fmla="*/ 8 h 20"/>
                <a:gd name="T4" fmla="*/ 8 w 13"/>
                <a:gd name="T5" fmla="*/ 14 h 20"/>
                <a:gd name="T6" fmla="*/ 9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w="9525" cmpd="sng">
              <a:noFill/>
              <a:bevel/>
              <a:headEnd/>
              <a:tailEnd/>
            </a:ln>
          </p:spPr>
          <p:txBody>
            <a:bodyPr/>
            <a:lstStyle/>
            <a:p>
              <a:endParaRPr lang="zh-CN" altLang="en-US" sz="1200"/>
            </a:p>
          </p:txBody>
        </p:sp>
        <p:sp>
          <p:nvSpPr>
            <p:cNvPr id="107" name="Freeform 108"/>
            <p:cNvSpPr>
              <a:spLocks noChangeArrowheads="1"/>
            </p:cNvSpPr>
            <p:nvPr/>
          </p:nvSpPr>
          <p:spPr bwMode="auto">
            <a:xfrm>
              <a:off x="2154" y="320"/>
              <a:ext cx="12" cy="14"/>
            </a:xfrm>
            <a:custGeom>
              <a:avLst/>
              <a:gdLst>
                <a:gd name="T0" fmla="*/ 9 w 13"/>
                <a:gd name="T1" fmla="*/ 4 h 20"/>
                <a:gd name="T2" fmla="*/ 1 w 13"/>
                <a:gd name="T3" fmla="*/ 8 h 20"/>
                <a:gd name="T4" fmla="*/ 8 w 13"/>
                <a:gd name="T5" fmla="*/ 14 h 20"/>
                <a:gd name="T6" fmla="*/ 9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231F2D">
                <a:alpha val="20000"/>
              </a:srgbClr>
            </a:solidFill>
            <a:ln w="9525" cmpd="sng">
              <a:noFill/>
              <a:bevel/>
              <a:headEnd/>
              <a:tailEnd/>
            </a:ln>
          </p:spPr>
          <p:txBody>
            <a:bodyPr/>
            <a:lstStyle/>
            <a:p>
              <a:endParaRPr lang="zh-CN" altLang="en-US" sz="1200"/>
            </a:p>
          </p:txBody>
        </p:sp>
        <p:sp>
          <p:nvSpPr>
            <p:cNvPr id="108" name="Freeform 109"/>
            <p:cNvSpPr>
              <a:spLocks noChangeArrowheads="1"/>
            </p:cNvSpPr>
            <p:nvPr/>
          </p:nvSpPr>
          <p:spPr bwMode="auto">
            <a:xfrm>
              <a:off x="2084" y="288"/>
              <a:ext cx="12" cy="14"/>
            </a:xfrm>
            <a:custGeom>
              <a:avLst/>
              <a:gdLst>
                <a:gd name="T0" fmla="*/ 9 w 13"/>
                <a:gd name="T1" fmla="*/ 4 h 20"/>
                <a:gd name="T2" fmla="*/ 1 w 13"/>
                <a:gd name="T3" fmla="*/ 8 h 20"/>
                <a:gd name="T4" fmla="*/ 8 w 13"/>
                <a:gd name="T5" fmla="*/ 14 h 20"/>
                <a:gd name="T6" fmla="*/ 9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231F2D">
                <a:alpha val="20000"/>
              </a:srgbClr>
            </a:solidFill>
            <a:ln w="9525" cmpd="sng">
              <a:noFill/>
              <a:bevel/>
              <a:headEnd/>
              <a:tailEnd/>
            </a:ln>
          </p:spPr>
          <p:txBody>
            <a:bodyPr/>
            <a:lstStyle/>
            <a:p>
              <a:endParaRPr lang="zh-CN" altLang="en-US" sz="1200"/>
            </a:p>
          </p:txBody>
        </p:sp>
        <p:sp>
          <p:nvSpPr>
            <p:cNvPr id="109" name="Freeform 110"/>
            <p:cNvSpPr>
              <a:spLocks noChangeArrowheads="1"/>
            </p:cNvSpPr>
            <p:nvPr/>
          </p:nvSpPr>
          <p:spPr bwMode="auto">
            <a:xfrm>
              <a:off x="1810" y="85"/>
              <a:ext cx="2370" cy="1537"/>
            </a:xfrm>
            <a:custGeom>
              <a:avLst/>
              <a:gdLst>
                <a:gd name="T0" fmla="*/ 520 w 2060"/>
                <a:gd name="T1" fmla="*/ 610 h 1644"/>
                <a:gd name="T2" fmla="*/ 383 w 2060"/>
                <a:gd name="T3" fmla="*/ 556 h 1644"/>
                <a:gd name="T4" fmla="*/ 182 w 2060"/>
                <a:gd name="T5" fmla="*/ 603 h 1644"/>
                <a:gd name="T6" fmla="*/ 53 w 2060"/>
                <a:gd name="T7" fmla="*/ 710 h 1644"/>
                <a:gd name="T8" fmla="*/ 14 w 2060"/>
                <a:gd name="T9" fmla="*/ 880 h 1644"/>
                <a:gd name="T10" fmla="*/ 168 w 2060"/>
                <a:gd name="T11" fmla="*/ 990 h 1644"/>
                <a:gd name="T12" fmla="*/ 354 w 2060"/>
                <a:gd name="T13" fmla="*/ 973 h 1644"/>
                <a:gd name="T14" fmla="*/ 456 w 2060"/>
                <a:gd name="T15" fmla="*/ 1064 h 1644"/>
                <a:gd name="T16" fmla="*/ 520 w 2060"/>
                <a:gd name="T17" fmla="*/ 1353 h 1644"/>
                <a:gd name="T18" fmla="*/ 572 w 2060"/>
                <a:gd name="T19" fmla="*/ 1522 h 1644"/>
                <a:gd name="T20" fmla="*/ 810 w 2060"/>
                <a:gd name="T21" fmla="*/ 1472 h 1644"/>
                <a:gd name="T22" fmla="*/ 940 w 2060"/>
                <a:gd name="T23" fmla="*/ 1290 h 1644"/>
                <a:gd name="T24" fmla="*/ 1018 w 2060"/>
                <a:gd name="T25" fmla="*/ 1078 h 1644"/>
                <a:gd name="T26" fmla="*/ 1148 w 2060"/>
                <a:gd name="T27" fmla="*/ 934 h 1644"/>
                <a:gd name="T28" fmla="*/ 916 w 2060"/>
                <a:gd name="T29" fmla="*/ 800 h 1644"/>
                <a:gd name="T30" fmla="*/ 940 w 2060"/>
                <a:gd name="T31" fmla="*/ 766 h 1644"/>
                <a:gd name="T32" fmla="*/ 1154 w 2060"/>
                <a:gd name="T33" fmla="*/ 856 h 1644"/>
                <a:gd name="T34" fmla="*/ 1263 w 2060"/>
                <a:gd name="T35" fmla="*/ 740 h 1644"/>
                <a:gd name="T36" fmla="*/ 1203 w 2060"/>
                <a:gd name="T37" fmla="*/ 713 h 1644"/>
                <a:gd name="T38" fmla="*/ 1069 w 2060"/>
                <a:gd name="T39" fmla="*/ 669 h 1644"/>
                <a:gd name="T40" fmla="*/ 1313 w 2060"/>
                <a:gd name="T41" fmla="*/ 711 h 1644"/>
                <a:gd name="T42" fmla="*/ 1491 w 2060"/>
                <a:gd name="T43" fmla="*/ 797 h 1644"/>
                <a:gd name="T44" fmla="*/ 1580 w 2060"/>
                <a:gd name="T45" fmla="*/ 966 h 1644"/>
                <a:gd name="T46" fmla="*/ 1850 w 2060"/>
                <a:gd name="T47" fmla="*/ 792 h 1644"/>
                <a:gd name="T48" fmla="*/ 1960 w 2060"/>
                <a:gd name="T49" fmla="*/ 963 h 1644"/>
                <a:gd name="T50" fmla="*/ 1964 w 2060"/>
                <a:gd name="T51" fmla="*/ 817 h 1644"/>
                <a:gd name="T52" fmla="*/ 2024 w 2060"/>
                <a:gd name="T53" fmla="*/ 748 h 1644"/>
                <a:gd name="T54" fmla="*/ 2051 w 2060"/>
                <a:gd name="T55" fmla="*/ 509 h 1644"/>
                <a:gd name="T56" fmla="*/ 2098 w 2060"/>
                <a:gd name="T57" fmla="*/ 494 h 1644"/>
                <a:gd name="T58" fmla="*/ 2121 w 2060"/>
                <a:gd name="T59" fmla="*/ 399 h 1644"/>
                <a:gd name="T60" fmla="*/ 2077 w 2060"/>
                <a:gd name="T61" fmla="*/ 211 h 1644"/>
                <a:gd name="T62" fmla="*/ 2185 w 2060"/>
                <a:gd name="T63" fmla="*/ 101 h 1644"/>
                <a:gd name="T64" fmla="*/ 2240 w 2060"/>
                <a:gd name="T65" fmla="*/ 195 h 1644"/>
                <a:gd name="T66" fmla="*/ 2235 w 2060"/>
                <a:gd name="T67" fmla="*/ 115 h 1644"/>
                <a:gd name="T68" fmla="*/ 2272 w 2060"/>
                <a:gd name="T69" fmla="*/ 48 h 1644"/>
                <a:gd name="T70" fmla="*/ 2345 w 2060"/>
                <a:gd name="T71" fmla="*/ 0 h 1644"/>
                <a:gd name="T72" fmla="*/ 2094 w 2060"/>
                <a:gd name="T73" fmla="*/ 59 h 1644"/>
                <a:gd name="T74" fmla="*/ 1821 w 2060"/>
                <a:gd name="T75" fmla="*/ 78 h 1644"/>
                <a:gd name="T76" fmla="*/ 1552 w 2060"/>
                <a:gd name="T77" fmla="*/ 28 h 1644"/>
                <a:gd name="T78" fmla="*/ 1302 w 2060"/>
                <a:gd name="T79" fmla="*/ 61 h 1644"/>
                <a:gd name="T80" fmla="*/ 1197 w 2060"/>
                <a:gd name="T81" fmla="*/ 159 h 1644"/>
                <a:gd name="T82" fmla="*/ 1065 w 2060"/>
                <a:gd name="T83" fmla="*/ 128 h 1644"/>
                <a:gd name="T84" fmla="*/ 872 w 2060"/>
                <a:gd name="T85" fmla="*/ 171 h 1644"/>
                <a:gd name="T86" fmla="*/ 767 w 2060"/>
                <a:gd name="T87" fmla="*/ 131 h 1644"/>
                <a:gd name="T88" fmla="*/ 419 w 2060"/>
                <a:gd name="T89" fmla="*/ 232 h 1644"/>
                <a:gd name="T90" fmla="*/ 616 w 2060"/>
                <a:gd name="T91" fmla="*/ 199 h 1644"/>
                <a:gd name="T92" fmla="*/ 734 w 2060"/>
                <a:gd name="T93" fmla="*/ 258 h 1644"/>
                <a:gd name="T94" fmla="*/ 510 w 2060"/>
                <a:gd name="T95" fmla="*/ 334 h 1644"/>
                <a:gd name="T96" fmla="*/ 316 w 2060"/>
                <a:gd name="T97" fmla="*/ 389 h 1644"/>
                <a:gd name="T98" fmla="*/ 192 w 2060"/>
                <a:gd name="T99" fmla="*/ 502 h 1644"/>
                <a:gd name="T100" fmla="*/ 326 w 2060"/>
                <a:gd name="T101" fmla="*/ 516 h 1644"/>
                <a:gd name="T102" fmla="*/ 438 w 2060"/>
                <a:gd name="T103" fmla="*/ 536 h 1644"/>
                <a:gd name="T104" fmla="*/ 567 w 2060"/>
                <a:gd name="T105" fmla="*/ 552 h 1644"/>
                <a:gd name="T106" fmla="*/ 560 w 2060"/>
                <a:gd name="T107" fmla="*/ 479 h 1644"/>
                <a:gd name="T108" fmla="*/ 681 w 2060"/>
                <a:gd name="T109" fmla="*/ 512 h 1644"/>
                <a:gd name="T110" fmla="*/ 789 w 2060"/>
                <a:gd name="T111" fmla="*/ 439 h 1644"/>
                <a:gd name="T112" fmla="*/ 888 w 2060"/>
                <a:gd name="T113" fmla="*/ 449 h 1644"/>
                <a:gd name="T114" fmla="*/ 735 w 2060"/>
                <a:gd name="T115" fmla="*/ 559 h 16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60"/>
                <a:gd name="T175" fmla="*/ 0 h 1644"/>
                <a:gd name="T176" fmla="*/ 2060 w 2060"/>
                <a:gd name="T177" fmla="*/ 1644 h 16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5"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rgbClr val="363046">
                <a:alpha val="20000"/>
              </a:srgbClr>
            </a:solidFill>
            <a:ln w="9525" cmpd="sng">
              <a:noFill/>
              <a:bevel/>
              <a:headEnd/>
              <a:tailEnd/>
            </a:ln>
          </p:spPr>
          <p:txBody>
            <a:bodyPr/>
            <a:lstStyle/>
            <a:p>
              <a:endParaRPr lang="zh-CN" altLang="en-US" sz="1200"/>
            </a:p>
          </p:txBody>
        </p:sp>
      </p:grpSp>
      <p:sp>
        <p:nvSpPr>
          <p:cNvPr id="119" name="标题 24"/>
          <p:cNvSpPr>
            <a:spLocks noChangeArrowheads="1"/>
          </p:cNvSpPr>
          <p:nvPr/>
        </p:nvSpPr>
        <p:spPr bwMode="auto">
          <a:xfrm>
            <a:off x="1000100" y="928670"/>
            <a:ext cx="2884487" cy="1327150"/>
          </a:xfrm>
          <a:prstGeom prst="rect">
            <a:avLst/>
          </a:prstGeom>
          <a:noFill/>
          <a:ln w="9525">
            <a:noFill/>
            <a:bevel/>
            <a:headEnd/>
            <a:tailEnd/>
          </a:ln>
        </p:spPr>
        <p:txBody>
          <a:bodyPr lIns="121908" tIns="60955" rIns="121908" bIns="60955" anchor="ctr"/>
          <a:lstStyle/>
          <a:p>
            <a:pPr eaLnBrk="1" hangingPunct="1">
              <a:buFont typeface="Arial" charset="0"/>
              <a:buNone/>
            </a:pPr>
            <a:r>
              <a:rPr lang="zh-CN" altLang="en-US" sz="4000" b="1" dirty="0">
                <a:solidFill>
                  <a:srgbClr val="7F7F7F"/>
                </a:solidFill>
                <a:latin typeface="微软雅黑" pitchFamily="34" charset="-122"/>
                <a:ea typeface="微软雅黑" pitchFamily="34" charset="-122"/>
                <a:sym typeface="微软雅黑" pitchFamily="34" charset="-122"/>
              </a:rPr>
              <a:t>目 录 </a:t>
            </a:r>
            <a:r>
              <a:rPr lang="en-US" altLang="zh-CN" sz="2400" b="1" dirty="0">
                <a:latin typeface="微软雅黑" pitchFamily="34" charset="-122"/>
                <a:ea typeface="微软雅黑" pitchFamily="34" charset="-122"/>
                <a:sym typeface="微软雅黑" pitchFamily="34" charset="-122"/>
              </a:rPr>
              <a:t>ONTENTS</a:t>
            </a:r>
            <a:endParaRPr lang="zh-CN" altLang="en-US" sz="2400" b="1" dirty="0">
              <a:latin typeface="微软雅黑" pitchFamily="34" charset="-122"/>
              <a:ea typeface="微软雅黑" pitchFamily="34" charset="-122"/>
              <a:sym typeface="微软雅黑" pitchFamily="34" charset="-122"/>
            </a:endParaRPr>
          </a:p>
        </p:txBody>
      </p:sp>
      <p:grpSp>
        <p:nvGrpSpPr>
          <p:cNvPr id="132" name="组合 131"/>
          <p:cNvGrpSpPr/>
          <p:nvPr/>
        </p:nvGrpSpPr>
        <p:grpSpPr>
          <a:xfrm>
            <a:off x="1360141" y="2152806"/>
            <a:ext cx="6264095" cy="634095"/>
            <a:chOff x="1437258" y="2196152"/>
            <a:chExt cx="6678496" cy="634095"/>
          </a:xfrm>
        </p:grpSpPr>
        <p:sp>
          <p:nvSpPr>
            <p:cNvPr id="120" name="矩形​​ 9"/>
            <p:cNvSpPr>
              <a:spLocks noChangeArrowheads="1"/>
            </p:cNvSpPr>
            <p:nvPr/>
          </p:nvSpPr>
          <p:spPr bwMode="auto">
            <a:xfrm>
              <a:off x="2358517" y="2203450"/>
              <a:ext cx="5757237" cy="626400"/>
            </a:xfrm>
            <a:prstGeom prst="rect">
              <a:avLst/>
            </a:prstGeom>
            <a:gradFill rotWithShape="1">
              <a:gsLst>
                <a:gs pos="0">
                  <a:srgbClr val="949494"/>
                </a:gs>
                <a:gs pos="50000">
                  <a:srgbClr val="D4D4D4"/>
                </a:gs>
                <a:gs pos="100000">
                  <a:srgbClr val="FFFFFF"/>
                </a:gs>
              </a:gsLst>
              <a:path path="rect">
                <a:fillToRect l="100000" t="100000"/>
              </a:path>
            </a:gradFill>
            <a:ln w="3175">
              <a:noFill/>
              <a:bevel/>
              <a:headEnd/>
              <a:tailEnd/>
            </a:ln>
          </p:spPr>
          <p:txBody>
            <a:bodyPr lIns="121908" tIns="60955" rIns="121908" bIns="60955" anchor="ctr"/>
            <a:lstStyle/>
            <a:p>
              <a:pPr algn="ctr" eaLnBrk="1" hangingPunct="1">
                <a:buFont typeface="Arial" charset="0"/>
                <a:buNone/>
              </a:pPr>
              <a:r>
                <a:rPr lang="zh-CN" altLang="en-US" sz="3200" b="1" dirty="0" smtClean="0">
                  <a:solidFill>
                    <a:schemeClr val="tx2">
                      <a:lumMod val="50000"/>
                    </a:schemeClr>
                  </a:solidFill>
                  <a:latin typeface="微软雅黑" pitchFamily="34" charset="-122"/>
                  <a:ea typeface="微软雅黑" pitchFamily="34" charset="-122"/>
                  <a:sym typeface="宋体" charset="-122"/>
                </a:rPr>
                <a:t>概述</a:t>
              </a:r>
              <a:endParaRPr lang="zh-CN" altLang="zh-CN" sz="3200" b="1" dirty="0">
                <a:solidFill>
                  <a:schemeClr val="tx2">
                    <a:lumMod val="50000"/>
                  </a:schemeClr>
                </a:solidFill>
                <a:latin typeface="微软雅黑" pitchFamily="34" charset="-122"/>
                <a:ea typeface="微软雅黑" pitchFamily="34" charset="-122"/>
                <a:sym typeface="宋体" charset="-122"/>
              </a:endParaRPr>
            </a:p>
          </p:txBody>
        </p:sp>
        <p:grpSp>
          <p:nvGrpSpPr>
            <p:cNvPr id="128" name="组合 14"/>
            <p:cNvGrpSpPr>
              <a:grpSpLocks/>
            </p:cNvGrpSpPr>
            <p:nvPr/>
          </p:nvGrpSpPr>
          <p:grpSpPr bwMode="auto">
            <a:xfrm>
              <a:off x="1437258" y="2196152"/>
              <a:ext cx="667839" cy="634095"/>
              <a:chOff x="0" y="27724"/>
              <a:chExt cx="500535" cy="570728"/>
            </a:xfrm>
          </p:grpSpPr>
          <p:sp>
            <p:nvSpPr>
              <p:cNvPr id="129" name="矩形​​ 3"/>
              <p:cNvSpPr>
                <a:spLocks noChangeArrowheads="1"/>
              </p:cNvSpPr>
              <p:nvPr/>
            </p:nvSpPr>
            <p:spPr bwMode="auto">
              <a:xfrm>
                <a:off x="0" y="34650"/>
                <a:ext cx="500535" cy="563802"/>
              </a:xfrm>
              <a:custGeom>
                <a:avLst/>
                <a:gdLst>
                  <a:gd name="T0" fmla="*/ 0 w 1152128"/>
                  <a:gd name="T1" fmla="*/ 0 h 936104"/>
                  <a:gd name="T2" fmla="*/ 1152128 w 1152128"/>
                  <a:gd name="T3" fmla="*/ 936104 h 936104"/>
                </a:gdLst>
                <a:ahLst/>
                <a:cxnLst>
                  <a:cxn ang="0">
                    <a:pos x="0" y="0"/>
                  </a:cxn>
                  <a:cxn ang="0">
                    <a:pos x="1152128" y="0"/>
                  </a:cxn>
                  <a:cxn ang="0">
                    <a:pos x="1152128" y="792088"/>
                  </a:cxn>
                  <a:cxn ang="0">
                    <a:pos x="720080" y="792088"/>
                  </a:cxn>
                  <a:cxn ang="0">
                    <a:pos x="576064" y="936104"/>
                  </a:cxn>
                  <a:cxn ang="0">
                    <a:pos x="432048" y="792088"/>
                  </a:cxn>
                  <a:cxn ang="0">
                    <a:pos x="0" y="792088"/>
                  </a:cxn>
                  <a:cxn ang="0">
                    <a:pos x="0" y="0"/>
                  </a:cxn>
                </a:cxnLst>
                <a:rect l="T0" t="T1" r="T2" b="T3"/>
                <a:pathLst>
                  <a:path w="1152128" h="936104">
                    <a:moveTo>
                      <a:pt x="0" y="0"/>
                    </a:moveTo>
                    <a:lnTo>
                      <a:pt x="1152128" y="0"/>
                    </a:lnTo>
                    <a:lnTo>
                      <a:pt x="1152128" y="792088"/>
                    </a:lnTo>
                    <a:lnTo>
                      <a:pt x="720080" y="792088"/>
                    </a:lnTo>
                    <a:lnTo>
                      <a:pt x="576064" y="936104"/>
                    </a:lnTo>
                    <a:lnTo>
                      <a:pt x="432048" y="792088"/>
                    </a:lnTo>
                    <a:lnTo>
                      <a:pt x="0" y="792088"/>
                    </a:lnTo>
                    <a:lnTo>
                      <a:pt x="0" y="0"/>
                    </a:lnTo>
                    <a:close/>
                  </a:path>
                </a:pathLst>
              </a:custGeom>
              <a:solidFill>
                <a:srgbClr val="1B2153"/>
              </a:solidFill>
              <a:ln w="3175" cap="flat" cmpd="sng">
                <a:solidFill>
                  <a:srgbClr val="BFBFBF"/>
                </a:solidFill>
                <a:bevel/>
                <a:headEnd/>
                <a:tailEnd/>
              </a:ln>
            </p:spPr>
            <p:txBody>
              <a:bodyPr anchor="ctr"/>
              <a:lstStyle/>
              <a:p>
                <a:endParaRPr lang="zh-CN" altLang="en-US" sz="1200"/>
              </a:p>
            </p:txBody>
          </p:sp>
          <p:sp>
            <p:nvSpPr>
              <p:cNvPr id="130" name="TextBox 17"/>
              <p:cNvSpPr>
                <a:spLocks noChangeArrowheads="1"/>
              </p:cNvSpPr>
              <p:nvPr/>
            </p:nvSpPr>
            <p:spPr bwMode="auto">
              <a:xfrm>
                <a:off x="84155" y="27724"/>
                <a:ext cx="318619" cy="526338"/>
              </a:xfrm>
              <a:prstGeom prst="rect">
                <a:avLst/>
              </a:prstGeom>
              <a:noFill/>
              <a:ln w="9525">
                <a:noFill/>
                <a:bevel/>
                <a:headEnd/>
                <a:tailEnd/>
              </a:ln>
            </p:spPr>
            <p:txBody>
              <a:bodyPr wrap="none">
                <a:spAutoFit/>
              </a:bodyPr>
              <a:lstStyle/>
              <a:p>
                <a:pPr eaLnBrk="1" hangingPunct="1">
                  <a:buFont typeface="Arial" charset="0"/>
                  <a:buNone/>
                </a:pPr>
                <a:r>
                  <a:rPr lang="en-US" altLang="zh-CN" sz="3200" dirty="0">
                    <a:solidFill>
                      <a:srgbClr val="FFFFFF"/>
                    </a:solidFill>
                    <a:latin typeface="Arial Unicode MS" pitchFamily="34" charset="-122"/>
                    <a:ea typeface="Arial Unicode MS" pitchFamily="34" charset="-122"/>
                    <a:sym typeface="Arial Unicode MS" pitchFamily="34" charset="-122"/>
                  </a:rPr>
                  <a:t>1</a:t>
                </a:r>
                <a:endParaRPr lang="zh-CN" altLang="en-US" sz="3200" dirty="0">
                  <a:solidFill>
                    <a:srgbClr val="FFFFFF"/>
                  </a:solidFill>
                  <a:latin typeface="Arial Unicode MS" pitchFamily="34" charset="-122"/>
                  <a:ea typeface="Arial Unicode MS" pitchFamily="34" charset="-122"/>
                  <a:sym typeface="Arial Unicode MS" pitchFamily="34" charset="-122"/>
                </a:endParaRPr>
              </a:p>
            </p:txBody>
          </p:sp>
        </p:grpSp>
      </p:grpSp>
      <p:sp>
        <p:nvSpPr>
          <p:cNvPr id="131" name="标题 24"/>
          <p:cNvSpPr>
            <a:spLocks noChangeArrowheads="1"/>
          </p:cNvSpPr>
          <p:nvPr/>
        </p:nvSpPr>
        <p:spPr bwMode="auto">
          <a:xfrm>
            <a:off x="383083" y="1192368"/>
            <a:ext cx="895350" cy="960438"/>
          </a:xfrm>
          <a:prstGeom prst="rect">
            <a:avLst/>
          </a:prstGeom>
          <a:noFill/>
          <a:ln w="9525">
            <a:noFill/>
            <a:bevel/>
            <a:headEnd/>
            <a:tailEnd/>
          </a:ln>
        </p:spPr>
        <p:txBody>
          <a:bodyPr lIns="121908" tIns="60955" rIns="121908" bIns="60955" anchor="ctr"/>
          <a:lstStyle/>
          <a:p>
            <a:pPr eaLnBrk="1" hangingPunct="1">
              <a:buFont typeface="Arial" charset="0"/>
              <a:buNone/>
            </a:pPr>
            <a:r>
              <a:rPr lang="en-US" altLang="zh-CN" sz="8000" dirty="0">
                <a:latin typeface="微软雅黑" pitchFamily="34" charset="-122"/>
                <a:ea typeface="微软雅黑" pitchFamily="34" charset="-122"/>
                <a:sym typeface="微软雅黑" pitchFamily="34" charset="-122"/>
              </a:rPr>
              <a:t>C</a:t>
            </a:r>
            <a:endParaRPr lang="zh-CN" altLang="en-US" sz="8000" dirty="0">
              <a:latin typeface="微软雅黑" pitchFamily="34" charset="-122"/>
              <a:ea typeface="微软雅黑" pitchFamily="34" charset="-122"/>
              <a:sym typeface="微软雅黑" pitchFamily="34" charset="-122"/>
            </a:endParaRPr>
          </a:p>
        </p:txBody>
      </p:sp>
      <p:grpSp>
        <p:nvGrpSpPr>
          <p:cNvPr id="134" name="组合 133"/>
          <p:cNvGrpSpPr/>
          <p:nvPr/>
        </p:nvGrpSpPr>
        <p:grpSpPr>
          <a:xfrm>
            <a:off x="1360140" y="2877424"/>
            <a:ext cx="6264095" cy="634095"/>
            <a:chOff x="1437258" y="2196152"/>
            <a:chExt cx="6678496" cy="634095"/>
          </a:xfrm>
        </p:grpSpPr>
        <p:sp>
          <p:nvSpPr>
            <p:cNvPr id="135" name="矩形​​ 9"/>
            <p:cNvSpPr>
              <a:spLocks noChangeArrowheads="1"/>
            </p:cNvSpPr>
            <p:nvPr/>
          </p:nvSpPr>
          <p:spPr bwMode="auto">
            <a:xfrm>
              <a:off x="2358517" y="2203450"/>
              <a:ext cx="5757237" cy="626400"/>
            </a:xfrm>
            <a:prstGeom prst="rect">
              <a:avLst/>
            </a:prstGeom>
            <a:gradFill rotWithShape="1">
              <a:gsLst>
                <a:gs pos="0">
                  <a:srgbClr val="949494"/>
                </a:gs>
                <a:gs pos="50000">
                  <a:srgbClr val="D4D4D4"/>
                </a:gs>
                <a:gs pos="100000">
                  <a:srgbClr val="FFFFFF"/>
                </a:gs>
              </a:gsLst>
              <a:path path="rect">
                <a:fillToRect l="100000" t="100000"/>
              </a:path>
            </a:gradFill>
            <a:ln w="3175">
              <a:noFill/>
              <a:bevel/>
              <a:headEnd/>
              <a:tailEnd/>
            </a:ln>
          </p:spPr>
          <p:txBody>
            <a:bodyPr lIns="121908" tIns="60955" rIns="121908" bIns="60955" anchor="ctr"/>
            <a:lstStyle/>
            <a:p>
              <a:pPr algn="ctr" eaLnBrk="1" hangingPunct="1">
                <a:buFont typeface="Arial" charset="0"/>
                <a:buNone/>
              </a:pPr>
              <a:r>
                <a:rPr lang="zh-CN" altLang="en-US" sz="3200" b="1" dirty="0" smtClean="0">
                  <a:solidFill>
                    <a:schemeClr val="tx2">
                      <a:lumMod val="50000"/>
                    </a:schemeClr>
                  </a:solidFill>
                  <a:latin typeface="微软雅黑" pitchFamily="34" charset="-122"/>
                  <a:ea typeface="微软雅黑" pitchFamily="34" charset="-122"/>
                  <a:sym typeface="宋体" charset="-122"/>
                </a:rPr>
                <a:t>存管</a:t>
              </a:r>
              <a:endParaRPr lang="zh-CN" altLang="zh-CN" sz="3200" b="1" dirty="0">
                <a:solidFill>
                  <a:schemeClr val="tx2">
                    <a:lumMod val="50000"/>
                  </a:schemeClr>
                </a:solidFill>
                <a:latin typeface="微软雅黑" pitchFamily="34" charset="-122"/>
                <a:ea typeface="微软雅黑" pitchFamily="34" charset="-122"/>
                <a:sym typeface="宋体" charset="-122"/>
              </a:endParaRPr>
            </a:p>
          </p:txBody>
        </p:sp>
        <p:grpSp>
          <p:nvGrpSpPr>
            <p:cNvPr id="136" name="组合 14"/>
            <p:cNvGrpSpPr>
              <a:grpSpLocks/>
            </p:cNvGrpSpPr>
            <p:nvPr/>
          </p:nvGrpSpPr>
          <p:grpSpPr bwMode="auto">
            <a:xfrm>
              <a:off x="1437258" y="2196152"/>
              <a:ext cx="667839" cy="634095"/>
              <a:chOff x="0" y="27724"/>
              <a:chExt cx="500535" cy="570728"/>
            </a:xfrm>
          </p:grpSpPr>
          <p:sp>
            <p:nvSpPr>
              <p:cNvPr id="137" name="矩形​​ 3"/>
              <p:cNvSpPr>
                <a:spLocks noChangeArrowheads="1"/>
              </p:cNvSpPr>
              <p:nvPr/>
            </p:nvSpPr>
            <p:spPr bwMode="auto">
              <a:xfrm>
                <a:off x="0" y="34650"/>
                <a:ext cx="500535" cy="563802"/>
              </a:xfrm>
              <a:custGeom>
                <a:avLst/>
                <a:gdLst>
                  <a:gd name="T0" fmla="*/ 0 w 1152128"/>
                  <a:gd name="T1" fmla="*/ 0 h 936104"/>
                  <a:gd name="T2" fmla="*/ 1152128 w 1152128"/>
                  <a:gd name="T3" fmla="*/ 936104 h 936104"/>
                </a:gdLst>
                <a:ahLst/>
                <a:cxnLst>
                  <a:cxn ang="0">
                    <a:pos x="0" y="0"/>
                  </a:cxn>
                  <a:cxn ang="0">
                    <a:pos x="1152128" y="0"/>
                  </a:cxn>
                  <a:cxn ang="0">
                    <a:pos x="1152128" y="792088"/>
                  </a:cxn>
                  <a:cxn ang="0">
                    <a:pos x="720080" y="792088"/>
                  </a:cxn>
                  <a:cxn ang="0">
                    <a:pos x="576064" y="936104"/>
                  </a:cxn>
                  <a:cxn ang="0">
                    <a:pos x="432048" y="792088"/>
                  </a:cxn>
                  <a:cxn ang="0">
                    <a:pos x="0" y="792088"/>
                  </a:cxn>
                  <a:cxn ang="0">
                    <a:pos x="0" y="0"/>
                  </a:cxn>
                </a:cxnLst>
                <a:rect l="T0" t="T1" r="T2" b="T3"/>
                <a:pathLst>
                  <a:path w="1152128" h="936104">
                    <a:moveTo>
                      <a:pt x="0" y="0"/>
                    </a:moveTo>
                    <a:lnTo>
                      <a:pt x="1152128" y="0"/>
                    </a:lnTo>
                    <a:lnTo>
                      <a:pt x="1152128" y="792088"/>
                    </a:lnTo>
                    <a:lnTo>
                      <a:pt x="720080" y="792088"/>
                    </a:lnTo>
                    <a:lnTo>
                      <a:pt x="576064" y="936104"/>
                    </a:lnTo>
                    <a:lnTo>
                      <a:pt x="432048" y="792088"/>
                    </a:lnTo>
                    <a:lnTo>
                      <a:pt x="0" y="792088"/>
                    </a:lnTo>
                    <a:lnTo>
                      <a:pt x="0" y="0"/>
                    </a:lnTo>
                    <a:close/>
                  </a:path>
                </a:pathLst>
              </a:custGeom>
              <a:solidFill>
                <a:srgbClr val="1B2153"/>
              </a:solidFill>
              <a:ln w="3175" cap="flat" cmpd="sng">
                <a:solidFill>
                  <a:srgbClr val="BFBFBF"/>
                </a:solidFill>
                <a:bevel/>
                <a:headEnd/>
                <a:tailEnd/>
              </a:ln>
            </p:spPr>
            <p:txBody>
              <a:bodyPr anchor="ctr"/>
              <a:lstStyle/>
              <a:p>
                <a:endParaRPr lang="zh-CN" altLang="en-US" sz="1200"/>
              </a:p>
            </p:txBody>
          </p:sp>
          <p:sp>
            <p:nvSpPr>
              <p:cNvPr id="138" name="TextBox 17"/>
              <p:cNvSpPr>
                <a:spLocks noChangeArrowheads="1"/>
              </p:cNvSpPr>
              <p:nvPr/>
            </p:nvSpPr>
            <p:spPr bwMode="auto">
              <a:xfrm>
                <a:off x="84155" y="27724"/>
                <a:ext cx="339696" cy="526337"/>
              </a:xfrm>
              <a:prstGeom prst="rect">
                <a:avLst/>
              </a:prstGeom>
              <a:noFill/>
              <a:ln w="9525">
                <a:noFill/>
                <a:bevel/>
                <a:headEnd/>
                <a:tailEnd/>
              </a:ln>
            </p:spPr>
            <p:txBody>
              <a:bodyPr wrap="none">
                <a:spAutoFit/>
              </a:bodyPr>
              <a:lstStyle/>
              <a:p>
                <a:pPr eaLnBrk="1" hangingPunct="1">
                  <a:buFont typeface="Arial" charset="0"/>
                  <a:buNone/>
                </a:pPr>
                <a:r>
                  <a:rPr lang="en-US" altLang="zh-CN" sz="3200" dirty="0" smtClean="0">
                    <a:solidFill>
                      <a:srgbClr val="FFFFFF"/>
                    </a:solidFill>
                    <a:latin typeface="Arial Unicode MS" pitchFamily="34" charset="-122"/>
                    <a:ea typeface="Arial Unicode MS" pitchFamily="34" charset="-122"/>
                    <a:sym typeface="Arial Unicode MS" pitchFamily="34" charset="-122"/>
                  </a:rPr>
                  <a:t>2</a:t>
                </a:r>
                <a:endParaRPr lang="zh-CN" altLang="en-US" sz="3200" dirty="0">
                  <a:solidFill>
                    <a:srgbClr val="FFFFFF"/>
                  </a:solidFill>
                  <a:latin typeface="Arial Unicode MS" pitchFamily="34" charset="-122"/>
                  <a:ea typeface="Arial Unicode MS" pitchFamily="34" charset="-122"/>
                  <a:sym typeface="Arial Unicode MS" pitchFamily="34" charset="-122"/>
                </a:endParaRPr>
              </a:p>
            </p:txBody>
          </p:sp>
        </p:grpSp>
      </p:grpSp>
      <p:grpSp>
        <p:nvGrpSpPr>
          <p:cNvPr id="139" name="组合 138"/>
          <p:cNvGrpSpPr/>
          <p:nvPr/>
        </p:nvGrpSpPr>
        <p:grpSpPr>
          <a:xfrm>
            <a:off x="1360140" y="3602042"/>
            <a:ext cx="6264095" cy="634095"/>
            <a:chOff x="1437258" y="2196152"/>
            <a:chExt cx="6678496" cy="634095"/>
          </a:xfrm>
        </p:grpSpPr>
        <p:sp>
          <p:nvSpPr>
            <p:cNvPr id="140" name="矩形​​ 9"/>
            <p:cNvSpPr>
              <a:spLocks noChangeArrowheads="1"/>
            </p:cNvSpPr>
            <p:nvPr/>
          </p:nvSpPr>
          <p:spPr bwMode="auto">
            <a:xfrm>
              <a:off x="2358517" y="2203450"/>
              <a:ext cx="5757237" cy="626400"/>
            </a:xfrm>
            <a:prstGeom prst="rect">
              <a:avLst/>
            </a:prstGeom>
            <a:gradFill rotWithShape="1">
              <a:gsLst>
                <a:gs pos="0">
                  <a:srgbClr val="949494"/>
                </a:gs>
                <a:gs pos="50000">
                  <a:srgbClr val="D4D4D4"/>
                </a:gs>
                <a:gs pos="100000">
                  <a:srgbClr val="FFFFFF"/>
                </a:gs>
              </a:gsLst>
              <a:path path="rect">
                <a:fillToRect l="100000" t="100000"/>
              </a:path>
            </a:gradFill>
            <a:ln w="3175">
              <a:noFill/>
              <a:bevel/>
              <a:headEnd/>
              <a:tailEnd/>
            </a:ln>
          </p:spPr>
          <p:txBody>
            <a:bodyPr lIns="121908" tIns="60955" rIns="121908" bIns="60955" anchor="ctr"/>
            <a:lstStyle/>
            <a:p>
              <a:pPr algn="ctr" eaLnBrk="1" hangingPunct="1">
                <a:buFont typeface="Arial" charset="0"/>
                <a:buNone/>
              </a:pPr>
              <a:r>
                <a:rPr lang="zh-CN" altLang="en-US" sz="3200" b="1" dirty="0" smtClean="0">
                  <a:solidFill>
                    <a:schemeClr val="tx2">
                      <a:lumMod val="50000"/>
                    </a:schemeClr>
                  </a:solidFill>
                  <a:latin typeface="微软雅黑" pitchFamily="34" charset="-122"/>
                  <a:ea typeface="微软雅黑" pitchFamily="34" charset="-122"/>
                  <a:sym typeface="宋体" charset="-122"/>
                </a:rPr>
                <a:t>清算交收</a:t>
              </a:r>
              <a:endParaRPr lang="zh-CN" altLang="zh-CN" sz="3200" b="1" dirty="0">
                <a:solidFill>
                  <a:schemeClr val="tx2">
                    <a:lumMod val="50000"/>
                  </a:schemeClr>
                </a:solidFill>
                <a:latin typeface="微软雅黑" pitchFamily="34" charset="-122"/>
                <a:ea typeface="微软雅黑" pitchFamily="34" charset="-122"/>
                <a:sym typeface="宋体" charset="-122"/>
              </a:endParaRPr>
            </a:p>
          </p:txBody>
        </p:sp>
        <p:grpSp>
          <p:nvGrpSpPr>
            <p:cNvPr id="141" name="组合 14"/>
            <p:cNvGrpSpPr>
              <a:grpSpLocks/>
            </p:cNvGrpSpPr>
            <p:nvPr/>
          </p:nvGrpSpPr>
          <p:grpSpPr bwMode="auto">
            <a:xfrm>
              <a:off x="1437258" y="2196152"/>
              <a:ext cx="667839" cy="634095"/>
              <a:chOff x="0" y="27724"/>
              <a:chExt cx="500535" cy="570728"/>
            </a:xfrm>
          </p:grpSpPr>
          <p:sp>
            <p:nvSpPr>
              <p:cNvPr id="142" name="矩形​​ 3"/>
              <p:cNvSpPr>
                <a:spLocks noChangeArrowheads="1"/>
              </p:cNvSpPr>
              <p:nvPr/>
            </p:nvSpPr>
            <p:spPr bwMode="auto">
              <a:xfrm>
                <a:off x="0" y="34650"/>
                <a:ext cx="500535" cy="563802"/>
              </a:xfrm>
              <a:custGeom>
                <a:avLst/>
                <a:gdLst>
                  <a:gd name="T0" fmla="*/ 0 w 1152128"/>
                  <a:gd name="T1" fmla="*/ 0 h 936104"/>
                  <a:gd name="T2" fmla="*/ 1152128 w 1152128"/>
                  <a:gd name="T3" fmla="*/ 936104 h 936104"/>
                </a:gdLst>
                <a:ahLst/>
                <a:cxnLst>
                  <a:cxn ang="0">
                    <a:pos x="0" y="0"/>
                  </a:cxn>
                  <a:cxn ang="0">
                    <a:pos x="1152128" y="0"/>
                  </a:cxn>
                  <a:cxn ang="0">
                    <a:pos x="1152128" y="792088"/>
                  </a:cxn>
                  <a:cxn ang="0">
                    <a:pos x="720080" y="792088"/>
                  </a:cxn>
                  <a:cxn ang="0">
                    <a:pos x="576064" y="936104"/>
                  </a:cxn>
                  <a:cxn ang="0">
                    <a:pos x="432048" y="792088"/>
                  </a:cxn>
                  <a:cxn ang="0">
                    <a:pos x="0" y="792088"/>
                  </a:cxn>
                  <a:cxn ang="0">
                    <a:pos x="0" y="0"/>
                  </a:cxn>
                </a:cxnLst>
                <a:rect l="T0" t="T1" r="T2" b="T3"/>
                <a:pathLst>
                  <a:path w="1152128" h="936104">
                    <a:moveTo>
                      <a:pt x="0" y="0"/>
                    </a:moveTo>
                    <a:lnTo>
                      <a:pt x="1152128" y="0"/>
                    </a:lnTo>
                    <a:lnTo>
                      <a:pt x="1152128" y="792088"/>
                    </a:lnTo>
                    <a:lnTo>
                      <a:pt x="720080" y="792088"/>
                    </a:lnTo>
                    <a:lnTo>
                      <a:pt x="576064" y="936104"/>
                    </a:lnTo>
                    <a:lnTo>
                      <a:pt x="432048" y="792088"/>
                    </a:lnTo>
                    <a:lnTo>
                      <a:pt x="0" y="792088"/>
                    </a:lnTo>
                    <a:lnTo>
                      <a:pt x="0" y="0"/>
                    </a:lnTo>
                    <a:close/>
                  </a:path>
                </a:pathLst>
              </a:custGeom>
              <a:solidFill>
                <a:srgbClr val="1B2153"/>
              </a:solidFill>
              <a:ln w="3175" cap="flat" cmpd="sng">
                <a:solidFill>
                  <a:srgbClr val="BFBFBF"/>
                </a:solidFill>
                <a:bevel/>
                <a:headEnd/>
                <a:tailEnd/>
              </a:ln>
            </p:spPr>
            <p:txBody>
              <a:bodyPr anchor="ctr"/>
              <a:lstStyle/>
              <a:p>
                <a:endParaRPr lang="zh-CN" altLang="en-US" sz="1200"/>
              </a:p>
            </p:txBody>
          </p:sp>
          <p:sp>
            <p:nvSpPr>
              <p:cNvPr id="143" name="TextBox 17"/>
              <p:cNvSpPr>
                <a:spLocks noChangeArrowheads="1"/>
              </p:cNvSpPr>
              <p:nvPr/>
            </p:nvSpPr>
            <p:spPr bwMode="auto">
              <a:xfrm>
                <a:off x="84155" y="27724"/>
                <a:ext cx="339696" cy="526337"/>
              </a:xfrm>
              <a:prstGeom prst="rect">
                <a:avLst/>
              </a:prstGeom>
              <a:noFill/>
              <a:ln w="9525">
                <a:noFill/>
                <a:bevel/>
                <a:headEnd/>
                <a:tailEnd/>
              </a:ln>
            </p:spPr>
            <p:txBody>
              <a:bodyPr wrap="none">
                <a:spAutoFit/>
              </a:bodyPr>
              <a:lstStyle/>
              <a:p>
                <a:pPr eaLnBrk="1" hangingPunct="1">
                  <a:buFont typeface="Arial" charset="0"/>
                  <a:buNone/>
                </a:pPr>
                <a:r>
                  <a:rPr lang="en-US" altLang="zh-CN" sz="3200" dirty="0" smtClean="0">
                    <a:solidFill>
                      <a:srgbClr val="FFFFFF"/>
                    </a:solidFill>
                    <a:latin typeface="Arial Unicode MS" pitchFamily="34" charset="-122"/>
                    <a:ea typeface="Arial Unicode MS" pitchFamily="34" charset="-122"/>
                    <a:sym typeface="Arial Unicode MS" pitchFamily="34" charset="-122"/>
                  </a:rPr>
                  <a:t>3</a:t>
                </a:r>
                <a:endParaRPr lang="zh-CN" altLang="en-US" sz="3200" dirty="0">
                  <a:solidFill>
                    <a:srgbClr val="FFFFFF"/>
                  </a:solidFill>
                  <a:latin typeface="Arial Unicode MS" pitchFamily="34" charset="-122"/>
                  <a:ea typeface="Arial Unicode MS" pitchFamily="34" charset="-122"/>
                  <a:sym typeface="Arial Unicode MS" pitchFamily="34" charset="-122"/>
                </a:endParaRPr>
              </a:p>
            </p:txBody>
          </p:sp>
        </p:grpSp>
      </p:grpSp>
      <p:grpSp>
        <p:nvGrpSpPr>
          <p:cNvPr id="144" name="组合 143"/>
          <p:cNvGrpSpPr/>
          <p:nvPr/>
        </p:nvGrpSpPr>
        <p:grpSpPr>
          <a:xfrm>
            <a:off x="1360140" y="4326660"/>
            <a:ext cx="6264095" cy="634095"/>
            <a:chOff x="1437258" y="2196152"/>
            <a:chExt cx="6678496" cy="634095"/>
          </a:xfrm>
        </p:grpSpPr>
        <p:sp>
          <p:nvSpPr>
            <p:cNvPr id="145" name="矩形​​ 9"/>
            <p:cNvSpPr>
              <a:spLocks noChangeArrowheads="1"/>
            </p:cNvSpPr>
            <p:nvPr/>
          </p:nvSpPr>
          <p:spPr bwMode="auto">
            <a:xfrm>
              <a:off x="2358517" y="2203450"/>
              <a:ext cx="5757237" cy="626400"/>
            </a:xfrm>
            <a:prstGeom prst="rect">
              <a:avLst/>
            </a:prstGeom>
            <a:gradFill rotWithShape="1">
              <a:gsLst>
                <a:gs pos="0">
                  <a:srgbClr val="949494"/>
                </a:gs>
                <a:gs pos="50000">
                  <a:srgbClr val="D4D4D4"/>
                </a:gs>
                <a:gs pos="100000">
                  <a:srgbClr val="FFFFFF"/>
                </a:gs>
              </a:gsLst>
              <a:path path="rect">
                <a:fillToRect l="100000" t="100000"/>
              </a:path>
            </a:gradFill>
            <a:ln w="3175">
              <a:noFill/>
              <a:bevel/>
              <a:headEnd/>
              <a:tailEnd/>
            </a:ln>
          </p:spPr>
          <p:txBody>
            <a:bodyPr lIns="121908" tIns="60955" rIns="121908" bIns="60955" anchor="ctr"/>
            <a:lstStyle/>
            <a:p>
              <a:pPr algn="ctr" eaLnBrk="1" hangingPunct="1">
                <a:buFont typeface="Arial" charset="0"/>
                <a:buNone/>
              </a:pPr>
              <a:r>
                <a:rPr lang="zh-CN" altLang="en-US" sz="3200" b="1" dirty="0" smtClean="0">
                  <a:solidFill>
                    <a:schemeClr val="tx2">
                      <a:lumMod val="50000"/>
                    </a:schemeClr>
                  </a:solidFill>
                  <a:latin typeface="微软雅黑" pitchFamily="34" charset="-122"/>
                  <a:ea typeface="微软雅黑" pitchFamily="34" charset="-122"/>
                  <a:sym typeface="宋体" charset="-122"/>
                </a:rPr>
                <a:t>风险管理</a:t>
              </a:r>
              <a:endParaRPr lang="zh-CN" altLang="zh-CN" sz="3200" b="1" dirty="0">
                <a:solidFill>
                  <a:schemeClr val="tx2">
                    <a:lumMod val="50000"/>
                  </a:schemeClr>
                </a:solidFill>
                <a:latin typeface="微软雅黑" pitchFamily="34" charset="-122"/>
                <a:ea typeface="微软雅黑" pitchFamily="34" charset="-122"/>
                <a:sym typeface="宋体" charset="-122"/>
              </a:endParaRPr>
            </a:p>
          </p:txBody>
        </p:sp>
        <p:grpSp>
          <p:nvGrpSpPr>
            <p:cNvPr id="146" name="组合 14"/>
            <p:cNvGrpSpPr>
              <a:grpSpLocks/>
            </p:cNvGrpSpPr>
            <p:nvPr/>
          </p:nvGrpSpPr>
          <p:grpSpPr bwMode="auto">
            <a:xfrm>
              <a:off x="1437258" y="2196152"/>
              <a:ext cx="667839" cy="634095"/>
              <a:chOff x="0" y="27724"/>
              <a:chExt cx="500535" cy="570728"/>
            </a:xfrm>
          </p:grpSpPr>
          <p:sp>
            <p:nvSpPr>
              <p:cNvPr id="147" name="矩形​​ 3"/>
              <p:cNvSpPr>
                <a:spLocks noChangeArrowheads="1"/>
              </p:cNvSpPr>
              <p:nvPr/>
            </p:nvSpPr>
            <p:spPr bwMode="auto">
              <a:xfrm>
                <a:off x="0" y="34650"/>
                <a:ext cx="500535" cy="563802"/>
              </a:xfrm>
              <a:custGeom>
                <a:avLst/>
                <a:gdLst>
                  <a:gd name="T0" fmla="*/ 0 w 1152128"/>
                  <a:gd name="T1" fmla="*/ 0 h 936104"/>
                  <a:gd name="T2" fmla="*/ 1152128 w 1152128"/>
                  <a:gd name="T3" fmla="*/ 936104 h 936104"/>
                </a:gdLst>
                <a:ahLst/>
                <a:cxnLst>
                  <a:cxn ang="0">
                    <a:pos x="0" y="0"/>
                  </a:cxn>
                  <a:cxn ang="0">
                    <a:pos x="1152128" y="0"/>
                  </a:cxn>
                  <a:cxn ang="0">
                    <a:pos x="1152128" y="792088"/>
                  </a:cxn>
                  <a:cxn ang="0">
                    <a:pos x="720080" y="792088"/>
                  </a:cxn>
                  <a:cxn ang="0">
                    <a:pos x="576064" y="936104"/>
                  </a:cxn>
                  <a:cxn ang="0">
                    <a:pos x="432048" y="792088"/>
                  </a:cxn>
                  <a:cxn ang="0">
                    <a:pos x="0" y="792088"/>
                  </a:cxn>
                  <a:cxn ang="0">
                    <a:pos x="0" y="0"/>
                  </a:cxn>
                </a:cxnLst>
                <a:rect l="T0" t="T1" r="T2" b="T3"/>
                <a:pathLst>
                  <a:path w="1152128" h="936104">
                    <a:moveTo>
                      <a:pt x="0" y="0"/>
                    </a:moveTo>
                    <a:lnTo>
                      <a:pt x="1152128" y="0"/>
                    </a:lnTo>
                    <a:lnTo>
                      <a:pt x="1152128" y="792088"/>
                    </a:lnTo>
                    <a:lnTo>
                      <a:pt x="720080" y="792088"/>
                    </a:lnTo>
                    <a:lnTo>
                      <a:pt x="576064" y="936104"/>
                    </a:lnTo>
                    <a:lnTo>
                      <a:pt x="432048" y="792088"/>
                    </a:lnTo>
                    <a:lnTo>
                      <a:pt x="0" y="792088"/>
                    </a:lnTo>
                    <a:lnTo>
                      <a:pt x="0" y="0"/>
                    </a:lnTo>
                    <a:close/>
                  </a:path>
                </a:pathLst>
              </a:custGeom>
              <a:solidFill>
                <a:srgbClr val="1B2153"/>
              </a:solidFill>
              <a:ln w="3175" cap="flat" cmpd="sng">
                <a:solidFill>
                  <a:srgbClr val="BFBFBF"/>
                </a:solidFill>
                <a:bevel/>
                <a:headEnd/>
                <a:tailEnd/>
              </a:ln>
            </p:spPr>
            <p:txBody>
              <a:bodyPr anchor="ctr"/>
              <a:lstStyle/>
              <a:p>
                <a:endParaRPr lang="zh-CN" altLang="en-US" sz="1200"/>
              </a:p>
            </p:txBody>
          </p:sp>
          <p:sp>
            <p:nvSpPr>
              <p:cNvPr id="148" name="TextBox 17"/>
              <p:cNvSpPr>
                <a:spLocks noChangeArrowheads="1"/>
              </p:cNvSpPr>
              <p:nvPr/>
            </p:nvSpPr>
            <p:spPr bwMode="auto">
              <a:xfrm>
                <a:off x="84155" y="27724"/>
                <a:ext cx="339696" cy="526337"/>
              </a:xfrm>
              <a:prstGeom prst="rect">
                <a:avLst/>
              </a:prstGeom>
              <a:noFill/>
              <a:ln w="9525">
                <a:noFill/>
                <a:bevel/>
                <a:headEnd/>
                <a:tailEnd/>
              </a:ln>
            </p:spPr>
            <p:txBody>
              <a:bodyPr wrap="none">
                <a:spAutoFit/>
              </a:bodyPr>
              <a:lstStyle/>
              <a:p>
                <a:pPr eaLnBrk="1" hangingPunct="1">
                  <a:buFont typeface="Arial" charset="0"/>
                  <a:buNone/>
                </a:pPr>
                <a:r>
                  <a:rPr lang="en-US" altLang="zh-CN" sz="3200" dirty="0" smtClean="0">
                    <a:solidFill>
                      <a:srgbClr val="FFFFFF"/>
                    </a:solidFill>
                    <a:latin typeface="Arial Unicode MS" pitchFamily="34" charset="-122"/>
                    <a:ea typeface="Arial Unicode MS" pitchFamily="34" charset="-122"/>
                    <a:sym typeface="Arial Unicode MS" pitchFamily="34" charset="-122"/>
                  </a:rPr>
                  <a:t>4</a:t>
                </a:r>
                <a:endParaRPr lang="zh-CN" altLang="en-US" sz="3200" dirty="0">
                  <a:solidFill>
                    <a:srgbClr val="FFFFFF"/>
                  </a:solidFill>
                  <a:latin typeface="Arial Unicode MS" pitchFamily="34" charset="-122"/>
                  <a:ea typeface="Arial Unicode MS" pitchFamily="34" charset="-122"/>
                  <a:sym typeface="Arial Unicode MS" pitchFamily="34" charset="-122"/>
                </a:endParaRPr>
              </a:p>
            </p:txBody>
          </p:sp>
        </p:grpSp>
      </p:grpSp>
      <p:grpSp>
        <p:nvGrpSpPr>
          <p:cNvPr id="149" name="组合 148"/>
          <p:cNvGrpSpPr/>
          <p:nvPr/>
        </p:nvGrpSpPr>
        <p:grpSpPr>
          <a:xfrm>
            <a:off x="1360140" y="5051278"/>
            <a:ext cx="6264100" cy="634095"/>
            <a:chOff x="1437257" y="2196152"/>
            <a:chExt cx="6678497" cy="634095"/>
          </a:xfrm>
        </p:grpSpPr>
        <p:sp>
          <p:nvSpPr>
            <p:cNvPr id="150" name="矩形​​ 9"/>
            <p:cNvSpPr>
              <a:spLocks noChangeArrowheads="1"/>
            </p:cNvSpPr>
            <p:nvPr/>
          </p:nvSpPr>
          <p:spPr bwMode="auto">
            <a:xfrm>
              <a:off x="2358517" y="2203450"/>
              <a:ext cx="5757237" cy="626400"/>
            </a:xfrm>
            <a:prstGeom prst="rect">
              <a:avLst/>
            </a:prstGeom>
            <a:gradFill rotWithShape="1">
              <a:gsLst>
                <a:gs pos="0">
                  <a:srgbClr val="949494"/>
                </a:gs>
                <a:gs pos="50000">
                  <a:srgbClr val="D4D4D4"/>
                </a:gs>
                <a:gs pos="100000">
                  <a:srgbClr val="FFFFFF"/>
                </a:gs>
              </a:gsLst>
              <a:path path="rect">
                <a:fillToRect l="100000" t="100000"/>
              </a:path>
            </a:gradFill>
            <a:ln w="3175">
              <a:noFill/>
              <a:bevel/>
              <a:headEnd/>
              <a:tailEnd/>
            </a:ln>
          </p:spPr>
          <p:txBody>
            <a:bodyPr lIns="121908" tIns="60955" rIns="121908" bIns="60955" anchor="ctr"/>
            <a:lstStyle/>
            <a:p>
              <a:pPr algn="ctr" eaLnBrk="1" hangingPunct="1">
                <a:buFont typeface="Arial" charset="0"/>
                <a:buNone/>
              </a:pPr>
              <a:r>
                <a:rPr lang="zh-CN" altLang="en-US" sz="3200" b="1" dirty="0" smtClean="0">
                  <a:solidFill>
                    <a:schemeClr val="tx2">
                      <a:lumMod val="50000"/>
                    </a:schemeClr>
                  </a:solidFill>
                  <a:latin typeface="微软雅黑" pitchFamily="34" charset="-122"/>
                  <a:ea typeface="微软雅黑" pitchFamily="34" charset="-122"/>
                  <a:sym typeface="宋体" charset="-122"/>
                </a:rPr>
                <a:t>重点问题</a:t>
              </a:r>
              <a:endParaRPr lang="zh-CN" altLang="zh-CN" sz="3200" b="1" dirty="0">
                <a:solidFill>
                  <a:schemeClr val="tx2">
                    <a:lumMod val="50000"/>
                  </a:schemeClr>
                </a:solidFill>
                <a:latin typeface="微软雅黑" pitchFamily="34" charset="-122"/>
                <a:ea typeface="微软雅黑" pitchFamily="34" charset="-122"/>
                <a:sym typeface="宋体" charset="-122"/>
              </a:endParaRPr>
            </a:p>
          </p:txBody>
        </p:sp>
        <p:grpSp>
          <p:nvGrpSpPr>
            <p:cNvPr id="151" name="组合 14"/>
            <p:cNvGrpSpPr>
              <a:grpSpLocks/>
            </p:cNvGrpSpPr>
            <p:nvPr/>
          </p:nvGrpSpPr>
          <p:grpSpPr bwMode="auto">
            <a:xfrm>
              <a:off x="1437257" y="2196152"/>
              <a:ext cx="667839" cy="634095"/>
              <a:chOff x="0" y="27724"/>
              <a:chExt cx="500535" cy="570728"/>
            </a:xfrm>
          </p:grpSpPr>
          <p:sp>
            <p:nvSpPr>
              <p:cNvPr id="152" name="矩形​​ 3"/>
              <p:cNvSpPr>
                <a:spLocks noChangeArrowheads="1"/>
              </p:cNvSpPr>
              <p:nvPr/>
            </p:nvSpPr>
            <p:spPr bwMode="auto">
              <a:xfrm>
                <a:off x="0" y="34650"/>
                <a:ext cx="500535" cy="563802"/>
              </a:xfrm>
              <a:custGeom>
                <a:avLst/>
                <a:gdLst>
                  <a:gd name="T0" fmla="*/ 0 w 1152128"/>
                  <a:gd name="T1" fmla="*/ 0 h 936104"/>
                  <a:gd name="T2" fmla="*/ 1152128 w 1152128"/>
                  <a:gd name="T3" fmla="*/ 936104 h 936104"/>
                </a:gdLst>
                <a:ahLst/>
                <a:cxnLst>
                  <a:cxn ang="0">
                    <a:pos x="0" y="0"/>
                  </a:cxn>
                  <a:cxn ang="0">
                    <a:pos x="1152128" y="0"/>
                  </a:cxn>
                  <a:cxn ang="0">
                    <a:pos x="1152128" y="792088"/>
                  </a:cxn>
                  <a:cxn ang="0">
                    <a:pos x="720080" y="792088"/>
                  </a:cxn>
                  <a:cxn ang="0">
                    <a:pos x="576064" y="936104"/>
                  </a:cxn>
                  <a:cxn ang="0">
                    <a:pos x="432048" y="792088"/>
                  </a:cxn>
                  <a:cxn ang="0">
                    <a:pos x="0" y="792088"/>
                  </a:cxn>
                  <a:cxn ang="0">
                    <a:pos x="0" y="0"/>
                  </a:cxn>
                </a:cxnLst>
                <a:rect l="T0" t="T1" r="T2" b="T3"/>
                <a:pathLst>
                  <a:path w="1152128" h="936104">
                    <a:moveTo>
                      <a:pt x="0" y="0"/>
                    </a:moveTo>
                    <a:lnTo>
                      <a:pt x="1152128" y="0"/>
                    </a:lnTo>
                    <a:lnTo>
                      <a:pt x="1152128" y="792088"/>
                    </a:lnTo>
                    <a:lnTo>
                      <a:pt x="720080" y="792088"/>
                    </a:lnTo>
                    <a:lnTo>
                      <a:pt x="576064" y="936104"/>
                    </a:lnTo>
                    <a:lnTo>
                      <a:pt x="432048" y="792088"/>
                    </a:lnTo>
                    <a:lnTo>
                      <a:pt x="0" y="792088"/>
                    </a:lnTo>
                    <a:lnTo>
                      <a:pt x="0" y="0"/>
                    </a:lnTo>
                    <a:close/>
                  </a:path>
                </a:pathLst>
              </a:custGeom>
              <a:solidFill>
                <a:srgbClr val="1B2153"/>
              </a:solidFill>
              <a:ln w="3175" cap="flat" cmpd="sng">
                <a:solidFill>
                  <a:srgbClr val="BFBFBF"/>
                </a:solidFill>
                <a:bevel/>
                <a:headEnd/>
                <a:tailEnd/>
              </a:ln>
            </p:spPr>
            <p:txBody>
              <a:bodyPr anchor="ctr"/>
              <a:lstStyle/>
              <a:p>
                <a:endParaRPr lang="zh-CN" altLang="en-US" sz="1200"/>
              </a:p>
            </p:txBody>
          </p:sp>
          <p:sp>
            <p:nvSpPr>
              <p:cNvPr id="153" name="TextBox 17"/>
              <p:cNvSpPr>
                <a:spLocks noChangeArrowheads="1"/>
              </p:cNvSpPr>
              <p:nvPr/>
            </p:nvSpPr>
            <p:spPr bwMode="auto">
              <a:xfrm>
                <a:off x="84155" y="27724"/>
                <a:ext cx="339696" cy="526337"/>
              </a:xfrm>
              <a:prstGeom prst="rect">
                <a:avLst/>
              </a:prstGeom>
              <a:noFill/>
              <a:ln w="9525">
                <a:noFill/>
                <a:bevel/>
                <a:headEnd/>
                <a:tailEnd/>
              </a:ln>
            </p:spPr>
            <p:txBody>
              <a:bodyPr wrap="none">
                <a:spAutoFit/>
              </a:bodyPr>
              <a:lstStyle/>
              <a:p>
                <a:pPr eaLnBrk="1" hangingPunct="1">
                  <a:buFont typeface="Arial" charset="0"/>
                  <a:buNone/>
                </a:pPr>
                <a:r>
                  <a:rPr lang="en-US" altLang="zh-CN" sz="3200" dirty="0" smtClean="0">
                    <a:solidFill>
                      <a:srgbClr val="FFFFFF"/>
                    </a:solidFill>
                    <a:latin typeface="Arial Unicode MS" pitchFamily="34" charset="-122"/>
                    <a:ea typeface="Arial Unicode MS" pitchFamily="34" charset="-122"/>
                    <a:sym typeface="Arial Unicode MS" pitchFamily="34" charset="-122"/>
                  </a:rPr>
                  <a:t>5</a:t>
                </a:r>
                <a:endParaRPr lang="zh-CN" altLang="en-US" sz="3200" dirty="0">
                  <a:solidFill>
                    <a:srgbClr val="FFFFFF"/>
                  </a:solidFill>
                  <a:latin typeface="Arial Unicode MS" pitchFamily="34" charset="-122"/>
                  <a:ea typeface="Arial Unicode MS" pitchFamily="34" charset="-122"/>
                  <a:sym typeface="Arial Unicode MS" pitchFamily="34" charset="-122"/>
                </a:endParaRPr>
              </a:p>
            </p:txBody>
          </p:sp>
        </p:grpSp>
      </p:grpSp>
      <p:sp>
        <p:nvSpPr>
          <p:cNvPr id="159" name="TextBox 17"/>
          <p:cNvSpPr>
            <a:spLocks noChangeArrowheads="1"/>
          </p:cNvSpPr>
          <p:nvPr/>
        </p:nvSpPr>
        <p:spPr bwMode="auto">
          <a:xfrm>
            <a:off x="1432148" y="5816503"/>
            <a:ext cx="425116" cy="584775"/>
          </a:xfrm>
          <a:prstGeom prst="rect">
            <a:avLst/>
          </a:prstGeom>
          <a:noFill/>
          <a:ln w="9525">
            <a:noFill/>
            <a:bevel/>
            <a:headEnd/>
            <a:tailEnd/>
          </a:ln>
        </p:spPr>
        <p:txBody>
          <a:bodyPr wrap="none">
            <a:spAutoFit/>
          </a:bodyPr>
          <a:lstStyle/>
          <a:p>
            <a:pPr eaLnBrk="1" hangingPunct="1">
              <a:buFont typeface="Arial" charset="0"/>
              <a:buNone/>
            </a:pPr>
            <a:r>
              <a:rPr lang="en-US" altLang="zh-CN" sz="3200" dirty="0" smtClean="0">
                <a:solidFill>
                  <a:srgbClr val="FFFFFF"/>
                </a:solidFill>
                <a:latin typeface="Arial Unicode MS" pitchFamily="34" charset="-122"/>
                <a:ea typeface="Arial Unicode MS" pitchFamily="34" charset="-122"/>
                <a:sym typeface="Arial Unicode MS" pitchFamily="34" charset="-122"/>
              </a:rPr>
              <a:t>6</a:t>
            </a:r>
            <a:endParaRPr lang="zh-CN" altLang="en-US" sz="3200" dirty="0">
              <a:solidFill>
                <a:srgbClr val="FFFFFF"/>
              </a:solidFill>
              <a:latin typeface="Arial Unicode MS" pitchFamily="34" charset="-122"/>
              <a:ea typeface="Arial Unicode MS" pitchFamily="34" charset="-122"/>
              <a:sym typeface="Arial Unicode MS" pitchFamily="34" charset="-122"/>
            </a:endParaRPr>
          </a:p>
        </p:txBody>
      </p:sp>
      <p:sp>
        <p:nvSpPr>
          <p:cNvPr id="154" name="Text Box 8"/>
          <p:cNvSpPr txBox="1">
            <a:spLocks noChangeArrowheads="1"/>
          </p:cNvSpPr>
          <p:nvPr/>
        </p:nvSpPr>
        <p:spPr bwMode="auto">
          <a:xfrm>
            <a:off x="500063" y="214313"/>
            <a:ext cx="5929325" cy="572464"/>
          </a:xfrm>
          <a:prstGeom prst="rect">
            <a:avLst/>
          </a:prstGeom>
          <a:noFill/>
          <a:ln w="9525">
            <a:noFill/>
            <a:miter lim="800000"/>
            <a:headEnd/>
            <a:tailEnd/>
          </a:ln>
        </p:spPr>
        <p:txBody>
          <a:bodyPr wrap="square">
            <a:spAutoFit/>
          </a:bodyPr>
          <a:lstStyle/>
          <a:p>
            <a:pPr>
              <a:lnSpc>
                <a:spcPct val="120000"/>
              </a:lnSpc>
            </a:pPr>
            <a:r>
              <a:rPr lang="zh-CN" altLang="en-US" sz="2600" b="1" dirty="0" smtClean="0">
                <a:solidFill>
                  <a:schemeClr val="bg1"/>
                </a:solidFill>
                <a:latin typeface="+mn-ea"/>
                <a:ea typeface="+mn-ea"/>
              </a:rPr>
              <a:t>深港通下的港股通证券公司投顾培训</a:t>
            </a:r>
            <a:endParaRPr lang="zh-CN" altLang="en-US" sz="2600" b="1" dirty="0">
              <a:solidFill>
                <a:schemeClr val="bg1"/>
              </a:solidFill>
              <a:latin typeface="+mn-ea"/>
              <a:ea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3"/>
          <p:cNvSpPr txBox="1">
            <a:spLocks noChangeArrowheads="1"/>
          </p:cNvSpPr>
          <p:nvPr/>
        </p:nvSpPr>
        <p:spPr bwMode="auto">
          <a:xfrm>
            <a:off x="214314" y="3286124"/>
            <a:ext cx="4143372" cy="593710"/>
          </a:xfrm>
          <a:prstGeom prst="rect">
            <a:avLst/>
          </a:prstGeom>
          <a:noFill/>
          <a:ln>
            <a:noFill/>
          </a:ln>
          <a:extLst/>
        </p:spPr>
        <p:txBody>
          <a:bodyPr/>
          <a:lstStyle>
            <a:lvl1pPr marL="342900" indent="-3429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spcBef>
                <a:spcPct val="40000"/>
              </a:spcBef>
              <a:buClr>
                <a:srgbClr val="CC0000"/>
              </a:buClr>
              <a:buSzPct val="80000"/>
              <a:defRPr/>
            </a:pPr>
            <a:r>
              <a:rPr lang="zh-CN" altLang="en-US" sz="2400" dirty="0" smtClean="0">
                <a:latin typeface="微软雅黑" pitchFamily="34" charset="-122"/>
                <a:ea typeface="微软雅黑" pitchFamily="34" charset="-122"/>
              </a:rPr>
              <a:t>以</a:t>
            </a:r>
            <a:r>
              <a:rPr lang="en-US" altLang="zh-CN" sz="2400" dirty="0" smtClean="0">
                <a:latin typeface="微软雅黑" pitchFamily="34" charset="-122"/>
                <a:ea typeface="微软雅黑" pitchFamily="34" charset="-122"/>
              </a:rPr>
              <a:t>2016</a:t>
            </a:r>
            <a:r>
              <a:rPr lang="zh-CN" altLang="en-US" sz="2400" dirty="0" smtClean="0">
                <a:latin typeface="微软雅黑" pitchFamily="34" charset="-122"/>
                <a:ea typeface="微软雅黑" pitchFamily="34" charset="-122"/>
              </a:rPr>
              <a:t>年</a:t>
            </a:r>
            <a:r>
              <a:rPr lang="en-US" altLang="zh-CN" sz="2400" dirty="0">
                <a:latin typeface="微软雅黑" pitchFamily="34" charset="-122"/>
                <a:ea typeface="微软雅黑" pitchFamily="34" charset="-122"/>
              </a:rPr>
              <a:t>9</a:t>
            </a:r>
            <a:r>
              <a:rPr lang="zh-CN" altLang="en-US" sz="2400" dirty="0">
                <a:latin typeface="微软雅黑" pitchFamily="34" charset="-122"/>
                <a:ea typeface="微软雅黑" pitchFamily="34" charset="-122"/>
              </a:rPr>
              <a:t>、</a:t>
            </a:r>
            <a:r>
              <a:rPr lang="en-US" altLang="zh-CN" sz="2400" dirty="0">
                <a:latin typeface="微软雅黑" pitchFamily="34" charset="-122"/>
                <a:ea typeface="微软雅黑" pitchFamily="34" charset="-122"/>
              </a:rPr>
              <a:t>10</a:t>
            </a:r>
            <a:r>
              <a:rPr lang="zh-CN" altLang="en-US" sz="2400" dirty="0">
                <a:latin typeface="微软雅黑" pitchFamily="34" charset="-122"/>
                <a:ea typeface="微软雅黑" pitchFamily="34" charset="-122"/>
              </a:rPr>
              <a:t>月为例：</a:t>
            </a:r>
            <a:endParaRPr lang="en-US" altLang="zh-CN" sz="2400" dirty="0">
              <a:latin typeface="微软雅黑" pitchFamily="34" charset="-122"/>
              <a:ea typeface="微软雅黑" pitchFamily="34" charset="-122"/>
            </a:endParaRPr>
          </a:p>
          <a:p>
            <a:pPr lvl="1">
              <a:buFont typeface="Wingdings" pitchFamily="2" charset="2"/>
              <a:buChar char="Ø"/>
              <a:defRPr/>
            </a:pPr>
            <a:endParaRPr lang="zh-CN" altLang="zh-CN" sz="1200" dirty="0" smtClean="0">
              <a:latin typeface="微软雅黑" pitchFamily="34" charset="-122"/>
              <a:ea typeface="微软雅黑" pitchFamily="34" charset="-122"/>
            </a:endParaRPr>
          </a:p>
        </p:txBody>
      </p:sp>
      <p:sp>
        <p:nvSpPr>
          <p:cNvPr id="20483" name="Text Box 8"/>
          <p:cNvSpPr txBox="1">
            <a:spLocks noChangeArrowheads="1"/>
          </p:cNvSpPr>
          <p:nvPr/>
        </p:nvSpPr>
        <p:spPr bwMode="auto">
          <a:xfrm>
            <a:off x="579438" y="115888"/>
            <a:ext cx="7953375" cy="572464"/>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7</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交易</a:t>
            </a:r>
            <a:r>
              <a:rPr lang="zh-CN" altLang="en-US" sz="2600" b="1" dirty="0">
                <a:solidFill>
                  <a:schemeClr val="bg1"/>
                </a:solidFill>
                <a:latin typeface="+mj-lt"/>
                <a:ea typeface="黑体" pitchFamily="49" charset="-122"/>
                <a:cs typeface="+mj-cs"/>
              </a:rPr>
              <a:t>日历</a:t>
            </a:r>
            <a:r>
              <a:rPr lang="zh-CN" altLang="en-US" sz="2600" b="1" dirty="0" smtClean="0">
                <a:solidFill>
                  <a:schemeClr val="bg1"/>
                </a:solidFill>
                <a:latin typeface="+mj-lt"/>
                <a:ea typeface="黑体" pitchFamily="49" charset="-122"/>
                <a:cs typeface="+mj-cs"/>
              </a:rPr>
              <a:t>安排</a:t>
            </a:r>
            <a:endParaRPr lang="zh-CN" altLang="en-US" sz="2600" b="1" dirty="0">
              <a:latin typeface="+mj-lt"/>
              <a:ea typeface="黑体" pitchFamily="49" charset="-122"/>
              <a:cs typeface="+mj-cs"/>
            </a:endParaRPr>
          </a:p>
        </p:txBody>
      </p:sp>
      <p:graphicFrame>
        <p:nvGraphicFramePr>
          <p:cNvPr id="2" name="表格 1"/>
          <p:cNvGraphicFramePr>
            <a:graphicFrameLocks noGrp="1"/>
          </p:cNvGraphicFramePr>
          <p:nvPr/>
        </p:nvGraphicFramePr>
        <p:xfrm>
          <a:off x="214282" y="3786190"/>
          <a:ext cx="8643997" cy="2298699"/>
        </p:xfrm>
        <a:graphic>
          <a:graphicData uri="http://schemas.openxmlformats.org/drawingml/2006/table">
            <a:tbl>
              <a:tblPr/>
              <a:tblGrid>
                <a:gridCol w="288875"/>
                <a:gridCol w="505532"/>
                <a:gridCol w="649970"/>
                <a:gridCol w="651444"/>
                <a:gridCol w="680558"/>
                <a:gridCol w="680960"/>
                <a:gridCol w="378311"/>
                <a:gridCol w="529636"/>
                <a:gridCol w="680960"/>
                <a:gridCol w="680960"/>
                <a:gridCol w="518676"/>
                <a:gridCol w="520427"/>
                <a:gridCol w="625896"/>
                <a:gridCol w="625896"/>
                <a:gridCol w="625896"/>
              </a:tblGrid>
              <a:tr h="433481">
                <a:tc row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kern="1200" cap="none" normalizeH="0" baseline="0" dirty="0" smtClean="0">
                          <a:ln>
                            <a:noFill/>
                          </a:ln>
                          <a:solidFill>
                            <a:schemeClr val="bg1"/>
                          </a:solidFill>
                          <a:effectLst/>
                          <a:latin typeface="微软雅黑" pitchFamily="34" charset="-122"/>
                          <a:ea typeface="微软雅黑" pitchFamily="34" charset="-122"/>
                          <a:cs typeface="+mn-cs"/>
                        </a:rPr>
                        <a:t>市　</a:t>
                      </a: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kern="1200" cap="none" normalizeH="0" baseline="0" dirty="0" smtClean="0">
                          <a:ln>
                            <a:noFill/>
                          </a:ln>
                          <a:solidFill>
                            <a:schemeClr val="bg1"/>
                          </a:solidFill>
                          <a:effectLst/>
                          <a:latin typeface="微软雅黑" pitchFamily="34" charset="-122"/>
                          <a:ea typeface="微软雅黑" pitchFamily="34" charset="-122"/>
                          <a:cs typeface="+mn-cs"/>
                        </a:rPr>
                        <a:t>场</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9-12</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9-13</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9-14</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9-15</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9-16</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algn="ctr"/>
                      <a:r>
                        <a:rPr lang="en-US" altLang="zh-CN" sz="1400" b="1" dirty="0" smtClean="0">
                          <a:solidFill>
                            <a:schemeClr val="bg1"/>
                          </a:solidFill>
                          <a:latin typeface="微软雅黑" pitchFamily="34" charset="-122"/>
                          <a:ea typeface="微软雅黑" pitchFamily="34" charset="-122"/>
                        </a:rPr>
                        <a:t>…</a:t>
                      </a:r>
                      <a:endParaRPr lang="zh-CN" altLang="en-US" sz="1400" b="1" dirty="0">
                        <a:solidFill>
                          <a:schemeClr val="bg1"/>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9-28</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9-29</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bg1"/>
                          </a:solidFill>
                          <a:effectLst/>
                          <a:latin typeface="微软雅黑" pitchFamily="34" charset="-122"/>
                          <a:ea typeface="微软雅黑" pitchFamily="34" charset="-122"/>
                        </a:rPr>
                        <a:t>9-30</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10-1</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10-2</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微软雅黑" pitchFamily="34" charset="-122"/>
                          <a:ea typeface="微软雅黑" pitchFamily="34" charset="-122"/>
                        </a:rPr>
                        <a:t>10-3</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algn="ctr"/>
                      <a:r>
                        <a:rPr lang="en-US" altLang="zh-CN" sz="1400" b="1" dirty="0" smtClean="0">
                          <a:solidFill>
                            <a:schemeClr val="bg1"/>
                          </a:solidFill>
                          <a:latin typeface="微软雅黑" pitchFamily="34" charset="-122"/>
                          <a:ea typeface="微软雅黑" pitchFamily="34" charset="-122"/>
                        </a:rPr>
                        <a:t>…</a:t>
                      </a:r>
                      <a:endParaRPr lang="zh-CN" altLang="en-US" sz="1400" b="1" dirty="0">
                        <a:solidFill>
                          <a:schemeClr val="bg1"/>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chemeClr val="bg1"/>
                          </a:solidFill>
                          <a:effectLst/>
                          <a:latin typeface="微软雅黑" pitchFamily="34" charset="-122"/>
                          <a:ea typeface="微软雅黑" pitchFamily="34" charset="-122"/>
                        </a:rPr>
                        <a:t>10-7</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r>
              <a:tr h="430755">
                <a:tc vMerge="1">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1000" b="1" i="0" u="none" strike="noStrike" cap="none" normalizeH="0" baseline="0" dirty="0" smtClean="0">
                        <a:ln>
                          <a:noFill/>
                        </a:ln>
                        <a:solidFill>
                          <a:srgbClr val="000000"/>
                        </a:solidFill>
                        <a:effectLst/>
                        <a:latin typeface="宋体" pitchFamily="2" charset="-122"/>
                        <a:ea typeface="宋体" pitchFamily="2" charset="-122"/>
                      </a:endParaRPr>
                    </a:p>
                  </a:txBody>
                  <a:tcPr marL="6775" marR="6775" marT="677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一</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二</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三</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四</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五</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algn="ctr"/>
                      <a:r>
                        <a:rPr lang="en-US" altLang="zh-CN" sz="1400" b="1" dirty="0" smtClean="0">
                          <a:solidFill>
                            <a:schemeClr val="bg1"/>
                          </a:solidFill>
                          <a:latin typeface="微软雅黑" pitchFamily="34" charset="-122"/>
                          <a:ea typeface="微软雅黑" pitchFamily="34" charset="-122"/>
                        </a:rPr>
                        <a:t>…</a:t>
                      </a:r>
                      <a:endParaRPr lang="zh-CN" altLang="en-US" sz="1400" b="1" dirty="0">
                        <a:solidFill>
                          <a:schemeClr val="bg1"/>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三</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四</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五</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六</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一</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algn="ctr"/>
                      <a:r>
                        <a:rPr lang="en-US" altLang="zh-CN" sz="1400" b="1" dirty="0" smtClean="0">
                          <a:solidFill>
                            <a:schemeClr val="bg1"/>
                          </a:solidFill>
                          <a:latin typeface="微软雅黑" pitchFamily="34" charset="-122"/>
                          <a:ea typeface="微软雅黑" pitchFamily="34" charset="-122"/>
                        </a:rPr>
                        <a:t>…</a:t>
                      </a:r>
                      <a:endParaRPr lang="zh-CN" altLang="en-US" sz="1400" b="1" dirty="0">
                        <a:solidFill>
                          <a:schemeClr val="bg1"/>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微软雅黑" pitchFamily="34" charset="-122"/>
                          <a:ea typeface="微软雅黑" pitchFamily="34" charset="-122"/>
                        </a:rPr>
                        <a:t>五</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r>
              <a:tr h="43348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HK</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放假</a:t>
                      </a:r>
                      <a:endParaRPr kumimoji="0" lang="en-US" altLang="zh-CN"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zh-CN" altLang="en-US" sz="1200" b="1" dirty="0">
                        <a:solidFill>
                          <a:schemeClr val="tx1">
                            <a:lumMod val="95000"/>
                            <a:lumOff val="5000"/>
                          </a:schemeClr>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周末</a:t>
                      </a:r>
                      <a:endParaRPr kumimoji="0" lang="en-US" altLang="zh-CN"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周末</a:t>
                      </a:r>
                      <a:endParaRPr kumimoji="0" lang="en-US" altLang="zh-CN"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r>
              <a:tr h="43348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SZ</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rPr>
                        <a:t>放假</a:t>
                      </a:r>
                      <a:endParaRPr kumimoji="0" lang="en-US" altLang="zh-CN"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zh-CN" altLang="en-US" sz="1200" b="1" dirty="0">
                        <a:solidFill>
                          <a:schemeClr val="tx1">
                            <a:lumMod val="95000"/>
                            <a:lumOff val="5000"/>
                          </a:schemeClr>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tx1">
                              <a:lumMod val="95000"/>
                              <a:lumOff val="5000"/>
                            </a:schemeClr>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rPr>
                        <a:t>周末</a:t>
                      </a:r>
                      <a:endParaRPr kumimoji="0" lang="en-US" altLang="zh-CN"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rPr>
                        <a:t>周末</a:t>
                      </a:r>
                      <a:endParaRPr kumimoji="0" lang="en-US" altLang="zh-CN"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rPr>
                        <a:t>放假</a:t>
                      </a:r>
                      <a:endParaRPr kumimoji="0" lang="en-US" altLang="zh-CN"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rPr>
                        <a:t>放假</a:t>
                      </a:r>
                      <a:endParaRPr kumimoji="0" lang="en-US" altLang="zh-CN"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rPr>
                        <a:t>放假</a:t>
                      </a:r>
                      <a:endParaRPr kumimoji="0" lang="en-US" altLang="zh-CN" sz="1200" b="1" i="0" u="none" strike="noStrike" kern="1200" cap="none" normalizeH="0" baseline="0" dirty="0" smtClean="0">
                        <a:ln>
                          <a:noFill/>
                        </a:ln>
                        <a:solidFill>
                          <a:schemeClr val="tx1">
                            <a:lumMod val="95000"/>
                            <a:lumOff val="5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r>
              <a:tr h="567501">
                <a:tc>
                  <a:txBody>
                    <a:bodyPr/>
                    <a:lstStyle/>
                    <a:p>
                      <a:endParaRPr lang="zh-CN" altLang="en-US" dirty="0">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algn="ctr"/>
                      <a:r>
                        <a:rPr kumimoji="0" lang="zh-CN" altLang="en-US" sz="1200" b="1" i="0" u="none" strike="noStrike" kern="1200" cap="none" normalizeH="0" baseline="0" dirty="0" smtClean="0">
                          <a:ln>
                            <a:noFill/>
                          </a:ln>
                          <a:solidFill>
                            <a:schemeClr val="accent1">
                              <a:lumMod val="50000"/>
                            </a:schemeClr>
                          </a:solidFill>
                          <a:effectLst/>
                          <a:latin typeface="微软雅黑" pitchFamily="34" charset="-122"/>
                          <a:ea typeface="微软雅黑" pitchFamily="34" charset="-122"/>
                          <a:cs typeface="+mn-cs"/>
                        </a:rPr>
                        <a:t>开市</a:t>
                      </a:r>
                      <a:endParaRPr kumimoji="0" lang="zh-CN" altLang="en-US" sz="1200" b="1" i="0" u="none" strike="noStrike" kern="1200" cap="none" normalizeH="0" baseline="0" dirty="0">
                        <a:ln>
                          <a:noFill/>
                        </a:ln>
                        <a:solidFill>
                          <a:schemeClr val="accent1">
                            <a:lumMod val="50000"/>
                          </a:schemeClr>
                        </a:solidFill>
                        <a:effectLst/>
                        <a:latin typeface="微软雅黑" pitchFamily="34" charset="-122"/>
                        <a:ea typeface="微软雅黑" pitchFamily="34" charset="-122"/>
                        <a:cs typeface="+mn-cs"/>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非交易日</a:t>
                      </a:r>
                      <a:endParaRPr kumimoji="0" lang="en-US" altLang="zh-CN" sz="1200" b="1" i="0" u="none" strike="noStrike" cap="none" normalizeH="0" baseline="0" dirty="0" smtClean="0">
                        <a:ln>
                          <a:noFill/>
                        </a:ln>
                        <a:solidFill>
                          <a:srgbClr val="C00000"/>
                        </a:solidFill>
                        <a:effectLst/>
                        <a:latin typeface="微软雅黑" pitchFamily="34" charset="-122"/>
                        <a:ea typeface="微软雅黑" pitchFamily="34" charset="-122"/>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交收日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非交易日</a:t>
                      </a:r>
                      <a:endParaRPr kumimoji="0" lang="en-US" altLang="zh-CN" sz="1200" b="1" i="0" u="none" strike="noStrike" cap="none" normalizeH="0" baseline="0" dirty="0" smtClean="0">
                        <a:ln>
                          <a:noFill/>
                        </a:ln>
                        <a:solidFill>
                          <a:srgbClr val="C00000"/>
                        </a:solidFill>
                        <a:effectLst/>
                        <a:latin typeface="微软雅黑" pitchFamily="34" charset="-122"/>
                        <a:ea typeface="微软雅黑" pitchFamily="34" charset="-122"/>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交收日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accent1">
                              <a:lumMod val="50000"/>
                            </a:schemeClr>
                          </a:solidFill>
                          <a:effectLst/>
                          <a:latin typeface="微软雅黑" pitchFamily="34" charset="-122"/>
                          <a:ea typeface="微软雅黑" pitchFamily="34" charset="-122"/>
                        </a:rPr>
                        <a:t>非交易日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accent1">
                              <a:lumMod val="50000"/>
                            </a:schemeClr>
                          </a:solidFill>
                          <a:effectLst/>
                          <a:latin typeface="微软雅黑" pitchFamily="34" charset="-122"/>
                          <a:ea typeface="微软雅黑" pitchFamily="34" charset="-122"/>
                        </a:rPr>
                        <a:t>非交易日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endParaRPr lang="zh-CN" altLang="en-US" sz="1200" dirty="0">
                        <a:solidFill>
                          <a:schemeClr val="bg2">
                            <a:lumMod val="50000"/>
                          </a:schemeClr>
                        </a:solidFill>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kern="1200" cap="none" normalizeH="0" baseline="0" dirty="0" smtClean="0">
                          <a:ln>
                            <a:noFill/>
                          </a:ln>
                          <a:solidFill>
                            <a:schemeClr val="accent1">
                              <a:lumMod val="50000"/>
                            </a:schemeClr>
                          </a:solidFill>
                          <a:effectLst/>
                          <a:latin typeface="微软雅黑" pitchFamily="34" charset="-122"/>
                          <a:ea typeface="微软雅黑" pitchFamily="34" charset="-122"/>
                          <a:cs typeface="+mn-cs"/>
                        </a:rPr>
                        <a:t>开市</a:t>
                      </a:r>
                      <a:r>
                        <a:rPr kumimoji="0" lang="zh-CN" altLang="en-US" sz="1200" b="1" i="0" u="none" strike="noStrike" cap="none" normalizeH="0" baseline="0" dirty="0" smtClean="0">
                          <a:ln>
                            <a:noFill/>
                          </a:ln>
                          <a:solidFill>
                            <a:srgbClr val="000000"/>
                          </a:solidFill>
                          <a:effectLst/>
                          <a:latin typeface="微软雅黑" pitchFamily="34" charset="-122"/>
                          <a:ea typeface="微软雅黑" pitchFamily="34" charset="-122"/>
                        </a:rPr>
                        <a:t>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非交易日</a:t>
                      </a:r>
                      <a:endParaRPr kumimoji="0" lang="en-US" altLang="zh-CN" sz="1200" b="1" i="0" u="none" strike="noStrike" cap="none" normalizeH="0" baseline="0" dirty="0" smtClean="0">
                        <a:ln>
                          <a:noFill/>
                        </a:ln>
                        <a:solidFill>
                          <a:srgbClr val="C00000"/>
                        </a:solidFill>
                        <a:effectLst/>
                        <a:latin typeface="微软雅黑" pitchFamily="34" charset="-122"/>
                        <a:ea typeface="微软雅黑" pitchFamily="34" charset="-122"/>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交收日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非交易日</a:t>
                      </a:r>
                      <a:endParaRPr kumimoji="0" lang="en-US" altLang="zh-CN" sz="1200" b="1" i="0" u="none" strike="noStrike" cap="none" normalizeH="0" baseline="0" dirty="0" smtClean="0">
                        <a:ln>
                          <a:noFill/>
                        </a:ln>
                        <a:solidFill>
                          <a:srgbClr val="C00000"/>
                        </a:solidFill>
                        <a:effectLst/>
                        <a:latin typeface="微软雅黑" pitchFamily="34" charset="-122"/>
                        <a:ea typeface="微软雅黑" pitchFamily="34" charset="-122"/>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rgbClr val="C00000"/>
                          </a:solidFill>
                          <a:effectLst/>
                          <a:latin typeface="微软雅黑" pitchFamily="34" charset="-122"/>
                          <a:ea typeface="微软雅黑" pitchFamily="34" charset="-122"/>
                        </a:rPr>
                        <a:t>交收日　</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1200" b="1" i="0" u="none" strike="noStrike" cap="none" normalizeH="0" baseline="0" dirty="0" smtClean="0">
                        <a:ln>
                          <a:noFill/>
                        </a:ln>
                        <a:solidFill>
                          <a:schemeClr val="bg2">
                            <a:lumMod val="50000"/>
                          </a:schemeClr>
                        </a:solidFill>
                        <a:effectLst/>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zh-CN" altLang="en-US" sz="1200" b="1" i="0" u="none" strike="noStrike" cap="none" normalizeH="0" baseline="0" dirty="0" smtClean="0">
                        <a:ln>
                          <a:noFill/>
                        </a:ln>
                        <a:solidFill>
                          <a:schemeClr val="bg2">
                            <a:lumMod val="50000"/>
                          </a:schemeClr>
                        </a:solidFill>
                        <a:effectLst/>
                        <a:latin typeface="微软雅黑" pitchFamily="34" charset="-122"/>
                        <a:ea typeface="微软雅黑" pitchFamily="34" charset="-122"/>
                      </a:endParaRP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accent1">
                              <a:lumMod val="50000"/>
                            </a:schemeClr>
                          </a:solidFill>
                          <a:effectLst/>
                          <a:latin typeface="微软雅黑" pitchFamily="34" charset="-122"/>
                          <a:ea typeface="微软雅黑" pitchFamily="34" charset="-122"/>
                        </a:rPr>
                        <a:t>非交易日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accent1">
                              <a:lumMod val="50000"/>
                            </a:schemeClr>
                          </a:solidFill>
                          <a:effectLst/>
                          <a:latin typeface="微软雅黑" pitchFamily="34" charset="-122"/>
                          <a:ea typeface="微软雅黑" pitchFamily="34" charset="-122"/>
                        </a:rPr>
                        <a:t>非交易日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1" i="0" u="none" strike="noStrike" cap="none" normalizeH="0" baseline="0" dirty="0" smtClean="0">
                          <a:ln>
                            <a:noFill/>
                          </a:ln>
                          <a:solidFill>
                            <a:schemeClr val="accent1">
                              <a:lumMod val="50000"/>
                            </a:schemeClr>
                          </a:solidFill>
                          <a:effectLst/>
                          <a:latin typeface="微软雅黑" pitchFamily="34" charset="-122"/>
                          <a:ea typeface="微软雅黑" pitchFamily="34" charset="-122"/>
                        </a:rPr>
                        <a:t>非交易日</a:t>
                      </a:r>
                    </a:p>
                  </a:txBody>
                  <a:tcPr marL="6775" marR="6775" marT="6775"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矩形 5"/>
          <p:cNvSpPr/>
          <p:nvPr/>
        </p:nvSpPr>
        <p:spPr bwMode="auto">
          <a:xfrm>
            <a:off x="285750" y="1143000"/>
            <a:ext cx="8429625" cy="1857372"/>
          </a:xfrm>
          <a:prstGeom prst="rect">
            <a:avLst/>
          </a:prstGeom>
          <a:solidFill>
            <a:schemeClr val="bg1"/>
          </a:solidFill>
          <a:ln>
            <a:solidFill>
              <a:srgbClr val="20346A"/>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en-US" altLang="zh-CN" dirty="0">
              <a:solidFill>
                <a:schemeClr val="tx1"/>
              </a:solidFill>
              <a:latin typeface="微软雅黑" pitchFamily="34" charset="-122"/>
              <a:ea typeface="微软雅黑" pitchFamily="34" charset="-122"/>
            </a:endParaRPr>
          </a:p>
          <a:p>
            <a:pPr marL="0" lvl="1">
              <a:buFont typeface="Wingdings" pitchFamily="2" charset="2"/>
              <a:buChar char="Ø"/>
              <a:defRPr/>
            </a:pPr>
            <a:r>
              <a:rPr lang="zh-CN" altLang="en-US" sz="2000" dirty="0">
                <a:solidFill>
                  <a:srgbClr val="4D4D4D"/>
                </a:solidFill>
                <a:latin typeface="微软雅黑" pitchFamily="34" charset="-122"/>
                <a:ea typeface="微软雅黑" pitchFamily="34" charset="-122"/>
              </a:rPr>
              <a:t>“</a:t>
            </a:r>
            <a:r>
              <a:rPr lang="zh-CN" altLang="en-US" sz="2000" dirty="0">
                <a:solidFill>
                  <a:schemeClr val="tx1"/>
                </a:solidFill>
                <a:latin typeface="微软雅黑" pitchFamily="34" charset="-122"/>
                <a:ea typeface="微软雅黑" pitchFamily="34" charset="-122"/>
              </a:rPr>
              <a:t>最小交集”：</a:t>
            </a:r>
            <a:r>
              <a:rPr lang="zh-CN" altLang="zh-CN" sz="2000" dirty="0">
                <a:solidFill>
                  <a:schemeClr val="tx1"/>
                </a:solidFill>
                <a:latin typeface="微软雅黑" pitchFamily="34" charset="-122"/>
                <a:ea typeface="微软雅黑" pitchFamily="34" charset="-122"/>
              </a:rPr>
              <a:t>仅在</a:t>
            </a:r>
            <a:r>
              <a:rPr lang="zh-CN" altLang="en-US" sz="2000" dirty="0">
                <a:solidFill>
                  <a:schemeClr val="tx1"/>
                </a:solidFill>
                <a:latin typeface="微软雅黑" pitchFamily="34" charset="-122"/>
                <a:ea typeface="微软雅黑" pitchFamily="34" charset="-122"/>
              </a:rPr>
              <a:t>深</a:t>
            </a:r>
            <a:r>
              <a:rPr lang="zh-CN" altLang="zh-CN" sz="2000" dirty="0">
                <a:solidFill>
                  <a:schemeClr val="tx1"/>
                </a:solidFill>
                <a:latin typeface="微软雅黑" pitchFamily="34" charset="-122"/>
                <a:ea typeface="微软雅黑" pitchFamily="34" charset="-122"/>
              </a:rPr>
              <a:t>港两地均为交易日且能够满足结算安排时</a:t>
            </a:r>
            <a:r>
              <a:rPr lang="zh-CN" altLang="zh-CN" sz="2000" dirty="0" smtClean="0">
                <a:solidFill>
                  <a:schemeClr val="tx1"/>
                </a:solidFill>
                <a:latin typeface="微软雅黑" pitchFamily="34" charset="-122"/>
                <a:ea typeface="微软雅黑" pitchFamily="34" charset="-122"/>
              </a:rPr>
              <a:t>开</a:t>
            </a:r>
            <a:r>
              <a:rPr lang="zh-CN" altLang="en-US" sz="2000" dirty="0" smtClean="0">
                <a:solidFill>
                  <a:schemeClr val="tx1"/>
                </a:solidFill>
                <a:latin typeface="微软雅黑" pitchFamily="34" charset="-122"/>
                <a:ea typeface="微软雅黑" pitchFamily="34" charset="-122"/>
              </a:rPr>
              <a:t>。</a:t>
            </a:r>
            <a:endParaRPr lang="en-US" altLang="zh-CN" sz="2000" dirty="0">
              <a:solidFill>
                <a:schemeClr val="tx1"/>
              </a:solidFill>
              <a:latin typeface="微软雅黑" pitchFamily="34" charset="-122"/>
              <a:ea typeface="微软雅黑" pitchFamily="34" charset="-122"/>
            </a:endParaRPr>
          </a:p>
          <a:p>
            <a:pPr marL="0" lvl="1">
              <a:buFont typeface="Wingdings" pitchFamily="2" charset="2"/>
              <a:buChar char="Ø"/>
              <a:defRPr/>
            </a:pPr>
            <a:r>
              <a:rPr lang="zh-CN" altLang="en-US" sz="2000" dirty="0">
                <a:solidFill>
                  <a:schemeClr val="tx1"/>
                </a:solidFill>
                <a:latin typeface="微软雅黑" pitchFamily="34" charset="-122"/>
                <a:ea typeface="微软雅黑" pitchFamily="34" charset="-122"/>
              </a:rPr>
              <a:t>境内放假、香港放假的均不作为交易日和交收</a:t>
            </a:r>
            <a:r>
              <a:rPr lang="zh-CN" altLang="en-US" sz="2000" dirty="0" smtClean="0">
                <a:solidFill>
                  <a:schemeClr val="tx1"/>
                </a:solidFill>
                <a:latin typeface="微软雅黑" pitchFamily="34" charset="-122"/>
                <a:ea typeface="微软雅黑" pitchFamily="34" charset="-122"/>
              </a:rPr>
              <a:t>日</a:t>
            </a:r>
            <a:endParaRPr lang="zh-CN" altLang="en-US" sz="2000" dirty="0">
              <a:solidFill>
                <a:schemeClr val="tx1"/>
              </a:solidFill>
              <a:latin typeface="微软雅黑" pitchFamily="34" charset="-122"/>
              <a:ea typeface="微软雅黑" pitchFamily="34" charset="-122"/>
            </a:endParaRPr>
          </a:p>
          <a:p>
            <a:pPr marL="0" lvl="1">
              <a:buFont typeface="Wingdings" pitchFamily="2" charset="2"/>
              <a:buChar char="Ø"/>
              <a:defRPr/>
            </a:pPr>
            <a:r>
              <a:rPr lang="zh-CN" altLang="en-US" sz="2000" dirty="0">
                <a:solidFill>
                  <a:schemeClr val="tx1"/>
                </a:solidFill>
                <a:latin typeface="微软雅黑" pitchFamily="34" charset="-122"/>
                <a:ea typeface="微软雅黑" pitchFamily="34" charset="-122"/>
              </a:rPr>
              <a:t>香港的半日市，港股通市场比照处理，即交易半天，但为非交收</a:t>
            </a:r>
            <a:r>
              <a:rPr lang="zh-CN" altLang="en-US" sz="2000" dirty="0" smtClean="0">
                <a:solidFill>
                  <a:schemeClr val="tx1"/>
                </a:solidFill>
                <a:latin typeface="微软雅黑" pitchFamily="34" charset="-122"/>
                <a:ea typeface="微软雅黑" pitchFamily="34" charset="-122"/>
              </a:rPr>
              <a:t>日</a:t>
            </a:r>
            <a:endParaRPr lang="zh-CN" altLang="en-US" sz="2000" dirty="0">
              <a:solidFill>
                <a:schemeClr val="tx1"/>
              </a:solidFill>
              <a:latin typeface="微软雅黑" pitchFamily="34" charset="-122"/>
              <a:ea typeface="微软雅黑" pitchFamily="34" charset="-122"/>
            </a:endParaRPr>
          </a:p>
          <a:p>
            <a:pPr marL="0" lvl="1">
              <a:buFont typeface="Wingdings" pitchFamily="2" charset="2"/>
              <a:buChar char="Ø"/>
              <a:defRPr/>
            </a:pPr>
            <a:r>
              <a:rPr lang="zh-CN" altLang="en-US" sz="2000" dirty="0">
                <a:solidFill>
                  <a:schemeClr val="tx1"/>
                </a:solidFill>
                <a:latin typeface="微软雅黑" pitchFamily="34" charset="-122"/>
                <a:ea typeface="微软雅黑" pitchFamily="34" charset="-122"/>
              </a:rPr>
              <a:t>若境内放假香港不放假，为避免资金交收违约，境内放假前两天不作为港股通交易</a:t>
            </a:r>
            <a:r>
              <a:rPr lang="zh-CN" altLang="en-US" sz="2000" dirty="0" smtClean="0">
                <a:solidFill>
                  <a:schemeClr val="tx1"/>
                </a:solidFill>
                <a:latin typeface="微软雅黑" pitchFamily="34" charset="-122"/>
                <a:ea typeface="微软雅黑" pitchFamily="34" charset="-122"/>
              </a:rPr>
              <a:t>日</a:t>
            </a:r>
            <a:endParaRPr lang="en-US" altLang="zh-CN" sz="2000" dirty="0">
              <a:solidFill>
                <a:schemeClr val="tx1"/>
              </a:solidFill>
              <a:latin typeface="微软雅黑" pitchFamily="34" charset="-122"/>
              <a:ea typeface="微软雅黑" pitchFamily="34" charset="-122"/>
            </a:endParaRPr>
          </a:p>
          <a:p>
            <a:pPr>
              <a:defRPr/>
            </a:pPr>
            <a:endParaRPr lang="zh-CN" altLang="en-US" dirty="0">
              <a:solidFill>
                <a:schemeClr val="tx1"/>
              </a:solidFill>
              <a:latin typeface="微软雅黑" pitchFamily="34" charset="-122"/>
              <a:ea typeface="微软雅黑" pitchFamily="34" charset="-122"/>
            </a:endParaRPr>
          </a:p>
        </p:txBody>
      </p:sp>
      <p:sp>
        <p:nvSpPr>
          <p:cNvPr id="7" name="圆角矩形 6"/>
          <p:cNvSpPr/>
          <p:nvPr/>
        </p:nvSpPr>
        <p:spPr bwMode="auto">
          <a:xfrm>
            <a:off x="1714500" y="928688"/>
            <a:ext cx="4714875" cy="428625"/>
          </a:xfrm>
          <a:prstGeom prst="roundRect">
            <a:avLst/>
          </a:prstGeom>
          <a:solidFill>
            <a:srgbClr val="20346A"/>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000" b="1" dirty="0">
                <a:solidFill>
                  <a:schemeClr val="bg1"/>
                </a:solidFill>
                <a:latin typeface="微软雅黑" pitchFamily="34" charset="-122"/>
                <a:ea typeface="微软雅黑" pitchFamily="34" charset="-122"/>
              </a:rPr>
              <a:t>基本原则</a:t>
            </a:r>
          </a:p>
        </p:txBody>
      </p:sp>
      <p:sp>
        <p:nvSpPr>
          <p:cNvPr id="8" name="灯片编号占位符 7"/>
          <p:cNvSpPr>
            <a:spLocks noGrp="1"/>
          </p:cNvSpPr>
          <p:nvPr>
            <p:ph type="sldNum" sz="quarter" idx="12"/>
          </p:nvPr>
        </p:nvSpPr>
        <p:spPr/>
        <p:txBody>
          <a:bodyPr/>
          <a:lstStyle/>
          <a:p>
            <a:pPr>
              <a:defRPr/>
            </a:pPr>
            <a:fld id="{0248D04E-3358-42AD-A84E-CEB493668026}" type="slidenum">
              <a:rPr lang="en-US" altLang="zh-CN" smtClean="0"/>
              <a:pPr>
                <a:defRPr/>
              </a:pPr>
              <a:t>20</a:t>
            </a:fld>
            <a:endParaRPr lang="en-US" altLang="zh-CN"/>
          </a:p>
        </p:txBody>
      </p:sp>
      <p:sp>
        <p:nvSpPr>
          <p:cNvPr id="9" name="TextBox 8"/>
          <p:cNvSpPr txBox="1"/>
          <p:nvPr/>
        </p:nvSpPr>
        <p:spPr>
          <a:xfrm>
            <a:off x="4357686" y="3071810"/>
            <a:ext cx="3714776" cy="369332"/>
          </a:xfrm>
          <a:prstGeom prst="rect">
            <a:avLst/>
          </a:prstGeom>
          <a:noFill/>
        </p:spPr>
        <p:txBody>
          <a:bodyPr wrap="square" rtlCol="0">
            <a:spAutoFit/>
          </a:bodyPr>
          <a:lstStyle/>
          <a:p>
            <a:r>
              <a:rPr lang="zh-CN" altLang="en-US" b="1" dirty="0" smtClean="0">
                <a:latin typeface="+mn-ea"/>
                <a:ea typeface="+mn-ea"/>
              </a:rPr>
              <a:t>登录：深交所网站查看交易日历</a:t>
            </a:r>
            <a:endParaRPr lang="zh-CN" altLang="en-US" b="1" dirty="0">
              <a:latin typeface="+mn-ea"/>
              <a:ea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diamond(in)">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8"/>
          <p:cNvSpPr txBox="1">
            <a:spLocks noChangeArrowheads="1"/>
          </p:cNvSpPr>
          <p:nvPr/>
        </p:nvSpPr>
        <p:spPr bwMode="auto">
          <a:xfrm>
            <a:off x="579438" y="155575"/>
            <a:ext cx="8672512" cy="524759"/>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三、清算与交收</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8</a:t>
            </a:r>
            <a:r>
              <a:rPr lang="zh-CN" altLang="en-US" sz="2600" b="1" dirty="0" smtClean="0">
                <a:solidFill>
                  <a:schemeClr val="bg1"/>
                </a:solidFill>
                <a:ea typeface="黑体" pitchFamily="49" charset="-122"/>
              </a:rPr>
              <a:t>）特殊</a:t>
            </a:r>
            <a:r>
              <a:rPr lang="zh-CN" altLang="en-US" sz="2600" b="1" dirty="0">
                <a:solidFill>
                  <a:schemeClr val="bg1"/>
                </a:solidFill>
                <a:ea typeface="黑体" pitchFamily="49" charset="-122"/>
              </a:rPr>
              <a:t>安排</a:t>
            </a:r>
          </a:p>
        </p:txBody>
      </p:sp>
      <p:sp>
        <p:nvSpPr>
          <p:cNvPr id="24579" name="Text Box 9"/>
          <p:cNvSpPr txBox="1">
            <a:spLocks noChangeArrowheads="1"/>
          </p:cNvSpPr>
          <p:nvPr/>
        </p:nvSpPr>
        <p:spPr bwMode="auto">
          <a:xfrm>
            <a:off x="357188" y="857250"/>
            <a:ext cx="8208962" cy="5114925"/>
          </a:xfrm>
          <a:prstGeom prst="rect">
            <a:avLst/>
          </a:prstGeom>
          <a:noFill/>
          <a:ln w="9525">
            <a:noFill/>
            <a:miter lim="800000"/>
            <a:headEnd/>
            <a:tailEnd/>
          </a:ln>
        </p:spPr>
        <p:txBody>
          <a:bodyPr>
            <a:spAutoFit/>
          </a:bodyPr>
          <a:lstStyle/>
          <a:p>
            <a:pPr eaLnBrk="0" hangingPunct="0"/>
            <a:endParaRPr lang="en-US" altLang="zh-CN" sz="2400" b="1">
              <a:latin typeface="黑体" pitchFamily="49" charset="-122"/>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a:solidFill>
                <a:srgbClr val="4D4D4D"/>
              </a:solidFill>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a:solidFill>
                <a:srgbClr val="4D4D4D"/>
              </a:solidFill>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a:solidFill>
                <a:srgbClr val="4D4D4D"/>
              </a:solidFill>
              <a:ea typeface="黑体" pitchFamily="49" charset="-122"/>
            </a:endParaRPr>
          </a:p>
          <a:p>
            <a:pPr eaLnBrk="0" hangingPunct="0">
              <a:spcBef>
                <a:spcPct val="40000"/>
              </a:spcBef>
              <a:buClr>
                <a:srgbClr val="CC0000"/>
              </a:buClr>
              <a:buSzPct val="80000"/>
              <a:buFont typeface="Wingdings" pitchFamily="2" charset="2"/>
              <a:buChar char="n"/>
            </a:pPr>
            <a:endParaRPr lang="en-US" altLang="zh-CN" sz="2400">
              <a:solidFill>
                <a:srgbClr val="4D4D4D"/>
              </a:solidFill>
              <a:ea typeface="黑体" pitchFamily="49" charset="-122"/>
            </a:endParaRPr>
          </a:p>
          <a:p>
            <a:pPr eaLnBrk="0" hangingPunct="0">
              <a:spcBef>
                <a:spcPct val="40000"/>
              </a:spcBef>
              <a:buClr>
                <a:srgbClr val="CC0000"/>
              </a:buClr>
              <a:buSzPct val="80000"/>
            </a:pPr>
            <a:endParaRPr lang="en-US" altLang="zh-CN" sz="2400">
              <a:solidFill>
                <a:srgbClr val="4D4D4D"/>
              </a:solidFill>
              <a:ea typeface="黑体" pitchFamily="49" charset="-122"/>
            </a:endParaRPr>
          </a:p>
          <a:p>
            <a:pPr eaLnBrk="0" hangingPunct="0">
              <a:spcBef>
                <a:spcPct val="40000"/>
              </a:spcBef>
              <a:buClr>
                <a:srgbClr val="CC0000"/>
              </a:buClr>
              <a:buSzPct val="80000"/>
            </a:pPr>
            <a:endParaRPr lang="en-US" altLang="zh-CN" sz="2400">
              <a:solidFill>
                <a:srgbClr val="4D4D4D"/>
              </a:solidFill>
              <a:ea typeface="黑体" pitchFamily="49" charset="-122"/>
            </a:endParaRPr>
          </a:p>
          <a:p>
            <a:pPr eaLnBrk="0" hangingPunct="0">
              <a:spcBef>
                <a:spcPct val="40000"/>
              </a:spcBef>
              <a:buClr>
                <a:srgbClr val="CC0000"/>
              </a:buClr>
              <a:buSzPct val="80000"/>
            </a:pPr>
            <a:endParaRPr lang="en-US" altLang="zh-CN" sz="2400">
              <a:solidFill>
                <a:srgbClr val="4D4D4D"/>
              </a:solidFill>
              <a:ea typeface="黑体" pitchFamily="49" charset="-122"/>
            </a:endParaRPr>
          </a:p>
          <a:p>
            <a:pPr eaLnBrk="0" hangingPunct="0">
              <a:spcBef>
                <a:spcPct val="40000"/>
              </a:spcBef>
              <a:buClr>
                <a:srgbClr val="CC0000"/>
              </a:buClr>
              <a:buSzPct val="80000"/>
            </a:pPr>
            <a:endParaRPr lang="en-US" altLang="zh-CN" sz="2400">
              <a:solidFill>
                <a:srgbClr val="4D4D4D"/>
              </a:solidFill>
              <a:ea typeface="黑体" pitchFamily="49" charset="-122"/>
            </a:endParaRPr>
          </a:p>
          <a:p>
            <a:pPr eaLnBrk="0" hangingPunct="0">
              <a:spcBef>
                <a:spcPct val="40000"/>
              </a:spcBef>
              <a:buClr>
                <a:srgbClr val="CC0000"/>
              </a:buClr>
              <a:buSzPct val="80000"/>
            </a:pPr>
            <a:endParaRPr lang="zh-CN" altLang="en-US" sz="2400">
              <a:solidFill>
                <a:srgbClr val="4D4D4D"/>
              </a:solidFill>
              <a:ea typeface="黑体" pitchFamily="49" charset="-122"/>
            </a:endParaRPr>
          </a:p>
        </p:txBody>
      </p:sp>
      <p:graphicFrame>
        <p:nvGraphicFramePr>
          <p:cNvPr id="13" name="图示 12"/>
          <p:cNvGraphicFramePr/>
          <p:nvPr/>
        </p:nvGraphicFramePr>
        <p:xfrm>
          <a:off x="285720" y="1000108"/>
          <a:ext cx="8572560"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灯片编号占位符 4"/>
          <p:cNvSpPr>
            <a:spLocks noGrp="1"/>
          </p:cNvSpPr>
          <p:nvPr>
            <p:ph type="sldNum" sz="quarter" idx="12"/>
          </p:nvPr>
        </p:nvSpPr>
        <p:spPr/>
        <p:txBody>
          <a:bodyPr/>
          <a:lstStyle/>
          <a:p>
            <a:pPr>
              <a:defRPr/>
            </a:pPr>
            <a:fld id="{0248D04E-3358-42AD-A84E-CEB493668026}" type="slidenum">
              <a:rPr lang="en-US" altLang="zh-CN" smtClean="0"/>
              <a:pPr>
                <a:defRPr/>
              </a:pPr>
              <a:t>21</a:t>
            </a:fld>
            <a:endParaRPr lang="en-US" altLang="zh-CN"/>
          </a:p>
        </p:txBody>
      </p:sp>
      <p:sp>
        <p:nvSpPr>
          <p:cNvPr id="6" name="TextBox 5"/>
          <p:cNvSpPr txBox="1"/>
          <p:nvPr/>
        </p:nvSpPr>
        <p:spPr>
          <a:xfrm>
            <a:off x="357158" y="928670"/>
            <a:ext cx="1714512" cy="369332"/>
          </a:xfrm>
          <a:prstGeom prst="rect">
            <a:avLst/>
          </a:prstGeom>
          <a:noFill/>
        </p:spPr>
        <p:txBody>
          <a:bodyPr wrap="square" rtlCol="0">
            <a:spAutoFit/>
          </a:bodyPr>
          <a:lstStyle/>
          <a:p>
            <a:r>
              <a:rPr lang="zh-CN" altLang="en-US" b="1" dirty="0" smtClean="0">
                <a:latin typeface="+mn-ea"/>
                <a:ea typeface="+mn-ea"/>
              </a:rPr>
              <a:t>一级结算：</a:t>
            </a:r>
            <a:endParaRPr lang="zh-CN" altLang="en-US" b="1" dirty="0">
              <a:latin typeface="+mn-ea"/>
              <a:ea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txBox="1">
            <a:spLocks noChangeArrowheads="1"/>
          </p:cNvSpPr>
          <p:nvPr/>
        </p:nvSpPr>
        <p:spPr>
          <a:xfrm>
            <a:off x="414366" y="285728"/>
            <a:ext cx="8229600" cy="492125"/>
          </a:xfrm>
          <a:prstGeom prst="rect">
            <a:avLst/>
          </a:prstGeom>
        </p:spPr>
        <p:txBody>
          <a:bodyPr>
            <a:spAutoFit/>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三、清算与交收</a:t>
            </a:r>
            <a:r>
              <a:rPr kumimoji="0" lang="en-US" altLang="zh-CN" sz="2600" b="1" i="0" u="none" strike="noStrike" kern="0" cap="none" spc="0" normalizeH="0" baseline="0" noProof="0" smtClean="0">
                <a:ln>
                  <a:noFill/>
                </a:ln>
                <a:solidFill>
                  <a:schemeClr val="bg1"/>
                </a:solidFill>
                <a:effectLst/>
                <a:uLnTx/>
                <a:uFillTx/>
                <a:latin typeface="+mj-lt"/>
                <a:ea typeface="黑体" pitchFamily="49" charset="-122"/>
                <a:cs typeface="+mj-cs"/>
              </a:rPr>
              <a:t>-</a:t>
            </a: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 （</a:t>
            </a:r>
            <a:r>
              <a:rPr kumimoji="0" lang="en-US" altLang="zh-CN" sz="2600" b="1" i="0" u="none" strike="noStrike" kern="0" cap="none" spc="0" normalizeH="0" baseline="0" noProof="0" smtClean="0">
                <a:ln>
                  <a:noFill/>
                </a:ln>
                <a:solidFill>
                  <a:schemeClr val="bg1"/>
                </a:solidFill>
                <a:effectLst/>
                <a:uLnTx/>
                <a:uFillTx/>
                <a:latin typeface="+mj-lt"/>
                <a:ea typeface="黑体" pitchFamily="49" charset="-122"/>
                <a:cs typeface="+mj-cs"/>
              </a:rPr>
              <a:t>9</a:t>
            </a: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）换汇方案</a:t>
            </a:r>
            <a:endParaRPr kumimoji="0" lang="en-US" altLang="zh-CN" sz="2400" b="0" i="0" u="none" strike="noStrike" kern="0" cap="none" spc="0" normalizeH="0" baseline="0" noProof="0" dirty="0" smtClean="0">
              <a:ln>
                <a:noFill/>
              </a:ln>
              <a:solidFill>
                <a:schemeClr val="tx2"/>
              </a:solidFill>
              <a:effectLst/>
              <a:uLnTx/>
              <a:uFillTx/>
              <a:latin typeface="楷体" pitchFamily="49" charset="-122"/>
              <a:ea typeface="楷体" pitchFamily="49" charset="-122"/>
              <a:cs typeface="Times New Roman" pitchFamily="18" charset="0"/>
            </a:endParaRPr>
          </a:p>
        </p:txBody>
      </p:sp>
      <p:sp>
        <p:nvSpPr>
          <p:cNvPr id="16" name="灯片编号占位符 15"/>
          <p:cNvSpPr>
            <a:spLocks noGrp="1"/>
          </p:cNvSpPr>
          <p:nvPr>
            <p:ph type="sldNum" sz="quarter" idx="12"/>
          </p:nvPr>
        </p:nvSpPr>
        <p:spPr/>
        <p:txBody>
          <a:bodyPr/>
          <a:lstStyle/>
          <a:p>
            <a:pPr>
              <a:defRPr/>
            </a:pPr>
            <a:fld id="{0248D04E-3358-42AD-A84E-CEB493668026}" type="slidenum">
              <a:rPr lang="en-US" altLang="zh-CN" smtClean="0"/>
              <a:pPr>
                <a:defRPr/>
              </a:pPr>
              <a:t>22</a:t>
            </a:fld>
            <a:endParaRPr lang="en-US" altLang="zh-CN"/>
          </a:p>
        </p:txBody>
      </p:sp>
      <p:sp>
        <p:nvSpPr>
          <p:cNvPr id="17" name="TextBox 16"/>
          <p:cNvSpPr txBox="1"/>
          <p:nvPr/>
        </p:nvSpPr>
        <p:spPr>
          <a:xfrm>
            <a:off x="500034" y="928670"/>
            <a:ext cx="2643206" cy="369332"/>
          </a:xfrm>
          <a:prstGeom prst="rect">
            <a:avLst/>
          </a:prstGeom>
          <a:noFill/>
        </p:spPr>
        <p:txBody>
          <a:bodyPr wrap="square" rtlCol="0">
            <a:spAutoFit/>
          </a:bodyPr>
          <a:lstStyle/>
          <a:p>
            <a:r>
              <a:rPr lang="zh-CN" altLang="en-US" b="1" dirty="0" smtClean="0">
                <a:latin typeface="+mn-ea"/>
                <a:ea typeface="+mn-ea"/>
              </a:rPr>
              <a:t>基本安排</a:t>
            </a:r>
            <a:endParaRPr lang="zh-CN" altLang="en-US" b="1" dirty="0">
              <a:latin typeface="+mn-ea"/>
              <a:ea typeface="+mn-ea"/>
            </a:endParaRPr>
          </a:p>
        </p:txBody>
      </p:sp>
      <p:sp>
        <p:nvSpPr>
          <p:cNvPr id="18" name="TextBox 17"/>
          <p:cNvSpPr txBox="1"/>
          <p:nvPr/>
        </p:nvSpPr>
        <p:spPr>
          <a:xfrm>
            <a:off x="500034" y="1357298"/>
            <a:ext cx="7929618" cy="1477328"/>
          </a:xfrm>
          <a:prstGeom prst="rect">
            <a:avLst/>
          </a:prstGeom>
          <a:noFill/>
        </p:spPr>
        <p:txBody>
          <a:bodyPr wrap="square" rtlCol="0">
            <a:spAutoFit/>
          </a:bodyPr>
          <a:lstStyle/>
          <a:p>
            <a:pPr>
              <a:buFont typeface="Wingdings" pitchFamily="2" charset="2"/>
              <a:buChar char="u"/>
            </a:pPr>
            <a:r>
              <a:rPr lang="zh-CN" altLang="en-US" dirty="0" smtClean="0">
                <a:latin typeface="+mn-ea"/>
                <a:ea typeface="+mn-ea"/>
              </a:rPr>
              <a:t>港股通买卖港股，均以港币报价成交，实际支付或收取的是人民币。</a:t>
            </a:r>
            <a:endParaRPr lang="en-US" altLang="zh-CN" dirty="0" smtClean="0">
              <a:latin typeface="+mn-ea"/>
              <a:ea typeface="+mn-ea"/>
            </a:endParaRPr>
          </a:p>
          <a:p>
            <a:pPr>
              <a:buFont typeface="Wingdings" pitchFamily="2" charset="2"/>
              <a:buChar char="u"/>
            </a:pPr>
            <a:endParaRPr lang="en-US" altLang="zh-CN" dirty="0" smtClean="0">
              <a:latin typeface="+mn-ea"/>
              <a:ea typeface="+mn-ea"/>
            </a:endParaRPr>
          </a:p>
          <a:p>
            <a:pPr>
              <a:buFont typeface="Wingdings" pitchFamily="2" charset="2"/>
              <a:buChar char="u"/>
            </a:pPr>
            <a:r>
              <a:rPr lang="zh-CN" altLang="en-US" dirty="0" smtClean="0">
                <a:latin typeface="+mn-ea"/>
                <a:ea typeface="+mn-ea"/>
              </a:rPr>
              <a:t>港币与人民币的换汇处理，由中国结算与换汇银行负责完成。</a:t>
            </a:r>
            <a:endParaRPr lang="en-US" altLang="zh-CN" dirty="0" smtClean="0">
              <a:latin typeface="+mn-ea"/>
              <a:ea typeface="+mn-ea"/>
            </a:endParaRPr>
          </a:p>
          <a:p>
            <a:pPr>
              <a:buFont typeface="Wingdings" pitchFamily="2" charset="2"/>
              <a:buChar char="u"/>
            </a:pPr>
            <a:endParaRPr lang="en-US" altLang="zh-CN" dirty="0" smtClean="0">
              <a:latin typeface="+mn-ea"/>
              <a:ea typeface="+mn-ea"/>
            </a:endParaRPr>
          </a:p>
          <a:p>
            <a:pPr>
              <a:buFont typeface="Wingdings" pitchFamily="2" charset="2"/>
              <a:buChar char="u"/>
            </a:pPr>
            <a:r>
              <a:rPr lang="zh-CN" altLang="en-US" dirty="0" smtClean="0">
                <a:latin typeface="+mn-ea"/>
                <a:ea typeface="+mn-ea"/>
              </a:rPr>
              <a:t>投资者需要知晓参考汇率和结算汇兑比率两个概念。</a:t>
            </a:r>
            <a:endParaRPr lang="zh-CN" altLang="en-US" dirty="0">
              <a:latin typeface="+mn-ea"/>
              <a:ea typeface="+mn-ea"/>
            </a:endParaRPr>
          </a:p>
        </p:txBody>
      </p:sp>
      <p:sp>
        <p:nvSpPr>
          <p:cNvPr id="20" name="TextBox 19"/>
          <p:cNvSpPr txBox="1"/>
          <p:nvPr/>
        </p:nvSpPr>
        <p:spPr>
          <a:xfrm>
            <a:off x="500034" y="2928934"/>
            <a:ext cx="2643206" cy="369332"/>
          </a:xfrm>
          <a:prstGeom prst="rect">
            <a:avLst/>
          </a:prstGeom>
          <a:noFill/>
        </p:spPr>
        <p:txBody>
          <a:bodyPr wrap="square" rtlCol="0">
            <a:spAutoFit/>
          </a:bodyPr>
          <a:lstStyle/>
          <a:p>
            <a:r>
              <a:rPr lang="zh-CN" altLang="en-US" b="1" dirty="0" smtClean="0">
                <a:latin typeface="+mn-ea"/>
                <a:ea typeface="+mn-ea"/>
              </a:rPr>
              <a:t>参考汇率</a:t>
            </a:r>
            <a:endParaRPr lang="zh-CN" altLang="en-US" b="1" dirty="0">
              <a:latin typeface="+mn-ea"/>
              <a:ea typeface="+mn-ea"/>
            </a:endParaRPr>
          </a:p>
        </p:txBody>
      </p:sp>
      <p:sp>
        <p:nvSpPr>
          <p:cNvPr id="21" name="TextBox 20"/>
          <p:cNvSpPr txBox="1"/>
          <p:nvPr/>
        </p:nvSpPr>
        <p:spPr>
          <a:xfrm>
            <a:off x="500034" y="3429000"/>
            <a:ext cx="7715304" cy="1754326"/>
          </a:xfrm>
          <a:prstGeom prst="rect">
            <a:avLst/>
          </a:prstGeom>
          <a:noFill/>
        </p:spPr>
        <p:txBody>
          <a:bodyPr wrap="square" rtlCol="0">
            <a:spAutoFit/>
          </a:bodyPr>
          <a:lstStyle/>
          <a:p>
            <a:pPr>
              <a:buFont typeface="Wingdings" pitchFamily="2" charset="2"/>
              <a:buChar char="u"/>
            </a:pPr>
            <a:r>
              <a:rPr lang="zh-CN" altLang="en-US" dirty="0" smtClean="0">
                <a:latin typeface="+mj-ea"/>
                <a:ea typeface="+mj-ea"/>
              </a:rPr>
              <a:t>定义：港股通交易日每日开市前，由换汇银行提供，通过深交所网站向市场公布的汇率。参考汇率包括港币买入参考价、港币卖出参考价两项。</a:t>
            </a:r>
            <a:endParaRPr lang="en-US" altLang="zh-CN" dirty="0" smtClean="0">
              <a:latin typeface="+mj-ea"/>
              <a:ea typeface="+mj-ea"/>
            </a:endParaRPr>
          </a:p>
          <a:p>
            <a:pPr>
              <a:buFont typeface="Wingdings" pitchFamily="2" charset="2"/>
              <a:buChar char="u"/>
            </a:pPr>
            <a:endParaRPr lang="en-US" altLang="zh-CN" dirty="0" smtClean="0">
              <a:latin typeface="+mj-ea"/>
              <a:ea typeface="+mj-ea"/>
            </a:endParaRPr>
          </a:p>
          <a:p>
            <a:pPr>
              <a:buFont typeface="Wingdings" pitchFamily="2" charset="2"/>
              <a:buChar char="u"/>
            </a:pPr>
            <a:r>
              <a:rPr lang="zh-CN" altLang="en-US" dirty="0" smtClean="0">
                <a:latin typeface="+mj-ea"/>
                <a:ea typeface="+mj-ea"/>
              </a:rPr>
              <a:t>主要作用：利用该参考汇率对投资者的资金进行前端监控。</a:t>
            </a:r>
            <a:endParaRPr lang="en-US" altLang="zh-CN" dirty="0" smtClean="0">
              <a:latin typeface="+mj-ea"/>
              <a:ea typeface="+mj-ea"/>
            </a:endParaRPr>
          </a:p>
          <a:p>
            <a:r>
              <a:rPr lang="zh-CN" altLang="en-US" dirty="0" smtClean="0">
                <a:latin typeface="+mj-ea"/>
                <a:ea typeface="+mj-ea"/>
              </a:rPr>
              <a:t>买入港股，证券公司利用港币卖出参考价计算需要冻结的人民币资金；</a:t>
            </a:r>
            <a:endParaRPr lang="en-US" altLang="zh-CN" dirty="0" smtClean="0">
              <a:latin typeface="+mj-ea"/>
              <a:ea typeface="+mj-ea"/>
            </a:endParaRPr>
          </a:p>
          <a:p>
            <a:r>
              <a:rPr lang="zh-CN" altLang="en-US" dirty="0" smtClean="0">
                <a:latin typeface="+mj-ea"/>
                <a:ea typeface="+mj-ea"/>
              </a:rPr>
              <a:t>卖出港股，证券公司利用港币买入参考价计算投资者可用的人民币资金。</a:t>
            </a:r>
            <a:endParaRPr lang="zh-CN" altLang="en-US" dirty="0">
              <a:latin typeface="+mj-ea"/>
              <a:ea typeface="+mj-ea"/>
            </a:endParaRPr>
          </a:p>
        </p:txBody>
      </p:sp>
      <p:sp>
        <p:nvSpPr>
          <p:cNvPr id="22" name="TextBox 21"/>
          <p:cNvSpPr txBox="1"/>
          <p:nvPr/>
        </p:nvSpPr>
        <p:spPr>
          <a:xfrm>
            <a:off x="571472" y="5357826"/>
            <a:ext cx="7500990" cy="369332"/>
          </a:xfrm>
          <a:prstGeom prst="rect">
            <a:avLst/>
          </a:prstGeom>
          <a:noFill/>
        </p:spPr>
        <p:txBody>
          <a:bodyPr wrap="square" rtlCol="0">
            <a:spAutoFit/>
          </a:bodyPr>
          <a:lstStyle/>
          <a:p>
            <a:r>
              <a:rPr lang="zh-CN" altLang="en-US" b="1" dirty="0" smtClean="0">
                <a:latin typeface="+mj-ea"/>
                <a:ea typeface="+mj-ea"/>
              </a:rPr>
              <a:t>注意：</a:t>
            </a:r>
            <a:r>
              <a:rPr lang="zh-CN" altLang="en-US" dirty="0" smtClean="0">
                <a:latin typeface="+mj-ea"/>
                <a:ea typeface="+mj-ea"/>
              </a:rPr>
              <a:t>参考汇率非最终结算交收资金时采用的汇</a:t>
            </a:r>
            <a:r>
              <a:rPr lang="zh-CN" altLang="en-US" dirty="0" smtClean="0">
                <a:latin typeface="+mj-ea"/>
                <a:ea typeface="+mj-ea"/>
              </a:rPr>
              <a:t>率</a:t>
            </a:r>
            <a:endParaRPr lang="zh-CN" altLang="en-US" dirty="0">
              <a:latin typeface="+mj-ea"/>
              <a:ea typeface="+mj-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diamond(in)">
                                      <p:cBhvr>
                                        <p:cTn id="15" dur="2000"/>
                                        <p:tgtEl>
                                          <p:spTgt spid="20"/>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diamond(in)">
                                      <p:cBhvr>
                                        <p:cTn id="18" dur="20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linds(horizontal)">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p:cNvSpPr txBox="1">
            <a:spLocks noChangeArrowheads="1"/>
          </p:cNvSpPr>
          <p:nvPr/>
        </p:nvSpPr>
        <p:spPr>
          <a:xfrm>
            <a:off x="414366" y="285728"/>
            <a:ext cx="8229600" cy="492125"/>
          </a:xfrm>
          <a:prstGeom prst="rect">
            <a:avLst/>
          </a:prstGeom>
        </p:spPr>
        <p:txBody>
          <a:bodyPr>
            <a:spAutoFit/>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三、清算与交收</a:t>
            </a:r>
            <a:r>
              <a:rPr kumimoji="0" lang="en-US" altLang="zh-CN" sz="2600" b="1" i="0" u="none" strike="noStrike" kern="0" cap="none" spc="0" normalizeH="0" baseline="0" noProof="0" smtClean="0">
                <a:ln>
                  <a:noFill/>
                </a:ln>
                <a:solidFill>
                  <a:schemeClr val="bg1"/>
                </a:solidFill>
                <a:effectLst/>
                <a:uLnTx/>
                <a:uFillTx/>
                <a:latin typeface="+mj-lt"/>
                <a:ea typeface="黑体" pitchFamily="49" charset="-122"/>
                <a:cs typeface="+mj-cs"/>
              </a:rPr>
              <a:t>-</a:t>
            </a: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 （</a:t>
            </a:r>
            <a:r>
              <a:rPr kumimoji="0" lang="en-US" altLang="zh-CN" sz="2600" b="1" i="0" u="none" strike="noStrike" kern="0" cap="none" spc="0" normalizeH="0" baseline="0" noProof="0" smtClean="0">
                <a:ln>
                  <a:noFill/>
                </a:ln>
                <a:solidFill>
                  <a:schemeClr val="bg1"/>
                </a:solidFill>
                <a:effectLst/>
                <a:uLnTx/>
                <a:uFillTx/>
                <a:latin typeface="+mj-lt"/>
                <a:ea typeface="黑体" pitchFamily="49" charset="-122"/>
                <a:cs typeface="+mj-cs"/>
              </a:rPr>
              <a:t>9</a:t>
            </a: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）换汇方案</a:t>
            </a:r>
            <a:endParaRPr kumimoji="0" lang="en-US" altLang="zh-CN" sz="2400" b="0" i="0" u="none" strike="noStrike" kern="0" cap="none" spc="0" normalizeH="0" baseline="0" noProof="0" dirty="0" smtClean="0">
              <a:ln>
                <a:noFill/>
              </a:ln>
              <a:solidFill>
                <a:schemeClr val="tx2"/>
              </a:solidFill>
              <a:effectLst/>
              <a:uLnTx/>
              <a:uFillTx/>
              <a:latin typeface="楷体" pitchFamily="49" charset="-122"/>
              <a:ea typeface="楷体" pitchFamily="49" charset="-122"/>
              <a:cs typeface="Times New Roman" pitchFamily="18" charset="0"/>
            </a:endParaRPr>
          </a:p>
        </p:txBody>
      </p:sp>
      <p:sp>
        <p:nvSpPr>
          <p:cNvPr id="16" name="灯片编号占位符 15"/>
          <p:cNvSpPr>
            <a:spLocks noGrp="1"/>
          </p:cNvSpPr>
          <p:nvPr>
            <p:ph type="sldNum" sz="quarter" idx="12"/>
          </p:nvPr>
        </p:nvSpPr>
        <p:spPr/>
        <p:txBody>
          <a:bodyPr/>
          <a:lstStyle/>
          <a:p>
            <a:pPr>
              <a:defRPr/>
            </a:pPr>
            <a:fld id="{0248D04E-3358-42AD-A84E-CEB493668026}" type="slidenum">
              <a:rPr lang="en-US" altLang="zh-CN" smtClean="0"/>
              <a:pPr>
                <a:defRPr/>
              </a:pPr>
              <a:t>23</a:t>
            </a:fld>
            <a:endParaRPr lang="en-US" altLang="zh-CN"/>
          </a:p>
        </p:txBody>
      </p:sp>
      <p:sp>
        <p:nvSpPr>
          <p:cNvPr id="17" name="TextBox 16"/>
          <p:cNvSpPr txBox="1"/>
          <p:nvPr/>
        </p:nvSpPr>
        <p:spPr>
          <a:xfrm>
            <a:off x="500034" y="928670"/>
            <a:ext cx="2643206" cy="369332"/>
          </a:xfrm>
          <a:prstGeom prst="rect">
            <a:avLst/>
          </a:prstGeom>
          <a:noFill/>
        </p:spPr>
        <p:txBody>
          <a:bodyPr wrap="square" rtlCol="0">
            <a:spAutoFit/>
          </a:bodyPr>
          <a:lstStyle/>
          <a:p>
            <a:r>
              <a:rPr lang="zh-CN" altLang="en-US" b="1" dirty="0" smtClean="0">
                <a:latin typeface="+mn-ea"/>
                <a:ea typeface="+mn-ea"/>
              </a:rPr>
              <a:t>结算汇兑比率</a:t>
            </a:r>
          </a:p>
        </p:txBody>
      </p:sp>
      <p:sp>
        <p:nvSpPr>
          <p:cNvPr id="18" name="TextBox 17"/>
          <p:cNvSpPr txBox="1"/>
          <p:nvPr/>
        </p:nvSpPr>
        <p:spPr>
          <a:xfrm>
            <a:off x="500034" y="1428736"/>
            <a:ext cx="7929618" cy="3600986"/>
          </a:xfrm>
          <a:prstGeom prst="rect">
            <a:avLst/>
          </a:prstGeom>
          <a:noFill/>
        </p:spPr>
        <p:txBody>
          <a:bodyPr wrap="square" rtlCol="0">
            <a:spAutoFit/>
          </a:bodyPr>
          <a:lstStyle/>
          <a:p>
            <a:r>
              <a:rPr lang="zh-CN" altLang="en-US" dirty="0" smtClean="0">
                <a:latin typeface="+mj-ea"/>
                <a:ea typeface="+mj-ea"/>
              </a:rPr>
              <a:t>投资者进行港股通交易的实际结算汇率。（两级结算均采用）</a:t>
            </a:r>
            <a:endParaRPr lang="en-US" altLang="zh-CN" dirty="0" smtClean="0">
              <a:latin typeface="+mj-ea"/>
              <a:ea typeface="+mj-ea"/>
            </a:endParaRPr>
          </a:p>
          <a:p>
            <a:endParaRPr lang="en-US" altLang="zh-CN" dirty="0" smtClean="0">
              <a:latin typeface="+mj-ea"/>
              <a:ea typeface="+mj-ea"/>
            </a:endParaRPr>
          </a:p>
          <a:p>
            <a:r>
              <a:rPr lang="zh-CN" altLang="en-US" dirty="0" smtClean="0">
                <a:latin typeface="+mj-ea"/>
                <a:ea typeface="+mj-ea"/>
              </a:rPr>
              <a:t>当日收盘后，根据全市场港股通成交的清算净额（单边、净应付或净应收），在香港与换汇银行换汇后，将换汇成本均摊至当日所有买入成交和卖出成交而计算得出的汇率。</a:t>
            </a:r>
            <a:endParaRPr lang="en-US" altLang="zh-CN" dirty="0" smtClean="0">
              <a:latin typeface="+mj-ea"/>
              <a:ea typeface="+mj-ea"/>
            </a:endParaRPr>
          </a:p>
          <a:p>
            <a:endParaRPr lang="zh-CN" altLang="en-US" dirty="0" smtClean="0">
              <a:latin typeface="+mj-ea"/>
              <a:ea typeface="+mj-ea"/>
            </a:endParaRPr>
          </a:p>
          <a:p>
            <a:r>
              <a:rPr lang="zh-CN" altLang="en-US" dirty="0" smtClean="0">
                <a:latin typeface="+mj-ea"/>
                <a:ea typeface="+mj-ea"/>
              </a:rPr>
              <a:t>买入港股：卖出结算汇兑比率＝参考汇率中间价</a:t>
            </a:r>
            <a:r>
              <a:rPr lang="en-US" altLang="zh-CN" dirty="0" smtClean="0">
                <a:latin typeface="+mj-ea"/>
                <a:ea typeface="+mj-ea"/>
              </a:rPr>
              <a:t>+</a:t>
            </a:r>
            <a:r>
              <a:rPr lang="zh-CN" altLang="en-US" dirty="0" smtClean="0">
                <a:latin typeface="+mj-ea"/>
                <a:ea typeface="+mj-ea"/>
              </a:rPr>
              <a:t>（港股通应收应付净额</a:t>
            </a:r>
            <a:r>
              <a:rPr lang="en-US" altLang="zh-CN" dirty="0" smtClean="0">
                <a:latin typeface="+mj-ea"/>
                <a:ea typeface="+mj-ea"/>
              </a:rPr>
              <a:t>/</a:t>
            </a:r>
            <a:r>
              <a:rPr lang="zh-CN" altLang="en-US" dirty="0" smtClean="0">
                <a:latin typeface="+mj-ea"/>
                <a:ea typeface="+mj-ea"/>
              </a:rPr>
              <a:t>买入成交金额</a:t>
            </a:r>
            <a:r>
              <a:rPr lang="en-US" altLang="zh-CN" dirty="0" smtClean="0">
                <a:latin typeface="+mj-ea"/>
                <a:ea typeface="+mj-ea"/>
              </a:rPr>
              <a:t>+</a:t>
            </a:r>
            <a:r>
              <a:rPr lang="zh-CN" altLang="en-US" dirty="0" smtClean="0">
                <a:latin typeface="+mj-ea"/>
                <a:ea typeface="+mj-ea"/>
              </a:rPr>
              <a:t>卖出成交金额）*参考汇率中间价</a:t>
            </a:r>
            <a:r>
              <a:rPr lang="en-US" altLang="zh-CN" dirty="0" smtClean="0">
                <a:latin typeface="+mj-ea"/>
                <a:ea typeface="+mj-ea"/>
              </a:rPr>
              <a:t>-</a:t>
            </a:r>
            <a:r>
              <a:rPr lang="zh-CN" altLang="en-US" dirty="0" smtClean="0">
                <a:latin typeface="+mj-ea"/>
                <a:ea typeface="+mj-ea"/>
              </a:rPr>
              <a:t>换汇汇率</a:t>
            </a:r>
            <a:endParaRPr lang="en-US" altLang="zh-CN" dirty="0" smtClean="0">
              <a:latin typeface="+mj-ea"/>
              <a:ea typeface="+mj-ea"/>
            </a:endParaRPr>
          </a:p>
          <a:p>
            <a:endParaRPr lang="zh-CN" altLang="en-US" dirty="0" smtClean="0">
              <a:latin typeface="+mj-ea"/>
              <a:ea typeface="+mj-ea"/>
            </a:endParaRPr>
          </a:p>
          <a:p>
            <a:r>
              <a:rPr lang="zh-CN" altLang="en-US" dirty="0" smtClean="0">
                <a:latin typeface="+mj-ea"/>
                <a:ea typeface="+mj-ea"/>
              </a:rPr>
              <a:t>卖出港股：买入结算汇兑比率＝参考汇率中间价</a:t>
            </a:r>
            <a:r>
              <a:rPr lang="en-US" altLang="zh-CN" dirty="0" smtClean="0">
                <a:latin typeface="+mj-ea"/>
                <a:ea typeface="+mj-ea"/>
              </a:rPr>
              <a:t>-</a:t>
            </a:r>
            <a:r>
              <a:rPr lang="zh-CN" altLang="en-US" dirty="0" smtClean="0">
                <a:latin typeface="+mj-ea"/>
                <a:ea typeface="+mj-ea"/>
              </a:rPr>
              <a:t>（港股通应收应付净额</a:t>
            </a:r>
            <a:r>
              <a:rPr lang="en-US" altLang="zh-CN" dirty="0" smtClean="0">
                <a:latin typeface="+mj-ea"/>
                <a:ea typeface="+mj-ea"/>
              </a:rPr>
              <a:t>/</a:t>
            </a:r>
            <a:r>
              <a:rPr lang="zh-CN" altLang="en-US" dirty="0" smtClean="0">
                <a:latin typeface="+mj-ea"/>
                <a:ea typeface="+mj-ea"/>
              </a:rPr>
              <a:t>买入成交金额</a:t>
            </a:r>
            <a:r>
              <a:rPr lang="en-US" altLang="zh-CN" dirty="0" smtClean="0">
                <a:latin typeface="+mj-ea"/>
                <a:ea typeface="+mj-ea"/>
              </a:rPr>
              <a:t>+</a:t>
            </a:r>
            <a:r>
              <a:rPr lang="zh-CN" altLang="en-US" dirty="0" smtClean="0">
                <a:latin typeface="+mj-ea"/>
                <a:ea typeface="+mj-ea"/>
              </a:rPr>
              <a:t>卖出成交金额）*参考汇率中间价</a:t>
            </a:r>
            <a:r>
              <a:rPr lang="en-US" altLang="zh-CN" dirty="0" smtClean="0">
                <a:latin typeface="+mj-ea"/>
                <a:ea typeface="+mj-ea"/>
              </a:rPr>
              <a:t>-</a:t>
            </a:r>
            <a:r>
              <a:rPr lang="zh-CN" altLang="en-US" dirty="0" smtClean="0">
                <a:latin typeface="+mj-ea"/>
                <a:ea typeface="+mj-ea"/>
              </a:rPr>
              <a:t>换汇汇率</a:t>
            </a:r>
            <a:endParaRPr lang="en-US" altLang="zh-CN" dirty="0" smtClean="0">
              <a:latin typeface="+mj-ea"/>
              <a:ea typeface="+mj-ea"/>
            </a:endParaRPr>
          </a:p>
          <a:p>
            <a:endParaRPr lang="zh-CN" altLang="en-US" dirty="0" smtClean="0">
              <a:latin typeface="+mj-ea"/>
              <a:ea typeface="+mj-ea"/>
            </a:endParaRPr>
          </a:p>
          <a:p>
            <a:r>
              <a:rPr lang="zh-CN" altLang="en-US" sz="1200" dirty="0" smtClean="0">
                <a:latin typeface="+mj-ea"/>
                <a:ea typeface="+mj-ea"/>
              </a:rPr>
              <a:t>港股通应收应付净额</a:t>
            </a:r>
            <a:r>
              <a:rPr lang="en-US" sz="1200" dirty="0" smtClean="0">
                <a:latin typeface="+mj-ea"/>
                <a:ea typeface="+mj-ea"/>
              </a:rPr>
              <a:t>=</a:t>
            </a:r>
            <a:r>
              <a:rPr lang="zh-CN" altLang="en-US" sz="1200" dirty="0" smtClean="0">
                <a:latin typeface="+mj-ea"/>
                <a:ea typeface="+mj-ea"/>
              </a:rPr>
              <a:t>（港股通卖出成交金额</a:t>
            </a:r>
            <a:r>
              <a:rPr lang="en-US" sz="1200" dirty="0" smtClean="0">
                <a:latin typeface="+mj-ea"/>
                <a:ea typeface="+mj-ea"/>
              </a:rPr>
              <a:t>-</a:t>
            </a:r>
            <a:r>
              <a:rPr lang="zh-CN" altLang="en-US" sz="1200" dirty="0" smtClean="0">
                <a:latin typeface="+mj-ea"/>
                <a:ea typeface="+mj-ea"/>
              </a:rPr>
              <a:t>港股通买入成交金额）；换汇汇率为换汇银行提供的报价。</a:t>
            </a:r>
          </a:p>
        </p:txBody>
      </p: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TextBox 18"/>
          <p:cNvSpPr txBox="1"/>
          <p:nvPr/>
        </p:nvSpPr>
        <p:spPr>
          <a:xfrm>
            <a:off x="571472" y="5143512"/>
            <a:ext cx="7500990" cy="923330"/>
          </a:xfrm>
          <a:prstGeom prst="rect">
            <a:avLst/>
          </a:prstGeom>
          <a:noFill/>
        </p:spPr>
        <p:txBody>
          <a:bodyPr wrap="square" rtlCol="0">
            <a:spAutoFit/>
          </a:bodyPr>
          <a:lstStyle/>
          <a:p>
            <a:r>
              <a:rPr lang="zh-CN" altLang="en-US" b="1" dirty="0" smtClean="0">
                <a:latin typeface="+mj-ea"/>
                <a:ea typeface="+mj-ea"/>
              </a:rPr>
              <a:t>注意：</a:t>
            </a:r>
            <a:r>
              <a:rPr lang="zh-CN" altLang="en-US" dirty="0" smtClean="0">
                <a:latin typeface="+mn-ea"/>
                <a:ea typeface="+mn-ea"/>
              </a:rPr>
              <a:t>上述安排仅适用于交易结算资金的清算，公司行为类结算资金（如派发红利）一般采用逐笔全额换汇安排。</a:t>
            </a:r>
          </a:p>
          <a:p>
            <a:endParaRPr lang="zh-CN" altLang="en-US" dirty="0">
              <a:latin typeface="+mj-ea"/>
              <a:ea typeface="+mj-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checkerboard(across)">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2"/>
          <p:cNvGraphicFramePr/>
          <p:nvPr>
            <p:extLst>
              <p:ext uri="{D42A27DB-BD31-4B8C-83A1-F6EECF244321}">
                <p14:modId xmlns:p14="http://schemas.microsoft.com/office/powerpoint/2010/main" xmlns="" val="1124597936"/>
              </p:ext>
            </p:extLst>
          </p:nvPr>
        </p:nvGraphicFramePr>
        <p:xfrm>
          <a:off x="571472" y="1571612"/>
          <a:ext cx="3084681"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11"/>
          <p:cNvSpPr txBox="1"/>
          <p:nvPr/>
        </p:nvSpPr>
        <p:spPr>
          <a:xfrm>
            <a:off x="3172427" y="2143116"/>
            <a:ext cx="1060225" cy="500135"/>
          </a:xfrm>
          <a:prstGeom prst="rect">
            <a:avLst/>
          </a:prstGeom>
          <a:noFill/>
        </p:spPr>
        <p:txBody>
          <a:bodyPr wrap="none" lIns="68579" tIns="34289" rIns="68579" bIns="34289" rtlCol="0">
            <a:spAutoFit/>
          </a:bodyPr>
          <a:lstStyle/>
          <a:p>
            <a:pPr defTabSz="685783"/>
            <a:r>
              <a:rPr lang="en-US" altLang="zh-CN" sz="2800" b="1" dirty="0" smtClean="0">
                <a:solidFill>
                  <a:srgbClr val="3C846F"/>
                </a:solidFill>
                <a:ea typeface="宋体"/>
              </a:rPr>
              <a:t>17:30</a:t>
            </a:r>
            <a:endParaRPr lang="zh-CN" altLang="en-US" sz="2800" b="1" dirty="0">
              <a:solidFill>
                <a:srgbClr val="3C846F"/>
              </a:solidFill>
              <a:ea typeface="宋体"/>
            </a:endParaRPr>
          </a:p>
        </p:txBody>
      </p:sp>
      <p:sp>
        <p:nvSpPr>
          <p:cNvPr id="7" name="文本框 13"/>
          <p:cNvSpPr txBox="1"/>
          <p:nvPr/>
        </p:nvSpPr>
        <p:spPr>
          <a:xfrm>
            <a:off x="3226023" y="4214818"/>
            <a:ext cx="1060225" cy="500135"/>
          </a:xfrm>
          <a:prstGeom prst="rect">
            <a:avLst/>
          </a:prstGeom>
          <a:noFill/>
        </p:spPr>
        <p:txBody>
          <a:bodyPr wrap="none" lIns="68579" tIns="34289" rIns="68579" bIns="34289" rtlCol="0">
            <a:spAutoFit/>
          </a:bodyPr>
          <a:lstStyle/>
          <a:p>
            <a:pPr defTabSz="685783"/>
            <a:r>
              <a:rPr lang="en-US" altLang="zh-CN" sz="2800" b="1" dirty="0" smtClean="0">
                <a:solidFill>
                  <a:srgbClr val="7D1319"/>
                </a:solidFill>
                <a:ea typeface="宋体"/>
              </a:rPr>
              <a:t>17:00</a:t>
            </a:r>
            <a:endParaRPr lang="zh-CN" altLang="en-US" sz="2800" b="1" dirty="0">
              <a:solidFill>
                <a:srgbClr val="7D1319"/>
              </a:solidFill>
              <a:ea typeface="宋体"/>
            </a:endParaRPr>
          </a:p>
        </p:txBody>
      </p:sp>
      <p:cxnSp>
        <p:nvCxnSpPr>
          <p:cNvPr id="11" name="直接连接符 86"/>
          <p:cNvCxnSpPr/>
          <p:nvPr/>
        </p:nvCxnSpPr>
        <p:spPr>
          <a:xfrm rot="10800000">
            <a:off x="3286118" y="5214950"/>
            <a:ext cx="5143534"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4312791" y="2270534"/>
            <a:ext cx="3545357" cy="515524"/>
          </a:xfrm>
          <a:prstGeom prst="rect">
            <a:avLst/>
          </a:prstGeom>
        </p:spPr>
        <p:txBody>
          <a:bodyPr wrap="square" lIns="68579" tIns="34289" rIns="68579" bIns="34289">
            <a:spAutoFit/>
          </a:bodyPr>
          <a:lstStyle/>
          <a:p>
            <a:pPr lvl="0">
              <a:spcAft>
                <a:spcPts val="600"/>
              </a:spcAft>
              <a:buFont typeface="Wingdings" pitchFamily="2" charset="2"/>
              <a:buChar char="u"/>
            </a:pPr>
            <a:r>
              <a:rPr kumimoji="1" lang="zh-CN" altLang="en-US" sz="1200" dirty="0" smtClean="0">
                <a:latin typeface="微软雅黑" pitchFamily="34" charset="-122"/>
                <a:ea typeface="微软雅黑" pitchFamily="34" charset="-122"/>
                <a:cs typeface="Arial" charset="0"/>
              </a:rPr>
              <a:t>换汇银行向中国结算提供参考汇率</a:t>
            </a:r>
            <a:endParaRPr kumimoji="1" lang="en-US" altLang="zh-CN" sz="1200" dirty="0" smtClean="0">
              <a:latin typeface="微软雅黑" pitchFamily="34" charset="-122"/>
              <a:ea typeface="微软雅黑" pitchFamily="34" charset="-122"/>
              <a:cs typeface="Arial" charset="0"/>
            </a:endParaRPr>
          </a:p>
          <a:p>
            <a:pPr lvl="0">
              <a:spcAft>
                <a:spcPts val="600"/>
              </a:spcAft>
              <a:buFont typeface="Wingdings" pitchFamily="2" charset="2"/>
              <a:buChar char="u"/>
            </a:pPr>
            <a:r>
              <a:rPr kumimoji="1" lang="zh-CN" altLang="en-US" sz="1200" dirty="0" smtClean="0">
                <a:latin typeface="微软雅黑" pitchFamily="34" charset="-122"/>
                <a:ea typeface="微软雅黑" pitchFamily="34" charset="-122"/>
                <a:cs typeface="Arial" charset="0"/>
              </a:rPr>
              <a:t>及时通过深交所向市场公布</a:t>
            </a:r>
            <a:endParaRPr kumimoji="1" lang="zh-TW" altLang="en-US" sz="1200" dirty="0">
              <a:latin typeface="微软雅黑" pitchFamily="34" charset="-122"/>
              <a:ea typeface="微软雅黑" pitchFamily="34" charset="-122"/>
              <a:cs typeface="Arial" charset="0"/>
            </a:endParaRPr>
          </a:p>
        </p:txBody>
      </p:sp>
      <p:sp>
        <p:nvSpPr>
          <p:cNvPr id="13" name="矩形 12"/>
          <p:cNvSpPr/>
          <p:nvPr/>
        </p:nvSpPr>
        <p:spPr>
          <a:xfrm>
            <a:off x="4312791" y="2928934"/>
            <a:ext cx="3616795" cy="789445"/>
          </a:xfrm>
          <a:prstGeom prst="rect">
            <a:avLst/>
          </a:prstGeom>
        </p:spPr>
        <p:txBody>
          <a:bodyPr wrap="square" lIns="68579" tIns="34289" rIns="68579" bIns="34289">
            <a:spAutoFit/>
          </a:bodyPr>
          <a:lstStyle/>
          <a:p>
            <a:pPr lvl="0">
              <a:lnSpc>
                <a:spcPct val="130000"/>
              </a:lnSpc>
              <a:buFont typeface="Wingdings" pitchFamily="2" charset="2"/>
              <a:buChar char="u"/>
            </a:pPr>
            <a:r>
              <a:rPr kumimoji="1" lang="zh-CN" altLang="en-US" sz="1200" dirty="0" smtClean="0">
                <a:latin typeface="微软雅黑" pitchFamily="34" charset="-122"/>
                <a:ea typeface="微软雅黑" pitchFamily="34" charset="-122"/>
              </a:rPr>
              <a:t>如日内有公司行为资金等换汇，由中银香港独家按即时市场价格向中国结算提供换汇汇率，待中国结算确认后进行换汇</a:t>
            </a:r>
            <a:endParaRPr lang="en-US" altLang="zh-CN" sz="1200" dirty="0">
              <a:solidFill>
                <a:srgbClr val="103154"/>
              </a:solidFill>
              <a:latin typeface="微软雅黑" pitchFamily="34" charset="-122"/>
              <a:ea typeface="微软雅黑" pitchFamily="34" charset="-122"/>
            </a:endParaRPr>
          </a:p>
        </p:txBody>
      </p:sp>
      <p:sp>
        <p:nvSpPr>
          <p:cNvPr id="14" name="矩形 13"/>
          <p:cNvSpPr/>
          <p:nvPr/>
        </p:nvSpPr>
        <p:spPr>
          <a:xfrm>
            <a:off x="4286248" y="3714752"/>
            <a:ext cx="4116861" cy="1486239"/>
          </a:xfrm>
          <a:prstGeom prst="rect">
            <a:avLst/>
          </a:prstGeom>
        </p:spPr>
        <p:txBody>
          <a:bodyPr wrap="square" lIns="68579" tIns="34289" rIns="68579" bIns="34289">
            <a:spAutoFit/>
          </a:bodyPr>
          <a:lstStyle/>
          <a:p>
            <a:pPr lvl="0">
              <a:lnSpc>
                <a:spcPct val="130000"/>
              </a:lnSpc>
              <a:spcBef>
                <a:spcPts val="0"/>
              </a:spcBef>
              <a:spcAft>
                <a:spcPts val="0"/>
              </a:spcAft>
              <a:buFont typeface="Wingdings" pitchFamily="2" charset="2"/>
              <a:buChar char="u"/>
            </a:pPr>
            <a:r>
              <a:rPr kumimoji="1" lang="zh-CN" altLang="en-US" sz="1200" dirty="0" smtClean="0">
                <a:latin typeface="微软雅黑" pitchFamily="34" charset="-122"/>
                <a:ea typeface="微软雅黑" pitchFamily="34" charset="-122"/>
                <a:cs typeface="Arial" charset="0"/>
              </a:rPr>
              <a:t>中国结算向各换汇银行提供当日准确的净额换汇头寸，换汇银行提供换汇汇率</a:t>
            </a:r>
            <a:endParaRPr kumimoji="1" lang="en-US" altLang="zh-CN" sz="1200" dirty="0" smtClean="0">
              <a:latin typeface="微软雅黑" pitchFamily="34" charset="-122"/>
              <a:ea typeface="微软雅黑" pitchFamily="34" charset="-122"/>
              <a:cs typeface="Arial" charset="0"/>
            </a:endParaRPr>
          </a:p>
          <a:p>
            <a:pPr lvl="0">
              <a:lnSpc>
                <a:spcPct val="130000"/>
              </a:lnSpc>
              <a:spcBef>
                <a:spcPts val="0"/>
              </a:spcBef>
              <a:spcAft>
                <a:spcPts val="0"/>
              </a:spcAft>
              <a:buFont typeface="Wingdings" pitchFamily="2" charset="2"/>
              <a:buChar char="u"/>
            </a:pPr>
            <a:r>
              <a:rPr kumimoji="1" lang="zh-CN" altLang="en-US" sz="1200" dirty="0" smtClean="0">
                <a:latin typeface="微软雅黑" pitchFamily="34" charset="-122"/>
                <a:ea typeface="微软雅黑" pitchFamily="34" charset="-122"/>
                <a:cs typeface="Arial" charset="0"/>
              </a:rPr>
              <a:t>经与换汇银行协商，</a:t>
            </a:r>
            <a:r>
              <a:rPr kumimoji="1" lang="zh-CN" altLang="en-US" sz="1200" b="1" dirty="0" smtClean="0">
                <a:latin typeface="微软雅黑" pitchFamily="34" charset="-122"/>
                <a:ea typeface="微软雅黑" pitchFamily="34" charset="-122"/>
                <a:cs typeface="Arial" charset="0"/>
              </a:rPr>
              <a:t>在换汇方向及时点等一致的前提下，换汇汇率与上海保持一致</a:t>
            </a:r>
            <a:endParaRPr kumimoji="1" lang="en-US" altLang="zh-CN" sz="1200" b="1" dirty="0" smtClean="0">
              <a:latin typeface="微软雅黑" pitchFamily="34" charset="-122"/>
              <a:ea typeface="微软雅黑" pitchFamily="34" charset="-122"/>
              <a:cs typeface="Arial" charset="0"/>
            </a:endParaRPr>
          </a:p>
          <a:p>
            <a:pPr lvl="0">
              <a:lnSpc>
                <a:spcPct val="130000"/>
              </a:lnSpc>
              <a:spcBef>
                <a:spcPts val="0"/>
              </a:spcBef>
              <a:spcAft>
                <a:spcPts val="0"/>
              </a:spcAft>
              <a:buFont typeface="Wingdings" pitchFamily="2" charset="2"/>
              <a:buChar char="u"/>
            </a:pPr>
            <a:r>
              <a:rPr kumimoji="1" lang="zh-CN" altLang="en-US" sz="1200" dirty="0" smtClean="0">
                <a:latin typeface="微软雅黑" pitchFamily="34" charset="-122"/>
                <a:ea typeface="微软雅黑" pitchFamily="34" charset="-122"/>
                <a:cs typeface="Arial" charset="0"/>
              </a:rPr>
              <a:t>中国结算根据换汇银行提供换汇汇率，确定每笔交易适用的买入和卖出结算汇兑比例，并进行人民币的清算</a:t>
            </a:r>
            <a:endParaRPr kumimoji="1" lang="zh-TW" altLang="en-US" sz="1200" dirty="0" smtClean="0">
              <a:latin typeface="微软雅黑" pitchFamily="34" charset="-122"/>
              <a:ea typeface="微软雅黑" pitchFamily="34" charset="-122"/>
              <a:cs typeface="Arial" charset="0"/>
            </a:endParaRPr>
          </a:p>
        </p:txBody>
      </p:sp>
      <p:sp>
        <p:nvSpPr>
          <p:cNvPr id="15" name="矩形 14"/>
          <p:cNvSpPr/>
          <p:nvPr/>
        </p:nvSpPr>
        <p:spPr>
          <a:xfrm>
            <a:off x="4312791" y="5551007"/>
            <a:ext cx="4188299" cy="235447"/>
          </a:xfrm>
          <a:prstGeom prst="rect">
            <a:avLst/>
          </a:prstGeom>
        </p:spPr>
        <p:txBody>
          <a:bodyPr wrap="square" lIns="68579" tIns="34289" rIns="68579" bIns="34289">
            <a:spAutoFit/>
          </a:bodyPr>
          <a:lstStyle/>
          <a:p>
            <a:pPr defTabSz="755650">
              <a:lnSpc>
                <a:spcPct val="90000"/>
              </a:lnSpc>
              <a:spcAft>
                <a:spcPct val="35000"/>
              </a:spcAft>
              <a:buFont typeface="Wingdings" pitchFamily="2" charset="2"/>
              <a:buChar char="u"/>
              <a:defRPr/>
            </a:pPr>
            <a:r>
              <a:rPr kumimoji="1" lang="zh-CN" altLang="en-US" sz="1200" dirty="0" smtClean="0">
                <a:latin typeface="微软雅黑" pitchFamily="34" charset="-122"/>
                <a:ea typeface="微软雅黑" pitchFamily="34" charset="-122"/>
              </a:rPr>
              <a:t>中国结算与换汇银行根据</a:t>
            </a:r>
            <a:r>
              <a:rPr kumimoji="1" lang="en-US" altLang="zh-CN" sz="1200" dirty="0" smtClean="0">
                <a:latin typeface="微软雅黑" pitchFamily="34" charset="-122"/>
                <a:ea typeface="微软雅黑" pitchFamily="34" charset="-122"/>
              </a:rPr>
              <a:t>T+0</a:t>
            </a:r>
            <a:r>
              <a:rPr kumimoji="1" lang="zh-CN" altLang="en-US" sz="1200" dirty="0" smtClean="0">
                <a:latin typeface="微软雅黑" pitchFamily="34" charset="-122"/>
                <a:ea typeface="微软雅黑" pitchFamily="34" charset="-122"/>
              </a:rPr>
              <a:t>日确定的换汇汇率进行换汇</a:t>
            </a:r>
            <a:endParaRPr kumimoji="1" lang="zh-CN" altLang="en-US" sz="1200" dirty="0">
              <a:latin typeface="微软雅黑" pitchFamily="34" charset="-122"/>
              <a:ea typeface="微软雅黑" pitchFamily="34" charset="-122"/>
            </a:endParaRPr>
          </a:p>
        </p:txBody>
      </p:sp>
      <p:sp>
        <p:nvSpPr>
          <p:cNvPr id="19" name="文本框 11"/>
          <p:cNvSpPr txBox="1"/>
          <p:nvPr/>
        </p:nvSpPr>
        <p:spPr>
          <a:xfrm>
            <a:off x="3256481" y="2906841"/>
            <a:ext cx="1029767" cy="807911"/>
          </a:xfrm>
          <a:prstGeom prst="rect">
            <a:avLst/>
          </a:prstGeom>
          <a:noFill/>
        </p:spPr>
        <p:txBody>
          <a:bodyPr wrap="none" lIns="68579" tIns="34289" rIns="68579" bIns="34289" rtlCol="0">
            <a:spAutoFit/>
          </a:bodyPr>
          <a:lstStyle/>
          <a:p>
            <a:pPr defTabSz="685783"/>
            <a:r>
              <a:rPr lang="en-US" altLang="zh-CN" sz="2400" b="1" dirty="0" smtClean="0">
                <a:solidFill>
                  <a:srgbClr val="FF9900"/>
                </a:solidFill>
                <a:ea typeface="宋体"/>
              </a:rPr>
              <a:t>09:00-</a:t>
            </a:r>
          </a:p>
          <a:p>
            <a:pPr defTabSz="685783"/>
            <a:r>
              <a:rPr lang="en-US" altLang="zh-CN" sz="2400" b="1" dirty="0" smtClean="0">
                <a:solidFill>
                  <a:srgbClr val="FF9900"/>
                </a:solidFill>
                <a:ea typeface="宋体"/>
              </a:rPr>
              <a:t>16:00</a:t>
            </a:r>
            <a:endParaRPr lang="zh-CN" altLang="en-US" sz="2400" b="1" dirty="0">
              <a:solidFill>
                <a:srgbClr val="FF9900"/>
              </a:solidFill>
              <a:ea typeface="宋体"/>
            </a:endParaRPr>
          </a:p>
        </p:txBody>
      </p:sp>
      <p:cxnSp>
        <p:nvCxnSpPr>
          <p:cNvPr id="24" name="直接连接符 86"/>
          <p:cNvCxnSpPr/>
          <p:nvPr/>
        </p:nvCxnSpPr>
        <p:spPr>
          <a:xfrm rot="10800000">
            <a:off x="3286117" y="3714753"/>
            <a:ext cx="5143534"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86"/>
          <p:cNvCxnSpPr/>
          <p:nvPr/>
        </p:nvCxnSpPr>
        <p:spPr>
          <a:xfrm rot="10800000">
            <a:off x="3286117" y="2786057"/>
            <a:ext cx="5143534"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26" name="直接连接符 86"/>
          <p:cNvCxnSpPr/>
          <p:nvPr/>
        </p:nvCxnSpPr>
        <p:spPr>
          <a:xfrm rot="10800000">
            <a:off x="3286117" y="5857890"/>
            <a:ext cx="5143534" cy="1"/>
          </a:xfrm>
          <a:prstGeom prst="line">
            <a:avLst/>
          </a:prstGeom>
          <a:ln w="25400">
            <a:solidFill>
              <a:schemeClr val="tx1"/>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27" name="Rectangle 4"/>
          <p:cNvSpPr txBox="1">
            <a:spLocks noChangeArrowheads="1"/>
          </p:cNvSpPr>
          <p:nvPr/>
        </p:nvSpPr>
        <p:spPr>
          <a:xfrm>
            <a:off x="414366" y="285728"/>
            <a:ext cx="8229600" cy="492125"/>
          </a:xfrm>
          <a:prstGeom prst="rect">
            <a:avLst/>
          </a:prstGeom>
        </p:spPr>
        <p:txBody>
          <a:bodyPr>
            <a:spAutoFit/>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三、清算与交收</a:t>
            </a:r>
            <a:r>
              <a:rPr kumimoji="0" lang="en-US" altLang="zh-CN" sz="2600" b="1" i="0" u="none" strike="noStrike" kern="0" cap="none" spc="0" normalizeH="0" baseline="0" noProof="0" smtClean="0">
                <a:ln>
                  <a:noFill/>
                </a:ln>
                <a:solidFill>
                  <a:schemeClr val="bg1"/>
                </a:solidFill>
                <a:effectLst/>
                <a:uLnTx/>
                <a:uFillTx/>
                <a:latin typeface="+mj-lt"/>
                <a:ea typeface="黑体" pitchFamily="49" charset="-122"/>
                <a:cs typeface="+mj-cs"/>
              </a:rPr>
              <a:t>-</a:t>
            </a: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 （</a:t>
            </a:r>
            <a:r>
              <a:rPr kumimoji="0" lang="en-US" altLang="zh-CN" sz="2600" b="1" i="0" u="none" strike="noStrike" kern="0" cap="none" spc="0" normalizeH="0" baseline="0" noProof="0" smtClean="0">
                <a:ln>
                  <a:noFill/>
                </a:ln>
                <a:solidFill>
                  <a:schemeClr val="bg1"/>
                </a:solidFill>
                <a:effectLst/>
                <a:uLnTx/>
                <a:uFillTx/>
                <a:latin typeface="+mj-lt"/>
                <a:ea typeface="黑体" pitchFamily="49" charset="-122"/>
                <a:cs typeface="+mj-cs"/>
              </a:rPr>
              <a:t>9</a:t>
            </a:r>
            <a:r>
              <a:rPr kumimoji="0" lang="zh-CN" altLang="en-US" sz="2600" b="1" i="0" u="none" strike="noStrike" kern="0" cap="none" spc="0" normalizeH="0" baseline="0" noProof="0" smtClean="0">
                <a:ln>
                  <a:noFill/>
                </a:ln>
                <a:solidFill>
                  <a:schemeClr val="bg1"/>
                </a:solidFill>
                <a:effectLst/>
                <a:uLnTx/>
                <a:uFillTx/>
                <a:latin typeface="+mj-lt"/>
                <a:ea typeface="黑体" pitchFamily="49" charset="-122"/>
                <a:cs typeface="+mj-cs"/>
              </a:rPr>
              <a:t>）换汇方案</a:t>
            </a:r>
            <a:endParaRPr kumimoji="0" lang="en-US" altLang="zh-CN" sz="2400" b="0" i="0" u="none" strike="noStrike" kern="0" cap="none" spc="0" normalizeH="0" baseline="0" noProof="0" dirty="0" smtClean="0">
              <a:ln>
                <a:noFill/>
              </a:ln>
              <a:solidFill>
                <a:schemeClr val="tx2"/>
              </a:solidFill>
              <a:effectLst/>
              <a:uLnTx/>
              <a:uFillTx/>
              <a:latin typeface="楷体" pitchFamily="49" charset="-122"/>
              <a:ea typeface="楷体" pitchFamily="49" charset="-122"/>
              <a:cs typeface="Times New Roman" pitchFamily="18" charset="0"/>
            </a:endParaRPr>
          </a:p>
        </p:txBody>
      </p:sp>
      <p:sp>
        <p:nvSpPr>
          <p:cNvPr id="28" name="文本框 13"/>
          <p:cNvSpPr txBox="1"/>
          <p:nvPr/>
        </p:nvSpPr>
        <p:spPr>
          <a:xfrm>
            <a:off x="3286116" y="5419312"/>
            <a:ext cx="1061827" cy="438580"/>
          </a:xfrm>
          <a:prstGeom prst="rect">
            <a:avLst/>
          </a:prstGeom>
          <a:noFill/>
        </p:spPr>
        <p:txBody>
          <a:bodyPr wrap="none" lIns="68579" tIns="34289" rIns="68579" bIns="34289" rtlCol="0">
            <a:spAutoFit/>
          </a:bodyPr>
          <a:lstStyle/>
          <a:p>
            <a:pPr lvl="0"/>
            <a:r>
              <a:rPr lang="en-US" altLang="zh-CN" sz="2400" b="1" dirty="0" smtClean="0">
                <a:solidFill>
                  <a:srgbClr val="CBD351"/>
                </a:solidFill>
                <a:latin typeface="微软雅黑" pitchFamily="34" charset="-122"/>
                <a:ea typeface="微软雅黑" pitchFamily="34" charset="-122"/>
              </a:rPr>
              <a:t>T+2</a:t>
            </a:r>
            <a:r>
              <a:rPr lang="zh-CN" altLang="en-US" sz="2400" b="1" dirty="0" smtClean="0">
                <a:solidFill>
                  <a:srgbClr val="CBD351"/>
                </a:solidFill>
                <a:latin typeface="微软雅黑" pitchFamily="34" charset="-122"/>
                <a:ea typeface="微软雅黑" pitchFamily="34" charset="-122"/>
              </a:rPr>
              <a:t>日</a:t>
            </a:r>
            <a:endParaRPr lang="zh-CN" altLang="en-US" sz="2400" b="1" dirty="0">
              <a:solidFill>
                <a:srgbClr val="CBD351"/>
              </a:solidFill>
              <a:latin typeface="微软雅黑" pitchFamily="34" charset="-122"/>
              <a:ea typeface="微软雅黑" pitchFamily="34" charset="-122"/>
            </a:endParaRPr>
          </a:p>
        </p:txBody>
      </p:sp>
      <p:sp>
        <p:nvSpPr>
          <p:cNvPr id="16" name="灯片编号占位符 15"/>
          <p:cNvSpPr>
            <a:spLocks noGrp="1"/>
          </p:cNvSpPr>
          <p:nvPr>
            <p:ph type="sldNum" sz="quarter" idx="12"/>
          </p:nvPr>
        </p:nvSpPr>
        <p:spPr/>
        <p:txBody>
          <a:bodyPr/>
          <a:lstStyle/>
          <a:p>
            <a:pPr>
              <a:defRPr/>
            </a:pPr>
            <a:fld id="{0248D04E-3358-42AD-A84E-CEB493668026}" type="slidenum">
              <a:rPr lang="en-US" altLang="zh-CN" smtClean="0"/>
              <a:pPr>
                <a:defRPr/>
              </a:pPr>
              <a:t>24</a:t>
            </a:fld>
            <a:endParaRPr lang="en-US" altLang="zh-CN"/>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txBox="1">
            <a:spLocks noChangeArrowheads="1"/>
          </p:cNvSpPr>
          <p:nvPr/>
        </p:nvSpPr>
        <p:spPr bwMode="auto">
          <a:xfrm>
            <a:off x="250825" y="908050"/>
            <a:ext cx="8137525" cy="5329238"/>
          </a:xfrm>
          <a:prstGeom prst="rect">
            <a:avLst/>
          </a:prstGeom>
          <a:noFill/>
          <a:ln>
            <a:noFill/>
          </a:ln>
          <a:extLst/>
        </p:spPr>
        <p:txBody>
          <a:bodyPr/>
          <a:lstStyle>
            <a:lvl1pPr marL="342900" indent="-3429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spcBef>
                <a:spcPct val="40000"/>
              </a:spcBef>
              <a:buClr>
                <a:srgbClr val="CC0000"/>
              </a:buClr>
              <a:buSzPct val="80000"/>
              <a:defRPr/>
            </a:pPr>
            <a:r>
              <a:rPr lang="zh-CN" altLang="en-US" sz="2400" dirty="0" smtClean="0">
                <a:solidFill>
                  <a:srgbClr val="4D4D4D"/>
                </a:solidFill>
                <a:latin typeface="微软雅黑" pitchFamily="34" charset="-122"/>
                <a:ea typeface="微软雅黑" pitchFamily="34" charset="-122"/>
              </a:rPr>
              <a:t>    假设：</a:t>
            </a:r>
            <a:endParaRPr lang="en-US" altLang="zh-CN" sz="2400" dirty="0" smtClean="0">
              <a:solidFill>
                <a:srgbClr val="4D4D4D"/>
              </a:solidFill>
              <a:latin typeface="微软雅黑" pitchFamily="34" charset="-122"/>
              <a:ea typeface="微软雅黑" pitchFamily="34" charset="-122"/>
            </a:endParaRPr>
          </a:p>
          <a:p>
            <a:pPr lvl="1">
              <a:spcBef>
                <a:spcPct val="40000"/>
              </a:spcBef>
              <a:buClr>
                <a:srgbClr val="CC0000"/>
              </a:buClr>
              <a:buSzPct val="80000"/>
              <a:defRPr/>
            </a:pPr>
            <a:r>
              <a:rPr lang="zh-CN" altLang="zh-CN" sz="2000" b="1" dirty="0" smtClean="0">
                <a:solidFill>
                  <a:srgbClr val="20346A"/>
                </a:solidFill>
                <a:latin typeface="微软雅黑" pitchFamily="34" charset="-122"/>
                <a:ea typeface="微软雅黑" pitchFamily="34" charset="-122"/>
              </a:rPr>
              <a:t>① </a:t>
            </a:r>
            <a:r>
              <a:rPr lang="en-US" altLang="zh-CN" sz="2000" b="1" dirty="0" smtClean="0">
                <a:solidFill>
                  <a:srgbClr val="20346A"/>
                </a:solidFill>
                <a:latin typeface="微软雅黑" pitchFamily="34" charset="-122"/>
                <a:ea typeface="微软雅黑" pitchFamily="34" charset="-122"/>
              </a:rPr>
              <a:t>T-1</a:t>
            </a:r>
            <a:r>
              <a:rPr lang="zh-CN" altLang="en-US" sz="2000" b="1" dirty="0">
                <a:solidFill>
                  <a:srgbClr val="20346A"/>
                </a:solidFill>
                <a:latin typeface="微软雅黑" pitchFamily="34" charset="-122"/>
                <a:ea typeface="微软雅黑" pitchFamily="34" charset="-122"/>
              </a:rPr>
              <a:t>日晚：</a:t>
            </a:r>
            <a:endParaRPr lang="en-US" altLang="zh-CN" sz="2000" b="1" dirty="0">
              <a:solidFill>
                <a:srgbClr val="20346A"/>
              </a:solidFill>
              <a:latin typeface="微软雅黑" pitchFamily="34" charset="-122"/>
              <a:ea typeface="微软雅黑" pitchFamily="34" charset="-122"/>
            </a:endParaRPr>
          </a:p>
          <a:p>
            <a:pPr marL="914400" lvl="2" indent="0">
              <a:spcBef>
                <a:spcPct val="40000"/>
              </a:spcBef>
              <a:buClr>
                <a:srgbClr val="CC0000"/>
              </a:buClr>
              <a:buSzPct val="80000"/>
              <a:defRPr/>
            </a:pPr>
            <a:r>
              <a:rPr lang="en-US" altLang="zh-CN" sz="1600" dirty="0">
                <a:solidFill>
                  <a:srgbClr val="4D4D4D"/>
                </a:solidFill>
                <a:latin typeface="微软雅黑" pitchFamily="34" charset="-122"/>
                <a:ea typeface="微软雅黑" pitchFamily="34" charset="-122"/>
              </a:rPr>
              <a:t>    </a:t>
            </a:r>
            <a:endParaRPr lang="en-US" altLang="zh-CN" sz="1600" dirty="0" smtClean="0">
              <a:solidFill>
                <a:srgbClr val="4D4D4D"/>
              </a:solidFill>
              <a:latin typeface="微软雅黑" pitchFamily="34" charset="-122"/>
              <a:ea typeface="微软雅黑" pitchFamily="34" charset="-122"/>
            </a:endParaRPr>
          </a:p>
          <a:p>
            <a:pPr lvl="1">
              <a:spcBef>
                <a:spcPct val="40000"/>
              </a:spcBef>
              <a:buClr>
                <a:srgbClr val="CC0000"/>
              </a:buClr>
              <a:buSzPct val="80000"/>
              <a:defRPr/>
            </a:pPr>
            <a:endParaRPr lang="en-US" altLang="zh-CN" sz="1600" b="1" dirty="0" smtClean="0">
              <a:solidFill>
                <a:srgbClr val="4D4D4D"/>
              </a:solidFill>
              <a:latin typeface="微软雅黑" pitchFamily="34" charset="-122"/>
              <a:ea typeface="微软雅黑" pitchFamily="34" charset="-122"/>
            </a:endParaRPr>
          </a:p>
          <a:p>
            <a:pPr lvl="1">
              <a:spcBef>
                <a:spcPct val="40000"/>
              </a:spcBef>
              <a:buClr>
                <a:srgbClr val="CC0000"/>
              </a:buClr>
              <a:buSzPct val="80000"/>
              <a:defRPr/>
            </a:pPr>
            <a:endParaRPr lang="en-US" altLang="zh-CN" sz="1600" b="1" dirty="0" smtClean="0">
              <a:solidFill>
                <a:srgbClr val="4D4D4D"/>
              </a:solidFill>
              <a:latin typeface="微软雅黑" pitchFamily="34" charset="-122"/>
              <a:ea typeface="微软雅黑" pitchFamily="34" charset="-122"/>
            </a:endParaRPr>
          </a:p>
          <a:p>
            <a:pPr lvl="1">
              <a:spcBef>
                <a:spcPct val="40000"/>
              </a:spcBef>
              <a:buClr>
                <a:srgbClr val="CC0000"/>
              </a:buClr>
              <a:buSzPct val="80000"/>
              <a:defRPr/>
            </a:pPr>
            <a:r>
              <a:rPr lang="zh-CN" altLang="zh-CN" sz="2000" b="1" dirty="0" smtClean="0">
                <a:solidFill>
                  <a:srgbClr val="20346A"/>
                </a:solidFill>
                <a:latin typeface="微软雅黑" pitchFamily="34" charset="-122"/>
                <a:ea typeface="微软雅黑" pitchFamily="34" charset="-122"/>
              </a:rPr>
              <a:t>② </a:t>
            </a:r>
            <a:r>
              <a:rPr lang="en-US" altLang="zh-CN" sz="2000" b="1" dirty="0" smtClean="0">
                <a:solidFill>
                  <a:srgbClr val="20346A"/>
                </a:solidFill>
                <a:latin typeface="微软雅黑" pitchFamily="34" charset="-122"/>
                <a:ea typeface="微软雅黑" pitchFamily="34" charset="-122"/>
              </a:rPr>
              <a:t>T</a:t>
            </a:r>
            <a:r>
              <a:rPr lang="zh-CN" altLang="en-US" sz="2000" b="1" dirty="0" smtClean="0">
                <a:solidFill>
                  <a:srgbClr val="20346A"/>
                </a:solidFill>
                <a:latin typeface="微软雅黑" pitchFamily="34" charset="-122"/>
                <a:ea typeface="微软雅黑" pitchFamily="34" charset="-122"/>
              </a:rPr>
              <a:t>日收市：</a:t>
            </a:r>
            <a:endParaRPr lang="en-US" altLang="zh-CN" sz="2000" b="1" dirty="0" smtClean="0">
              <a:solidFill>
                <a:srgbClr val="20346A"/>
              </a:solidFill>
              <a:latin typeface="微软雅黑" pitchFamily="34" charset="-122"/>
              <a:ea typeface="微软雅黑" pitchFamily="34" charset="-122"/>
            </a:endParaRPr>
          </a:p>
          <a:p>
            <a:pPr marL="914400" lvl="2" indent="0">
              <a:spcBef>
                <a:spcPct val="40000"/>
              </a:spcBef>
              <a:buClr>
                <a:srgbClr val="CC0000"/>
              </a:buClr>
              <a:buSzPct val="80000"/>
              <a:defRPr/>
            </a:pPr>
            <a:r>
              <a:rPr lang="zh-CN" altLang="en-US" sz="1600" dirty="0" smtClean="0">
                <a:solidFill>
                  <a:srgbClr val="4D4D4D"/>
                </a:solidFill>
                <a:latin typeface="微软雅黑" pitchFamily="34" charset="-122"/>
                <a:ea typeface="微软雅黑" pitchFamily="34" charset="-122"/>
              </a:rPr>
              <a:t>   </a:t>
            </a:r>
            <a:endParaRPr lang="en-US" altLang="zh-CN" sz="1600" dirty="0" smtClean="0">
              <a:solidFill>
                <a:srgbClr val="4D4D4D"/>
              </a:solidFill>
              <a:latin typeface="微软雅黑" pitchFamily="34" charset="-122"/>
              <a:ea typeface="微软雅黑" pitchFamily="34" charset="-122"/>
            </a:endParaRPr>
          </a:p>
          <a:p>
            <a:pPr lvl="1">
              <a:spcBef>
                <a:spcPct val="40000"/>
              </a:spcBef>
              <a:buClr>
                <a:srgbClr val="CC0000"/>
              </a:buClr>
              <a:buSzPct val="80000"/>
              <a:buFont typeface="Wingdings" pitchFamily="2" charset="2"/>
              <a:buChar char="Ø"/>
              <a:defRPr/>
            </a:pPr>
            <a:endParaRPr lang="en-US" altLang="zh-CN" sz="1600" dirty="0" smtClean="0">
              <a:solidFill>
                <a:srgbClr val="4D4D4D"/>
              </a:solidFill>
              <a:latin typeface="微软雅黑" pitchFamily="34" charset="-122"/>
              <a:ea typeface="微软雅黑" pitchFamily="34" charset="-122"/>
            </a:endParaRPr>
          </a:p>
          <a:p>
            <a:pPr lvl="1">
              <a:spcBef>
                <a:spcPct val="40000"/>
              </a:spcBef>
              <a:buClr>
                <a:srgbClr val="CC0000"/>
              </a:buClr>
              <a:buSzPct val="80000"/>
              <a:buFont typeface="Wingdings" pitchFamily="2" charset="2"/>
              <a:buChar char="Ø"/>
              <a:defRPr/>
            </a:pPr>
            <a:endParaRPr lang="en-US" altLang="zh-CN" sz="1600" dirty="0" smtClean="0">
              <a:solidFill>
                <a:srgbClr val="4D4D4D"/>
              </a:solidFill>
              <a:latin typeface="微软雅黑" pitchFamily="34" charset="-122"/>
              <a:ea typeface="微软雅黑" pitchFamily="34" charset="-122"/>
            </a:endParaRPr>
          </a:p>
          <a:p>
            <a:pPr lvl="1">
              <a:spcBef>
                <a:spcPct val="40000"/>
              </a:spcBef>
              <a:buClr>
                <a:srgbClr val="CC0000"/>
              </a:buClr>
              <a:buSzPct val="80000"/>
              <a:defRPr/>
            </a:pPr>
            <a:endParaRPr lang="en-US" altLang="zh-CN" sz="1600" dirty="0" smtClean="0">
              <a:solidFill>
                <a:srgbClr val="4D4D4D"/>
              </a:solidFill>
              <a:latin typeface="微软雅黑" pitchFamily="34" charset="-122"/>
              <a:ea typeface="微软雅黑" pitchFamily="34" charset="-122"/>
            </a:endParaRPr>
          </a:p>
          <a:p>
            <a:pPr lvl="1">
              <a:spcBef>
                <a:spcPct val="40000"/>
              </a:spcBef>
              <a:buClr>
                <a:srgbClr val="CC0000"/>
              </a:buClr>
              <a:buSzPct val="80000"/>
              <a:defRPr/>
            </a:pPr>
            <a:r>
              <a:rPr lang="zh-CN" altLang="en-US" sz="2000" dirty="0" smtClean="0">
                <a:solidFill>
                  <a:srgbClr val="4D4D4D"/>
                </a:solidFill>
                <a:latin typeface="微软雅黑" pitchFamily="34" charset="-122"/>
                <a:ea typeface="微软雅黑" pitchFamily="34" charset="-122"/>
              </a:rPr>
              <a:t>全</a:t>
            </a:r>
            <a:r>
              <a:rPr lang="zh-CN" altLang="en-US" sz="2000" dirty="0">
                <a:solidFill>
                  <a:srgbClr val="4D4D4D"/>
                </a:solidFill>
                <a:latin typeface="微软雅黑" pitchFamily="34" charset="-122"/>
                <a:ea typeface="微软雅黑" pitchFamily="34" charset="-122"/>
              </a:rPr>
              <a:t>市场换汇成本</a:t>
            </a:r>
            <a:r>
              <a:rPr lang="en-US" altLang="zh-CN" sz="2000" dirty="0">
                <a:solidFill>
                  <a:srgbClr val="4D4D4D"/>
                </a:solidFill>
                <a:latin typeface="微软雅黑" pitchFamily="34" charset="-122"/>
                <a:ea typeface="微软雅黑" pitchFamily="34" charset="-122"/>
              </a:rPr>
              <a:t>= 100×</a:t>
            </a:r>
            <a:r>
              <a:rPr lang="zh-CN" altLang="en-US" sz="2000" dirty="0">
                <a:solidFill>
                  <a:srgbClr val="4D4D4D"/>
                </a:solidFill>
                <a:latin typeface="微软雅黑" pitchFamily="34" charset="-122"/>
                <a:ea typeface="微软雅黑" pitchFamily="34" charset="-122"/>
              </a:rPr>
              <a:t>（</a:t>
            </a:r>
            <a:r>
              <a:rPr lang="en-US" altLang="zh-CN" sz="2000" dirty="0">
                <a:solidFill>
                  <a:srgbClr val="4D4D4D"/>
                </a:solidFill>
                <a:latin typeface="微软雅黑" pitchFamily="34" charset="-122"/>
                <a:ea typeface="微软雅黑" pitchFamily="34" charset="-122"/>
              </a:rPr>
              <a:t>0.8110-0.8000</a:t>
            </a:r>
            <a:r>
              <a:rPr lang="zh-CN" altLang="en-US" sz="2000" dirty="0">
                <a:solidFill>
                  <a:srgbClr val="4D4D4D"/>
                </a:solidFill>
                <a:latin typeface="微软雅黑" pitchFamily="34" charset="-122"/>
                <a:ea typeface="微软雅黑" pitchFamily="34" charset="-122"/>
              </a:rPr>
              <a:t>）</a:t>
            </a:r>
            <a:r>
              <a:rPr lang="en-US" altLang="zh-CN" sz="2000" dirty="0">
                <a:solidFill>
                  <a:srgbClr val="4D4D4D"/>
                </a:solidFill>
                <a:latin typeface="微软雅黑" pitchFamily="34" charset="-122"/>
                <a:ea typeface="微软雅黑" pitchFamily="34" charset="-122"/>
              </a:rPr>
              <a:t>=1.1000</a:t>
            </a:r>
          </a:p>
          <a:p>
            <a:pPr lvl="1">
              <a:spcBef>
                <a:spcPct val="40000"/>
              </a:spcBef>
              <a:buClr>
                <a:srgbClr val="CC0000"/>
              </a:buClr>
              <a:buSzPct val="80000"/>
              <a:defRPr/>
            </a:pPr>
            <a:r>
              <a:rPr lang="zh-CN" altLang="en-US" sz="2000" dirty="0">
                <a:solidFill>
                  <a:srgbClr val="4D4D4D"/>
                </a:solidFill>
                <a:latin typeface="微软雅黑" pitchFamily="34" charset="-122"/>
                <a:ea typeface="微软雅黑" pitchFamily="34" charset="-122"/>
              </a:rPr>
              <a:t>每</a:t>
            </a:r>
            <a:r>
              <a:rPr lang="en-US" altLang="zh-CN" sz="2000" dirty="0">
                <a:solidFill>
                  <a:srgbClr val="4D4D4D"/>
                </a:solidFill>
                <a:latin typeface="微软雅黑" pitchFamily="34" charset="-122"/>
                <a:ea typeface="微软雅黑" pitchFamily="34" charset="-122"/>
              </a:rPr>
              <a:t>1</a:t>
            </a:r>
            <a:r>
              <a:rPr lang="zh-CN" altLang="en-US" sz="2000" dirty="0">
                <a:solidFill>
                  <a:srgbClr val="4D4D4D"/>
                </a:solidFill>
                <a:latin typeface="微软雅黑" pitchFamily="34" charset="-122"/>
                <a:ea typeface="微软雅黑" pitchFamily="34" charset="-122"/>
              </a:rPr>
              <a:t>港元交易应分摊的换汇成本</a:t>
            </a:r>
            <a:r>
              <a:rPr lang="en-US" altLang="zh-CN" sz="2000" dirty="0">
                <a:solidFill>
                  <a:srgbClr val="4D4D4D"/>
                </a:solidFill>
                <a:latin typeface="微软雅黑" pitchFamily="34" charset="-122"/>
                <a:ea typeface="微软雅黑" pitchFamily="34" charset="-122"/>
              </a:rPr>
              <a:t>=1.1000/</a:t>
            </a:r>
            <a:r>
              <a:rPr lang="zh-CN" altLang="en-US" sz="2000" dirty="0">
                <a:solidFill>
                  <a:srgbClr val="4D4D4D"/>
                </a:solidFill>
                <a:latin typeface="微软雅黑" pitchFamily="34" charset="-122"/>
                <a:ea typeface="微软雅黑" pitchFamily="34" charset="-122"/>
              </a:rPr>
              <a:t>（</a:t>
            </a:r>
            <a:r>
              <a:rPr lang="en-US" altLang="zh-CN" sz="2000" dirty="0">
                <a:solidFill>
                  <a:srgbClr val="4D4D4D"/>
                </a:solidFill>
                <a:latin typeface="微软雅黑" pitchFamily="34" charset="-122"/>
                <a:ea typeface="微软雅黑" pitchFamily="34" charset="-122"/>
              </a:rPr>
              <a:t>200+300</a:t>
            </a:r>
            <a:r>
              <a:rPr lang="zh-CN" altLang="en-US" sz="2000" dirty="0">
                <a:solidFill>
                  <a:srgbClr val="4D4D4D"/>
                </a:solidFill>
                <a:latin typeface="微软雅黑" pitchFamily="34" charset="-122"/>
                <a:ea typeface="微软雅黑" pitchFamily="34" charset="-122"/>
              </a:rPr>
              <a:t>）</a:t>
            </a:r>
            <a:r>
              <a:rPr lang="en-US" altLang="zh-CN" sz="2000" dirty="0">
                <a:solidFill>
                  <a:srgbClr val="4D4D4D"/>
                </a:solidFill>
                <a:latin typeface="微软雅黑" pitchFamily="34" charset="-122"/>
                <a:ea typeface="微软雅黑" pitchFamily="34" charset="-122"/>
              </a:rPr>
              <a:t>=0.0022</a:t>
            </a:r>
          </a:p>
          <a:p>
            <a:pPr lvl="1">
              <a:spcBef>
                <a:spcPct val="40000"/>
              </a:spcBef>
              <a:buClr>
                <a:srgbClr val="CC0000"/>
              </a:buClr>
              <a:buSzPct val="80000"/>
              <a:defRPr/>
            </a:pPr>
            <a:r>
              <a:rPr lang="zh-CN" altLang="en-US" sz="2000" b="1" dirty="0" smtClean="0">
                <a:solidFill>
                  <a:srgbClr val="20346A"/>
                </a:solidFill>
                <a:latin typeface="微软雅黑" pitchFamily="34" charset="-122"/>
                <a:ea typeface="微软雅黑" pitchFamily="34" charset="-122"/>
              </a:rPr>
              <a:t>卖出结算汇兑比率</a:t>
            </a:r>
            <a:r>
              <a:rPr lang="en-US" altLang="zh-CN" sz="2000" dirty="0">
                <a:solidFill>
                  <a:srgbClr val="4D4D4D"/>
                </a:solidFill>
                <a:latin typeface="微软雅黑" pitchFamily="34" charset="-122"/>
                <a:ea typeface="微软雅黑" pitchFamily="34" charset="-122"/>
              </a:rPr>
              <a:t>=0.8000 + 0.0022 = 0.8022</a:t>
            </a:r>
            <a:r>
              <a:rPr lang="zh-CN" altLang="en-US" sz="2000" dirty="0">
                <a:solidFill>
                  <a:srgbClr val="4D4D4D"/>
                </a:solidFill>
                <a:latin typeface="微软雅黑" pitchFamily="34" charset="-122"/>
                <a:ea typeface="微软雅黑" pitchFamily="34" charset="-122"/>
              </a:rPr>
              <a:t>（适用</a:t>
            </a:r>
            <a:r>
              <a:rPr lang="zh-CN" altLang="en-US" sz="2000" b="1" dirty="0" smtClean="0">
                <a:solidFill>
                  <a:srgbClr val="20346A"/>
                </a:solidFill>
                <a:latin typeface="微软雅黑" pitchFamily="34" charset="-122"/>
                <a:ea typeface="微软雅黑" pitchFamily="34" charset="-122"/>
              </a:rPr>
              <a:t>买入</a:t>
            </a:r>
            <a:r>
              <a:rPr lang="zh-CN" altLang="en-US" sz="2000" dirty="0">
                <a:solidFill>
                  <a:srgbClr val="4D4D4D"/>
                </a:solidFill>
                <a:latin typeface="微软雅黑" pitchFamily="34" charset="-122"/>
                <a:ea typeface="微软雅黑" pitchFamily="34" charset="-122"/>
              </a:rPr>
              <a:t>交易）</a:t>
            </a:r>
            <a:endParaRPr lang="en-US" altLang="zh-CN" sz="2000" dirty="0">
              <a:solidFill>
                <a:srgbClr val="4D4D4D"/>
              </a:solidFill>
              <a:latin typeface="微软雅黑" pitchFamily="34" charset="-122"/>
              <a:ea typeface="微软雅黑" pitchFamily="34" charset="-122"/>
            </a:endParaRPr>
          </a:p>
          <a:p>
            <a:pPr lvl="1">
              <a:spcBef>
                <a:spcPct val="40000"/>
              </a:spcBef>
              <a:buClr>
                <a:srgbClr val="CC0000"/>
              </a:buClr>
              <a:buSzPct val="80000"/>
              <a:defRPr/>
            </a:pPr>
            <a:r>
              <a:rPr lang="zh-CN" altLang="en-US" sz="2000" b="1" dirty="0" smtClean="0">
                <a:solidFill>
                  <a:srgbClr val="20346A"/>
                </a:solidFill>
                <a:latin typeface="微软雅黑" pitchFamily="34" charset="-122"/>
                <a:ea typeface="微软雅黑" pitchFamily="34" charset="-122"/>
              </a:rPr>
              <a:t>买入结算汇兑比率</a:t>
            </a:r>
            <a:r>
              <a:rPr lang="en-US" altLang="zh-CN" sz="2000" dirty="0">
                <a:solidFill>
                  <a:srgbClr val="4D4D4D"/>
                </a:solidFill>
                <a:latin typeface="微软雅黑" pitchFamily="34" charset="-122"/>
                <a:ea typeface="微软雅黑" pitchFamily="34" charset="-122"/>
              </a:rPr>
              <a:t>=0.8000 - 0.0022 = 0.7978</a:t>
            </a:r>
            <a:r>
              <a:rPr lang="zh-CN" altLang="en-US" sz="2000" dirty="0">
                <a:solidFill>
                  <a:srgbClr val="4D4D4D"/>
                </a:solidFill>
                <a:latin typeface="微软雅黑" pitchFamily="34" charset="-122"/>
                <a:ea typeface="微软雅黑" pitchFamily="34" charset="-122"/>
              </a:rPr>
              <a:t>（适用</a:t>
            </a:r>
            <a:r>
              <a:rPr lang="zh-CN" altLang="en-US" sz="2000" b="1" dirty="0" smtClean="0">
                <a:solidFill>
                  <a:srgbClr val="20346A"/>
                </a:solidFill>
                <a:latin typeface="微软雅黑" pitchFamily="34" charset="-122"/>
                <a:ea typeface="微软雅黑" pitchFamily="34" charset="-122"/>
              </a:rPr>
              <a:t>卖出</a:t>
            </a:r>
            <a:r>
              <a:rPr lang="zh-CN" altLang="en-US" sz="2000" dirty="0">
                <a:solidFill>
                  <a:srgbClr val="4D4D4D"/>
                </a:solidFill>
                <a:latin typeface="微软雅黑" pitchFamily="34" charset="-122"/>
                <a:ea typeface="微软雅黑" pitchFamily="34" charset="-122"/>
              </a:rPr>
              <a:t>交易）</a:t>
            </a:r>
            <a:endParaRPr lang="en-US" altLang="zh-CN" sz="2000" dirty="0">
              <a:solidFill>
                <a:srgbClr val="4D4D4D"/>
              </a:solidFill>
              <a:latin typeface="微软雅黑" pitchFamily="34" charset="-122"/>
              <a:ea typeface="微软雅黑" pitchFamily="34" charset="-122"/>
            </a:endParaRPr>
          </a:p>
          <a:p>
            <a:pPr marL="800100" lvl="1" indent="-342900">
              <a:buClr>
                <a:srgbClr val="FF0000"/>
              </a:buClr>
              <a:buFont typeface="Wingdings" pitchFamily="2" charset="2"/>
              <a:buChar char="Ø"/>
              <a:defRPr/>
            </a:pPr>
            <a:endParaRPr lang="en-US" altLang="zh-CN" sz="2000" dirty="0">
              <a:latin typeface="微软雅黑" pitchFamily="34" charset="-122"/>
              <a:ea typeface="微软雅黑" pitchFamily="34" charset="-122"/>
            </a:endParaRPr>
          </a:p>
          <a:p>
            <a:pPr>
              <a:buFont typeface="Wingdings" pitchFamily="2" charset="2"/>
              <a:buChar char="n"/>
              <a:defRPr/>
            </a:pPr>
            <a:endParaRPr lang="zh-CN" altLang="zh-CN" sz="2000" dirty="0" smtClean="0">
              <a:latin typeface="微软雅黑" pitchFamily="34" charset="-122"/>
              <a:ea typeface="微软雅黑" pitchFamily="34" charset="-122"/>
            </a:endParaRPr>
          </a:p>
        </p:txBody>
      </p:sp>
      <p:sp>
        <p:nvSpPr>
          <p:cNvPr id="25605" name="Text Box 8"/>
          <p:cNvSpPr txBox="1">
            <a:spLocks noChangeArrowheads="1"/>
          </p:cNvSpPr>
          <p:nvPr/>
        </p:nvSpPr>
        <p:spPr bwMode="auto">
          <a:xfrm>
            <a:off x="579438" y="188913"/>
            <a:ext cx="8313737" cy="573087"/>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 </a:t>
            </a:r>
            <a:r>
              <a:rPr lang="zh-CN" altLang="en-US" sz="2600" b="1" dirty="0" smtClean="0">
                <a:solidFill>
                  <a:schemeClr val="bg1"/>
                </a:solidFill>
                <a:ea typeface="黑体" pitchFamily="49" charset="-122"/>
              </a:rPr>
              <a:t>（</a:t>
            </a:r>
            <a:r>
              <a:rPr lang="en-US" altLang="zh-CN" sz="2600" b="1" dirty="0" smtClean="0">
                <a:solidFill>
                  <a:schemeClr val="bg1"/>
                </a:solidFill>
                <a:ea typeface="黑体" pitchFamily="49" charset="-122"/>
              </a:rPr>
              <a:t>10</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换汇</a:t>
            </a:r>
            <a:r>
              <a:rPr lang="zh-CN" altLang="en-US" sz="2600" b="1" dirty="0">
                <a:solidFill>
                  <a:schemeClr val="bg1"/>
                </a:solidFill>
                <a:latin typeface="+mj-lt"/>
                <a:ea typeface="黑体" pitchFamily="49" charset="-122"/>
                <a:cs typeface="+mj-cs"/>
              </a:rPr>
              <a:t>案例</a:t>
            </a:r>
          </a:p>
        </p:txBody>
      </p:sp>
      <p:graphicFrame>
        <p:nvGraphicFramePr>
          <p:cNvPr id="6" name="表格 5"/>
          <p:cNvGraphicFramePr>
            <a:graphicFrameLocks noGrp="1"/>
          </p:cNvGraphicFramePr>
          <p:nvPr/>
        </p:nvGraphicFramePr>
        <p:xfrm>
          <a:off x="2643174" y="1357298"/>
          <a:ext cx="4064000" cy="1483360"/>
        </p:xfrm>
        <a:graphic>
          <a:graphicData uri="http://schemas.openxmlformats.org/drawingml/2006/table">
            <a:tbl>
              <a:tblPr firstRow="1" bandRow="1">
                <a:tableStyleId>{5C22544A-7EE6-4342-B048-85BDC9FD1C3A}</a:tableStyleId>
              </a:tblPr>
              <a:tblGrid>
                <a:gridCol w="2032000"/>
                <a:gridCol w="2032000"/>
              </a:tblGrid>
              <a:tr h="370840">
                <a:tc>
                  <a:txBody>
                    <a:bodyPr/>
                    <a:lstStyle/>
                    <a:p>
                      <a:pPr algn="ctr"/>
                      <a:endParaRPr lang="zh-CN" altLang="en-US" dirty="0">
                        <a:latin typeface="微软雅黑" pitchFamily="34" charset="-122"/>
                        <a:ea typeface="微软雅黑" pitchFamily="34" charset="-122"/>
                      </a:endParaRPr>
                    </a:p>
                  </a:txBody>
                  <a:tcPr anchor="ctr"/>
                </a:tc>
                <a:tc>
                  <a:txBody>
                    <a:bodyPr/>
                    <a:lstStyle/>
                    <a:p>
                      <a:pPr algn="ctr"/>
                      <a:r>
                        <a:rPr lang="zh-CN" altLang="en-US" dirty="0" smtClean="0">
                          <a:latin typeface="微软雅黑" pitchFamily="34" charset="-122"/>
                          <a:ea typeface="微软雅黑" pitchFamily="34" charset="-122"/>
                        </a:rPr>
                        <a:t>参考汇率</a:t>
                      </a:r>
                      <a:endParaRPr lang="zh-CN" altLang="en-US" dirty="0">
                        <a:latin typeface="微软雅黑" pitchFamily="34" charset="-122"/>
                        <a:ea typeface="微软雅黑" pitchFamily="34" charset="-122"/>
                      </a:endParaRPr>
                    </a:p>
                  </a:txBody>
                  <a:tcPr anchor="ctr"/>
                </a:tc>
              </a:tr>
              <a:tr h="370840">
                <a:tc>
                  <a:txBody>
                    <a:bodyPr/>
                    <a:lstStyle/>
                    <a:p>
                      <a:pPr algn="ctr"/>
                      <a:r>
                        <a:rPr lang="zh-CN" altLang="en-US" dirty="0" smtClean="0">
                          <a:latin typeface="微软雅黑" pitchFamily="34" charset="-122"/>
                          <a:ea typeface="微软雅黑" pitchFamily="34" charset="-122"/>
                        </a:rPr>
                        <a:t>买入参考价</a:t>
                      </a:r>
                      <a:endParaRPr lang="zh-CN" altLang="en-US" dirty="0">
                        <a:latin typeface="微软雅黑" pitchFamily="34" charset="-122"/>
                        <a:ea typeface="微软雅黑" pitchFamily="34" charset="-122"/>
                      </a:endParaRPr>
                    </a:p>
                  </a:txBody>
                  <a:tcPr anchor="ctr"/>
                </a:tc>
                <a:tc>
                  <a:txBody>
                    <a:bodyPr/>
                    <a:lstStyle/>
                    <a:p>
                      <a:pPr algn="ctr"/>
                      <a:r>
                        <a:rPr lang="en-US" altLang="zh-CN" dirty="0" smtClean="0">
                          <a:latin typeface="微软雅黑" pitchFamily="34" charset="-122"/>
                          <a:ea typeface="微软雅黑" pitchFamily="34" charset="-122"/>
                        </a:rPr>
                        <a:t>0.7760</a:t>
                      </a:r>
                      <a:endParaRPr lang="zh-CN" altLang="en-US" dirty="0">
                        <a:latin typeface="微软雅黑" pitchFamily="34" charset="-122"/>
                        <a:ea typeface="微软雅黑" pitchFamily="34" charset="-122"/>
                      </a:endParaRPr>
                    </a:p>
                  </a:txBody>
                  <a:tcPr anchor="ctr"/>
                </a:tc>
              </a:tr>
              <a:tr h="370840">
                <a:tc>
                  <a:txBody>
                    <a:bodyPr/>
                    <a:lstStyle/>
                    <a:p>
                      <a:pPr algn="ctr"/>
                      <a:r>
                        <a:rPr lang="zh-CN" altLang="en-US" dirty="0" smtClean="0">
                          <a:latin typeface="微软雅黑" pitchFamily="34" charset="-122"/>
                          <a:ea typeface="微软雅黑" pitchFamily="34" charset="-122"/>
                        </a:rPr>
                        <a:t>卖出参考价</a:t>
                      </a:r>
                      <a:endParaRPr lang="zh-CN" altLang="en-US" dirty="0">
                        <a:latin typeface="微软雅黑" pitchFamily="34" charset="-122"/>
                        <a:ea typeface="微软雅黑" pitchFamily="34" charset="-122"/>
                      </a:endParaRPr>
                    </a:p>
                  </a:txBody>
                  <a:tcPr anchor="ctr"/>
                </a:tc>
                <a:tc>
                  <a:txBody>
                    <a:bodyPr/>
                    <a:lstStyle/>
                    <a:p>
                      <a:pPr algn="ctr"/>
                      <a:r>
                        <a:rPr lang="en-US" altLang="zh-CN" dirty="0" smtClean="0">
                          <a:latin typeface="微软雅黑" pitchFamily="34" charset="-122"/>
                          <a:ea typeface="微软雅黑" pitchFamily="34" charset="-122"/>
                        </a:rPr>
                        <a:t>0.8240</a:t>
                      </a:r>
                    </a:p>
                  </a:txBody>
                  <a:tcPr anchor="ctr"/>
                </a:tc>
              </a:tr>
              <a:tr h="370840">
                <a:tc>
                  <a:txBody>
                    <a:bodyPr/>
                    <a:lstStyle/>
                    <a:p>
                      <a:pPr algn="ctr"/>
                      <a:r>
                        <a:rPr lang="zh-CN" altLang="en-US" dirty="0" smtClean="0">
                          <a:latin typeface="微软雅黑" pitchFamily="34" charset="-122"/>
                          <a:ea typeface="微软雅黑" pitchFamily="34" charset="-122"/>
                        </a:rPr>
                        <a:t>离岸市场中间价</a:t>
                      </a:r>
                      <a:endParaRPr lang="zh-CN" altLang="en-US" dirty="0">
                        <a:latin typeface="微软雅黑" pitchFamily="34" charset="-122"/>
                        <a:ea typeface="微软雅黑" pitchFamily="34" charset="-122"/>
                      </a:endParaRPr>
                    </a:p>
                  </a:txBody>
                  <a:tcPr anchor="ctr"/>
                </a:tc>
                <a:tc>
                  <a:txBody>
                    <a:bodyPr/>
                    <a:lstStyle/>
                    <a:p>
                      <a:pPr algn="ctr"/>
                      <a:r>
                        <a:rPr lang="en-US" altLang="zh-CN" dirty="0" smtClean="0">
                          <a:latin typeface="微软雅黑" pitchFamily="34" charset="-122"/>
                          <a:ea typeface="微软雅黑" pitchFamily="34" charset="-122"/>
                        </a:rPr>
                        <a:t>0.8000</a:t>
                      </a:r>
                      <a:endParaRPr lang="zh-CN" altLang="en-US" dirty="0">
                        <a:latin typeface="微软雅黑" pitchFamily="34" charset="-122"/>
                        <a:ea typeface="微软雅黑" pitchFamily="34" charset="-122"/>
                      </a:endParaRPr>
                    </a:p>
                  </a:txBody>
                  <a:tcPr anchor="ctr"/>
                </a:tc>
              </a:tr>
            </a:tbl>
          </a:graphicData>
        </a:graphic>
      </p:graphicFrame>
      <p:graphicFrame>
        <p:nvGraphicFramePr>
          <p:cNvPr id="7" name="图示 6"/>
          <p:cNvGraphicFramePr/>
          <p:nvPr/>
        </p:nvGraphicFramePr>
        <p:xfrm>
          <a:off x="357158" y="3000372"/>
          <a:ext cx="8143932" cy="1857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灯片编号占位符 7"/>
          <p:cNvSpPr>
            <a:spLocks noGrp="1"/>
          </p:cNvSpPr>
          <p:nvPr>
            <p:ph type="sldNum" sz="quarter" idx="12"/>
          </p:nvPr>
        </p:nvSpPr>
        <p:spPr/>
        <p:txBody>
          <a:bodyPr/>
          <a:lstStyle/>
          <a:p>
            <a:pPr>
              <a:defRPr/>
            </a:pPr>
            <a:fld id="{0248D04E-3358-42AD-A84E-CEB493668026}" type="slidenum">
              <a:rPr lang="en-US" altLang="zh-CN" smtClean="0"/>
              <a:pPr>
                <a:defRPr/>
              </a:pPr>
              <a:t>25</a:t>
            </a:fld>
            <a:endParaRPr lang="en-US" altLang="zh-CN"/>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txBox="1">
            <a:spLocks noChangeArrowheads="1"/>
          </p:cNvSpPr>
          <p:nvPr/>
        </p:nvSpPr>
        <p:spPr bwMode="auto">
          <a:xfrm>
            <a:off x="-107950" y="857250"/>
            <a:ext cx="9251950" cy="5021263"/>
          </a:xfrm>
          <a:prstGeom prst="rect">
            <a:avLst/>
          </a:prstGeom>
          <a:noFill/>
          <a:ln>
            <a:noFill/>
          </a:ln>
          <a:extLst/>
        </p:spPr>
        <p:txBody>
          <a:bodyPr/>
          <a:lstStyle>
            <a:lvl1pPr marL="342900" indent="-3429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lvl="1">
              <a:lnSpc>
                <a:spcPts val="2000"/>
              </a:lnSpc>
              <a:spcBef>
                <a:spcPct val="40000"/>
              </a:spcBef>
              <a:buClr>
                <a:srgbClr val="CC0000"/>
              </a:buClr>
              <a:buSzPct val="80000"/>
              <a:defRPr/>
            </a:pPr>
            <a:r>
              <a:rPr lang="zh-CN" altLang="en-US" sz="1600" dirty="0" smtClean="0">
                <a:latin typeface="微软雅黑" pitchFamily="34" charset="-122"/>
                <a:ea typeface="微软雅黑" pitchFamily="34" charset="-122"/>
              </a:rPr>
              <a:t>假设</a:t>
            </a:r>
            <a:r>
              <a:rPr lang="en-US" altLang="zh-CN" sz="1600" dirty="0" smtClean="0">
                <a:latin typeface="微软雅黑" pitchFamily="34" charset="-122"/>
                <a:ea typeface="微软雅黑" pitchFamily="34" charset="-122"/>
              </a:rPr>
              <a:t>A</a:t>
            </a:r>
            <a:r>
              <a:rPr lang="zh-CN" altLang="zh-CN" sz="1600" dirty="0" smtClean="0">
                <a:latin typeface="微软雅黑" pitchFamily="34" charset="-122"/>
                <a:ea typeface="微软雅黑" pitchFamily="34" charset="-122"/>
              </a:rPr>
              <a:t>账户</a:t>
            </a:r>
            <a:r>
              <a:rPr lang="zh-CN" altLang="zh-CN" sz="1600" dirty="0">
                <a:latin typeface="微软雅黑" pitchFamily="34" charset="-122"/>
                <a:ea typeface="微软雅黑" pitchFamily="34" charset="-122"/>
              </a:rPr>
              <a:t>在</a:t>
            </a:r>
            <a:r>
              <a:rPr lang="en-US" altLang="zh-CN" sz="1600" dirty="0" smtClean="0">
                <a:latin typeface="微软雅黑" pitchFamily="34" charset="-122"/>
                <a:ea typeface="微软雅黑" pitchFamily="34" charset="-122"/>
              </a:rPr>
              <a:t>2016</a:t>
            </a:r>
            <a:r>
              <a:rPr lang="zh-CN" altLang="zh-CN" sz="1600" dirty="0" smtClean="0">
                <a:latin typeface="微软雅黑" pitchFamily="34" charset="-122"/>
                <a:ea typeface="微软雅黑" pitchFamily="34" charset="-122"/>
              </a:rPr>
              <a:t>年</a:t>
            </a:r>
            <a:r>
              <a:rPr lang="en-US" altLang="zh-CN" sz="1600" dirty="0" smtClean="0">
                <a:latin typeface="微软雅黑" pitchFamily="34" charset="-122"/>
                <a:ea typeface="微软雅黑" pitchFamily="34" charset="-122"/>
              </a:rPr>
              <a:t>6</a:t>
            </a:r>
            <a:r>
              <a:rPr lang="zh-CN" altLang="zh-CN" sz="1600" dirty="0" smtClean="0">
                <a:latin typeface="微软雅黑" pitchFamily="34" charset="-122"/>
                <a:ea typeface="微软雅黑" pitchFamily="34" charset="-122"/>
              </a:rPr>
              <a:t>月</a:t>
            </a:r>
            <a:r>
              <a:rPr lang="en-US" altLang="zh-CN" sz="1600" dirty="0" smtClean="0">
                <a:latin typeface="微软雅黑" pitchFamily="34" charset="-122"/>
                <a:ea typeface="微软雅黑" pitchFamily="34" charset="-122"/>
              </a:rPr>
              <a:t>24</a:t>
            </a:r>
            <a:r>
              <a:rPr lang="zh-CN" altLang="zh-CN" sz="1600" dirty="0">
                <a:latin typeface="微软雅黑" pitchFamily="34" charset="-122"/>
                <a:ea typeface="微软雅黑" pitchFamily="34" charset="-122"/>
              </a:rPr>
              <a:t>日</a:t>
            </a:r>
            <a:r>
              <a:rPr lang="zh-CN" altLang="en-US" sz="1600" dirty="0">
                <a:latin typeface="微软雅黑" pitchFamily="34" charset="-122"/>
                <a:ea typeface="微软雅黑" pitchFamily="34" charset="-122"/>
              </a:rPr>
              <a:t>（周五）</a:t>
            </a:r>
            <a:r>
              <a:rPr lang="zh-CN" altLang="zh-CN" sz="1600" dirty="0">
                <a:latin typeface="微软雅黑" pitchFamily="34" charset="-122"/>
                <a:ea typeface="微软雅黑" pitchFamily="34" charset="-122"/>
              </a:rPr>
              <a:t>日终持有</a:t>
            </a:r>
            <a:r>
              <a:rPr lang="en-US" altLang="zh-CN" sz="1600" dirty="0">
                <a:latin typeface="微软雅黑" pitchFamily="34" charset="-122"/>
                <a:ea typeface="微软雅黑" pitchFamily="34" charset="-122"/>
              </a:rPr>
              <a:t>00002</a:t>
            </a:r>
            <a:r>
              <a:rPr lang="zh-CN" altLang="en-US" sz="1600" dirty="0">
                <a:latin typeface="微软雅黑" pitchFamily="34" charset="-122"/>
                <a:ea typeface="微软雅黑" pitchFamily="34" charset="-122"/>
              </a:rPr>
              <a:t>股票</a:t>
            </a:r>
            <a:r>
              <a:rPr lang="en-US" altLang="zh-CN" sz="1600" dirty="0">
                <a:latin typeface="微软雅黑" pitchFamily="34" charset="-122"/>
                <a:ea typeface="微软雅黑" pitchFamily="34" charset="-122"/>
              </a:rPr>
              <a:t>5,000</a:t>
            </a:r>
            <a:r>
              <a:rPr lang="zh-CN" altLang="zh-CN" sz="1600" dirty="0">
                <a:latin typeface="微软雅黑" pitchFamily="34" charset="-122"/>
                <a:ea typeface="微软雅黑" pitchFamily="34" charset="-122"/>
              </a:rPr>
              <a:t>股，收盘价为</a:t>
            </a:r>
            <a:r>
              <a:rPr lang="en-US" altLang="zh-CN" sz="1600" dirty="0" smtClean="0">
                <a:latin typeface="微软雅黑" pitchFamily="34" charset="-122"/>
                <a:ea typeface="微软雅黑" pitchFamily="34" charset="-122"/>
              </a:rPr>
              <a:t>55.90HKD</a:t>
            </a:r>
            <a:r>
              <a:rPr lang="zh-CN" altLang="zh-CN" sz="1600" dirty="0" smtClean="0">
                <a:latin typeface="微软雅黑" pitchFamily="34" charset="-122"/>
                <a:ea typeface="微软雅黑" pitchFamily="34" charset="-122"/>
              </a:rPr>
              <a:t>。</a:t>
            </a:r>
            <a:endParaRPr lang="en-US" altLang="zh-CN" sz="1600" dirty="0" smtClean="0">
              <a:latin typeface="微软雅黑" pitchFamily="34" charset="-122"/>
              <a:ea typeface="微软雅黑" pitchFamily="34" charset="-122"/>
            </a:endParaRPr>
          </a:p>
          <a:p>
            <a:pPr marL="457200" lvl="1" indent="0">
              <a:lnSpc>
                <a:spcPts val="2000"/>
              </a:lnSpc>
              <a:spcBef>
                <a:spcPct val="40000"/>
              </a:spcBef>
              <a:buClr>
                <a:srgbClr val="CC0000"/>
              </a:buClr>
              <a:buSzPct val="80000"/>
              <a:defRPr/>
            </a:pPr>
            <a:r>
              <a:rPr lang="en-US" altLang="zh-CN" sz="1600" dirty="0" smtClean="0">
                <a:latin typeface="微软雅黑" pitchFamily="34" charset="-122"/>
                <a:ea typeface="微软雅黑" pitchFamily="34" charset="-122"/>
              </a:rPr>
              <a:t>2016</a:t>
            </a:r>
            <a:r>
              <a:rPr lang="zh-CN" altLang="zh-CN" sz="1600" dirty="0" smtClean="0">
                <a:latin typeface="微软雅黑" pitchFamily="34" charset="-122"/>
                <a:ea typeface="微软雅黑" pitchFamily="34" charset="-122"/>
              </a:rPr>
              <a:t>年</a:t>
            </a:r>
            <a:r>
              <a:rPr lang="en-US" altLang="zh-CN" sz="1600" dirty="0" smtClean="0">
                <a:latin typeface="微软雅黑" pitchFamily="34" charset="-122"/>
                <a:ea typeface="微软雅黑" pitchFamily="34" charset="-122"/>
              </a:rPr>
              <a:t>6</a:t>
            </a:r>
            <a:r>
              <a:rPr lang="zh-CN" altLang="zh-CN" sz="1600" dirty="0" smtClean="0">
                <a:latin typeface="微软雅黑" pitchFamily="34" charset="-122"/>
                <a:ea typeface="微软雅黑" pitchFamily="34" charset="-122"/>
              </a:rPr>
              <a:t>月</a:t>
            </a:r>
            <a:r>
              <a:rPr lang="en-US" altLang="zh-CN" sz="1600" dirty="0" smtClean="0">
                <a:latin typeface="微软雅黑" pitchFamily="34" charset="-122"/>
                <a:ea typeface="微软雅黑" pitchFamily="34" charset="-122"/>
              </a:rPr>
              <a:t>27</a:t>
            </a:r>
            <a:r>
              <a:rPr lang="zh-CN" altLang="zh-CN" sz="1600" dirty="0" smtClean="0">
                <a:latin typeface="微软雅黑" pitchFamily="34" charset="-122"/>
                <a:ea typeface="微软雅黑" pitchFamily="34" charset="-122"/>
              </a:rPr>
              <a:t>日</a:t>
            </a:r>
            <a:r>
              <a:rPr lang="zh-CN" altLang="en-US" sz="1600" dirty="0" smtClean="0">
                <a:latin typeface="微软雅黑" pitchFamily="34" charset="-122"/>
                <a:ea typeface="微软雅黑" pitchFamily="34" charset="-122"/>
              </a:rPr>
              <a:t>（周</a:t>
            </a:r>
            <a:r>
              <a:rPr lang="zh-CN" altLang="en-US" sz="1600" dirty="0">
                <a:latin typeface="微软雅黑" pitchFamily="34" charset="-122"/>
                <a:ea typeface="微软雅黑" pitchFamily="34" charset="-122"/>
              </a:rPr>
              <a:t>一</a:t>
            </a:r>
            <a:r>
              <a:rPr lang="zh-CN" altLang="en-US" sz="1600" dirty="0" smtClean="0">
                <a:latin typeface="微软雅黑" pitchFamily="34" charset="-122"/>
                <a:ea typeface="微软雅黑" pitchFamily="34" charset="-122"/>
              </a:rPr>
              <a:t>），该</a:t>
            </a:r>
            <a:r>
              <a:rPr lang="zh-CN" altLang="en-US" sz="1600" dirty="0">
                <a:latin typeface="微软雅黑" pitchFamily="34" charset="-122"/>
                <a:ea typeface="微软雅黑" pitchFamily="34" charset="-122"/>
              </a:rPr>
              <a:t>账户交易情况</a:t>
            </a:r>
            <a:r>
              <a:rPr lang="zh-CN" altLang="en-US" sz="1600" dirty="0" smtClean="0">
                <a:latin typeface="微软雅黑" pitchFamily="34" charset="-122"/>
                <a:ea typeface="微软雅黑" pitchFamily="34" charset="-122"/>
              </a:rPr>
              <a:t>如下表：则，</a:t>
            </a:r>
            <a:r>
              <a:rPr lang="zh-CN" altLang="zh-CN" sz="1600" dirty="0" smtClean="0">
                <a:latin typeface="微软雅黑" pitchFamily="34" charset="-122"/>
                <a:ea typeface="微软雅黑" pitchFamily="34" charset="-122"/>
              </a:rPr>
              <a:t>当</a:t>
            </a:r>
            <a:r>
              <a:rPr lang="zh-CN" altLang="zh-CN" sz="1600" dirty="0">
                <a:latin typeface="微软雅黑" pitchFamily="34" charset="-122"/>
                <a:ea typeface="微软雅黑" pitchFamily="34" charset="-122"/>
              </a:rPr>
              <a:t>日清算数据如下</a:t>
            </a:r>
            <a:r>
              <a:rPr lang="zh-CN" altLang="zh-CN" sz="1600" dirty="0" smtClean="0">
                <a:latin typeface="微软雅黑" pitchFamily="34" charset="-122"/>
                <a:ea typeface="微软雅黑" pitchFamily="34" charset="-122"/>
              </a:rPr>
              <a:t>：</a:t>
            </a:r>
            <a:endParaRPr lang="en-US" altLang="zh-CN" sz="1600" dirty="0" smtClean="0">
              <a:latin typeface="微软雅黑" pitchFamily="34" charset="-122"/>
              <a:ea typeface="微软雅黑" pitchFamily="34" charset="-122"/>
            </a:endParaRPr>
          </a:p>
          <a:p>
            <a:pPr marL="457200" lvl="1" indent="0">
              <a:lnSpc>
                <a:spcPts val="2000"/>
              </a:lnSpc>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lnSpc>
                <a:spcPts val="2000"/>
              </a:lnSpc>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lnSpc>
                <a:spcPts val="2000"/>
              </a:lnSpc>
              <a:spcBef>
                <a:spcPct val="40000"/>
              </a:spcBef>
              <a:buClr>
                <a:srgbClr val="CC0000"/>
              </a:buClr>
              <a:buSzPct val="80000"/>
              <a:defRPr/>
            </a:pPr>
            <a:endParaRPr lang="zh-CN" altLang="zh-CN" sz="1400" dirty="0">
              <a:latin typeface="微软雅黑" pitchFamily="34" charset="-122"/>
              <a:ea typeface="微软雅黑" pitchFamily="34" charset="-122"/>
            </a:endParaRPr>
          </a:p>
          <a:p>
            <a:pPr>
              <a:defRPr/>
            </a:pPr>
            <a:endParaRPr lang="en-US" altLang="zh-CN" sz="1000" b="1" dirty="0" smtClean="0">
              <a:latin typeface="微软雅黑" pitchFamily="34" charset="-122"/>
              <a:ea typeface="微软雅黑" pitchFamily="34" charset="-122"/>
            </a:endParaRPr>
          </a:p>
          <a:p>
            <a:pPr>
              <a:defRPr/>
            </a:pPr>
            <a:r>
              <a:rPr lang="en-US" altLang="zh-CN" b="1" dirty="0" smtClean="0">
                <a:latin typeface="微软雅黑" pitchFamily="34" charset="-122"/>
                <a:ea typeface="微软雅黑" pitchFamily="34" charset="-122"/>
              </a:rPr>
              <a:t>      </a:t>
            </a:r>
            <a:r>
              <a:rPr lang="zh-CN" altLang="zh-CN" b="1" dirty="0" smtClean="0">
                <a:solidFill>
                  <a:schemeClr val="accent1">
                    <a:lumMod val="75000"/>
                  </a:schemeClr>
                </a:solidFill>
                <a:latin typeface="微软雅黑" pitchFamily="34" charset="-122"/>
                <a:ea typeface="微软雅黑" pitchFamily="34" charset="-122"/>
              </a:rPr>
              <a:t>①</a:t>
            </a:r>
            <a:r>
              <a:rPr lang="zh-CN" altLang="en-US" sz="1600" b="1" dirty="0" smtClean="0">
                <a:solidFill>
                  <a:schemeClr val="tx2">
                    <a:lumMod val="75000"/>
                  </a:schemeClr>
                </a:solidFill>
                <a:latin typeface="微软雅黑" pitchFamily="34" charset="-122"/>
                <a:ea typeface="微软雅黑" pitchFamily="34" charset="-122"/>
              </a:rPr>
              <a:t>第一次</a:t>
            </a:r>
            <a:r>
              <a:rPr lang="zh-CN" altLang="zh-CN" sz="1600" b="1" dirty="0" smtClean="0">
                <a:solidFill>
                  <a:schemeClr val="tx2">
                    <a:lumMod val="75000"/>
                  </a:schemeClr>
                </a:solidFill>
                <a:latin typeface="微软雅黑" pitchFamily="34" charset="-122"/>
                <a:ea typeface="微软雅黑" pitchFamily="34" charset="-122"/>
              </a:rPr>
              <a:t>清算</a:t>
            </a:r>
            <a:r>
              <a:rPr lang="zh-CN" altLang="en-US" sz="1600" b="1" dirty="0" smtClean="0">
                <a:solidFill>
                  <a:schemeClr val="tx2">
                    <a:lumMod val="75000"/>
                  </a:schemeClr>
                </a:solidFill>
                <a:latin typeface="微软雅黑" pitchFamily="34" charset="-122"/>
                <a:ea typeface="微软雅黑" pitchFamily="34" charset="-122"/>
              </a:rPr>
              <a:t>（</a:t>
            </a:r>
            <a:r>
              <a:rPr lang="zh-CN" altLang="zh-CN" sz="1600" b="1" dirty="0" smtClean="0">
                <a:solidFill>
                  <a:schemeClr val="tx2">
                    <a:lumMod val="75000"/>
                  </a:schemeClr>
                </a:solidFill>
                <a:latin typeface="微软雅黑" pitchFamily="34" charset="-122"/>
                <a:ea typeface="微软雅黑" pitchFamily="34" charset="-122"/>
              </a:rPr>
              <a:t>港币数据</a:t>
            </a:r>
            <a:r>
              <a:rPr lang="zh-CN" altLang="en-US" sz="1600" b="1" dirty="0" smtClean="0">
                <a:solidFill>
                  <a:schemeClr val="tx2">
                    <a:lumMod val="75000"/>
                  </a:schemeClr>
                </a:solidFill>
                <a:latin typeface="微软雅黑" pitchFamily="34" charset="-122"/>
                <a:ea typeface="微软雅黑" pitchFamily="34" charset="-122"/>
              </a:rPr>
              <a:t>）</a:t>
            </a:r>
            <a:r>
              <a:rPr lang="zh-CN" altLang="zh-CN" sz="1600" b="1" dirty="0" smtClean="0">
                <a:solidFill>
                  <a:schemeClr val="tx2">
                    <a:lumMod val="75000"/>
                  </a:schemeClr>
                </a:solidFill>
                <a:latin typeface="微软雅黑" pitchFamily="34" charset="-122"/>
                <a:ea typeface="微软雅黑" pitchFamily="34" charset="-122"/>
              </a:rPr>
              <a:t>：</a:t>
            </a:r>
            <a:endParaRPr lang="zh-CN" altLang="zh-CN" b="1" dirty="0" smtClean="0">
              <a:solidFill>
                <a:schemeClr val="tx2">
                  <a:lumMod val="75000"/>
                </a:schemeClr>
              </a:solidFill>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400" dirty="0" smtClean="0">
              <a:latin typeface="微软雅黑" pitchFamily="34" charset="-122"/>
              <a:ea typeface="微软雅黑" pitchFamily="34" charset="-122"/>
            </a:endParaRPr>
          </a:p>
          <a:p>
            <a:pPr lvl="1">
              <a:spcBef>
                <a:spcPct val="40000"/>
              </a:spcBef>
              <a:buClr>
                <a:srgbClr val="CC0000"/>
              </a:buClr>
              <a:buSzPct val="80000"/>
              <a:defRPr/>
            </a:pPr>
            <a:r>
              <a:rPr lang="zh-CN" altLang="en-US" sz="1600" dirty="0" smtClean="0">
                <a:latin typeface="微软雅黑" pitchFamily="34" charset="-122"/>
                <a:ea typeface="微软雅黑" pitchFamily="34" charset="-122"/>
              </a:rPr>
              <a:t>其中</a:t>
            </a:r>
            <a:r>
              <a:rPr lang="zh-CN" altLang="zh-CN" sz="1600" dirty="0" smtClean="0">
                <a:latin typeface="微软雅黑" pitchFamily="34" charset="-122"/>
                <a:ea typeface="微软雅黑" pitchFamily="34" charset="-122"/>
              </a:rPr>
              <a:t>证券</a:t>
            </a:r>
            <a:r>
              <a:rPr lang="zh-CN" altLang="zh-CN" sz="1600" dirty="0">
                <a:latin typeface="微软雅黑" pitchFamily="34" charset="-122"/>
                <a:ea typeface="微软雅黑" pitchFamily="34" charset="-122"/>
              </a:rPr>
              <a:t>组合费应付（港币）</a:t>
            </a:r>
          </a:p>
          <a:p>
            <a:pPr marL="457200" lvl="1" indent="0">
              <a:spcBef>
                <a:spcPct val="40000"/>
              </a:spcBef>
              <a:buClr>
                <a:srgbClr val="CC0000"/>
              </a:buClr>
              <a:buSzPct val="80000"/>
              <a:defRPr/>
            </a:pPr>
            <a:r>
              <a:rPr lang="en-US" altLang="zh-CN" sz="1600" dirty="0">
                <a:latin typeface="微软雅黑" pitchFamily="34" charset="-122"/>
                <a:ea typeface="微软雅黑" pitchFamily="34" charset="-122"/>
              </a:rPr>
              <a:t>=5000</a:t>
            </a:r>
            <a:r>
              <a:rPr lang="zh-CN" altLang="zh-CN"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55.90</a:t>
            </a:r>
            <a:r>
              <a:rPr lang="zh-CN" altLang="zh-CN"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3</a:t>
            </a:r>
            <a:r>
              <a:rPr lang="zh-CN" altLang="zh-CN" sz="1600" dirty="0">
                <a:latin typeface="微软雅黑" pitchFamily="34" charset="-122"/>
                <a:ea typeface="微软雅黑" pitchFamily="34" charset="-122"/>
              </a:rPr>
              <a:t>（天）×阶梯费率（参数化设定，假设为</a:t>
            </a:r>
            <a:r>
              <a:rPr lang="en-US" altLang="zh-CN" sz="1600" dirty="0">
                <a:latin typeface="微软雅黑" pitchFamily="34" charset="-122"/>
                <a:ea typeface="微软雅黑" pitchFamily="34" charset="-122"/>
              </a:rPr>
              <a:t>0.1%</a:t>
            </a:r>
            <a:r>
              <a:rPr lang="zh-CN" altLang="zh-CN" sz="1600" dirty="0">
                <a:latin typeface="微软雅黑" pitchFamily="34" charset="-122"/>
                <a:ea typeface="微软雅黑" pitchFamily="34" charset="-122"/>
              </a:rPr>
              <a:t>）</a:t>
            </a:r>
            <a:r>
              <a:rPr lang="en-US" altLang="zh-CN" sz="1600" dirty="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365=2.30 HKD</a:t>
            </a:r>
            <a:endParaRPr lang="en-US" altLang="zh-CN" sz="1600" dirty="0">
              <a:latin typeface="微软雅黑" pitchFamily="34" charset="-122"/>
              <a:ea typeface="微软雅黑" pitchFamily="34" charset="-122"/>
            </a:endParaRPr>
          </a:p>
        </p:txBody>
      </p:sp>
      <p:sp>
        <p:nvSpPr>
          <p:cNvPr id="22531" name="Text Box 8"/>
          <p:cNvSpPr txBox="1">
            <a:spLocks noChangeArrowheads="1"/>
          </p:cNvSpPr>
          <p:nvPr/>
        </p:nvSpPr>
        <p:spPr bwMode="auto">
          <a:xfrm>
            <a:off x="579438" y="155575"/>
            <a:ext cx="7953375" cy="573088"/>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11</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清算交收案例</a:t>
            </a:r>
            <a:endParaRPr lang="zh-CN" altLang="en-US" sz="2600" b="1" dirty="0">
              <a:solidFill>
                <a:schemeClr val="bg1"/>
              </a:solidFill>
              <a:latin typeface="+mj-lt"/>
              <a:ea typeface="黑体" pitchFamily="49" charset="-122"/>
              <a:cs typeface="+mj-cs"/>
            </a:endParaRPr>
          </a:p>
        </p:txBody>
      </p:sp>
      <p:graphicFrame>
        <p:nvGraphicFramePr>
          <p:cNvPr id="2" name="表格 1"/>
          <p:cNvGraphicFramePr>
            <a:graphicFrameLocks noGrp="1"/>
          </p:cNvGraphicFramePr>
          <p:nvPr/>
        </p:nvGraphicFramePr>
        <p:xfrm>
          <a:off x="785786" y="1571612"/>
          <a:ext cx="7429552" cy="947426"/>
        </p:xfrm>
        <a:graphic>
          <a:graphicData uri="http://schemas.openxmlformats.org/drawingml/2006/table">
            <a:tbl>
              <a:tblPr firstRow="1" bandRow="1">
                <a:tableStyleId>{5C22544A-7EE6-4342-B048-85BDC9FD1C3A}</a:tableStyleId>
              </a:tblPr>
              <a:tblGrid>
                <a:gridCol w="1542468"/>
                <a:gridCol w="2010796"/>
                <a:gridCol w="2102456"/>
                <a:gridCol w="1773832"/>
              </a:tblGrid>
              <a:tr h="285752">
                <a:tc>
                  <a:txBody>
                    <a:bodyPr/>
                    <a:lstStyle/>
                    <a:p>
                      <a:pPr algn="ctr"/>
                      <a:r>
                        <a:rPr lang="zh-CN" altLang="en-US" sz="1400" dirty="0" smtClean="0">
                          <a:latin typeface="微软雅黑" pitchFamily="34" charset="-122"/>
                          <a:ea typeface="微软雅黑" pitchFamily="34" charset="-122"/>
                        </a:rPr>
                        <a:t>证券代码</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zh-CN" altLang="en-US" sz="1400" dirty="0" smtClean="0">
                          <a:latin typeface="微软雅黑" pitchFamily="34" charset="-122"/>
                          <a:ea typeface="微软雅黑" pitchFamily="34" charset="-122"/>
                        </a:rPr>
                        <a:t>交易情况</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zh-CN" altLang="en-US" sz="1400" dirty="0" smtClean="0">
                          <a:latin typeface="微软雅黑" pitchFamily="34" charset="-122"/>
                          <a:ea typeface="微软雅黑" pitchFamily="34" charset="-122"/>
                        </a:rPr>
                        <a:t>成交价格（</a:t>
                      </a:r>
                      <a:r>
                        <a:rPr lang="en-US" altLang="zh-CN" sz="1400" dirty="0" smtClean="0">
                          <a:latin typeface="微软雅黑" pitchFamily="34" charset="-122"/>
                          <a:ea typeface="微软雅黑" pitchFamily="34" charset="-122"/>
                        </a:rPr>
                        <a:t>HK$/</a:t>
                      </a:r>
                      <a:r>
                        <a:rPr lang="zh-CN" altLang="zh-CN" sz="1400" dirty="0" smtClean="0">
                          <a:latin typeface="微软雅黑" pitchFamily="34" charset="-122"/>
                          <a:ea typeface="微软雅黑" pitchFamily="34" charset="-122"/>
                        </a:rPr>
                        <a:t>股</a:t>
                      </a:r>
                      <a:r>
                        <a:rPr lang="zh-CN" altLang="en-US" sz="1400" dirty="0" smtClean="0">
                          <a:latin typeface="微软雅黑" pitchFamily="34" charset="-122"/>
                          <a:ea typeface="微软雅黑" pitchFamily="34" charset="-122"/>
                        </a:rPr>
                        <a:t>）</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zh-CN" altLang="en-US" sz="1400" dirty="0" smtClean="0">
                          <a:latin typeface="微软雅黑" pitchFamily="34" charset="-122"/>
                          <a:ea typeface="微软雅黑" pitchFamily="34" charset="-122"/>
                        </a:rPr>
                        <a:t>成交金额（</a:t>
                      </a:r>
                      <a:r>
                        <a:rPr lang="en-US" altLang="zh-CN" sz="1400" dirty="0" smtClean="0">
                          <a:latin typeface="微软雅黑" pitchFamily="34" charset="-122"/>
                          <a:ea typeface="微软雅黑" pitchFamily="34" charset="-122"/>
                        </a:rPr>
                        <a:t>HK$</a:t>
                      </a:r>
                      <a:r>
                        <a:rPr lang="zh-CN" altLang="en-US" sz="1400" dirty="0" smtClean="0">
                          <a:latin typeface="微软雅黑" pitchFamily="34" charset="-122"/>
                          <a:ea typeface="微软雅黑" pitchFamily="34" charset="-122"/>
                        </a:rPr>
                        <a:t>）</a:t>
                      </a:r>
                      <a:endParaRPr lang="zh-CN" altLang="en-US" sz="1400" b="1" dirty="0">
                        <a:latin typeface="微软雅黑" pitchFamily="34" charset="-122"/>
                        <a:ea typeface="微软雅黑" pitchFamily="34" charset="-122"/>
                      </a:endParaRPr>
                    </a:p>
                  </a:txBody>
                  <a:tcPr marL="91443" marR="91443" marT="45569" marB="45569"/>
                </a:tc>
              </a:tr>
              <a:tr h="338430">
                <a:tc>
                  <a:txBody>
                    <a:bodyPr/>
                    <a:lstStyle/>
                    <a:p>
                      <a:pPr algn="ctr"/>
                      <a:r>
                        <a:rPr lang="en-US" altLang="zh-CN" sz="1400" dirty="0" smtClean="0">
                          <a:latin typeface="微软雅黑" pitchFamily="34" charset="-122"/>
                          <a:ea typeface="微软雅黑" pitchFamily="34" charset="-122"/>
                        </a:rPr>
                        <a:t>00001</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zh-CN" altLang="en-US" sz="1400" dirty="0" smtClean="0">
                          <a:latin typeface="微软雅黑" pitchFamily="34" charset="-122"/>
                          <a:ea typeface="微软雅黑" pitchFamily="34" charset="-122"/>
                        </a:rPr>
                        <a:t>买入 </a:t>
                      </a:r>
                      <a:r>
                        <a:rPr lang="en-US" altLang="zh-CN" sz="1400" dirty="0" smtClean="0">
                          <a:latin typeface="微软雅黑" pitchFamily="34" charset="-122"/>
                          <a:ea typeface="微软雅黑" pitchFamily="34" charset="-122"/>
                        </a:rPr>
                        <a:t>10,000</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en-US" altLang="zh-CN" sz="1400" dirty="0" smtClean="0">
                          <a:latin typeface="微软雅黑" pitchFamily="34" charset="-122"/>
                          <a:ea typeface="微软雅黑" pitchFamily="34" charset="-122"/>
                        </a:rPr>
                        <a:t>120.60</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en-US" altLang="zh-CN" sz="1400" kern="1200" dirty="0" smtClean="0">
                          <a:latin typeface="微软雅黑" pitchFamily="34" charset="-122"/>
                          <a:ea typeface="微软雅黑" pitchFamily="34" charset="-122"/>
                        </a:rPr>
                        <a:t>1,206,000</a:t>
                      </a:r>
                      <a:endParaRPr lang="zh-CN" altLang="en-US" sz="1400" b="1" kern="1200" dirty="0">
                        <a:solidFill>
                          <a:schemeClr val="dk1"/>
                        </a:solidFill>
                        <a:latin typeface="微软雅黑" pitchFamily="34" charset="-122"/>
                        <a:ea typeface="微软雅黑" pitchFamily="34" charset="-122"/>
                        <a:cs typeface="+mn-cs"/>
                      </a:endParaRPr>
                    </a:p>
                  </a:txBody>
                  <a:tcPr marL="91443" marR="91443" marT="45569" marB="45569"/>
                </a:tc>
              </a:tr>
              <a:tr h="285752">
                <a:tc>
                  <a:txBody>
                    <a:bodyPr/>
                    <a:lstStyle/>
                    <a:p>
                      <a:pPr algn="ctr"/>
                      <a:r>
                        <a:rPr lang="en-US" altLang="zh-CN" sz="1400" dirty="0" smtClean="0">
                          <a:latin typeface="微软雅黑" pitchFamily="34" charset="-122"/>
                          <a:ea typeface="微软雅黑" pitchFamily="34" charset="-122"/>
                        </a:rPr>
                        <a:t>00002</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zh-CN" altLang="en-US" sz="1400" dirty="0" smtClean="0">
                          <a:latin typeface="微软雅黑" pitchFamily="34" charset="-122"/>
                          <a:ea typeface="微软雅黑" pitchFamily="34" charset="-122"/>
                        </a:rPr>
                        <a:t>卖出  </a:t>
                      </a:r>
                      <a:r>
                        <a:rPr lang="en-US" altLang="zh-CN" sz="1400" dirty="0" smtClean="0">
                          <a:latin typeface="微软雅黑" pitchFamily="34" charset="-122"/>
                          <a:ea typeface="微软雅黑" pitchFamily="34" charset="-122"/>
                        </a:rPr>
                        <a:t>5,000</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en-US" altLang="zh-CN" sz="1400" dirty="0" smtClean="0">
                          <a:latin typeface="微软雅黑" pitchFamily="34" charset="-122"/>
                          <a:ea typeface="微软雅黑" pitchFamily="34" charset="-122"/>
                        </a:rPr>
                        <a:t>60.90</a:t>
                      </a:r>
                      <a:endParaRPr lang="zh-CN" altLang="en-US" sz="1400" b="1" dirty="0">
                        <a:latin typeface="微软雅黑" pitchFamily="34" charset="-122"/>
                        <a:ea typeface="微软雅黑" pitchFamily="34" charset="-122"/>
                      </a:endParaRPr>
                    </a:p>
                  </a:txBody>
                  <a:tcPr marL="91443" marR="91443" marT="45569" marB="45569"/>
                </a:tc>
                <a:tc>
                  <a:txBody>
                    <a:bodyPr/>
                    <a:lstStyle/>
                    <a:p>
                      <a:pPr algn="ctr"/>
                      <a:r>
                        <a:rPr lang="en-US" altLang="zh-CN" sz="1400" kern="1200" dirty="0" smtClean="0">
                          <a:latin typeface="微软雅黑" pitchFamily="34" charset="-122"/>
                          <a:ea typeface="微软雅黑" pitchFamily="34" charset="-122"/>
                        </a:rPr>
                        <a:t>304,500</a:t>
                      </a:r>
                      <a:endParaRPr lang="zh-CN" altLang="en-US" sz="1400" b="1" kern="1200" dirty="0">
                        <a:solidFill>
                          <a:schemeClr val="dk1"/>
                        </a:solidFill>
                        <a:latin typeface="微软雅黑" pitchFamily="34" charset="-122"/>
                        <a:ea typeface="微软雅黑" pitchFamily="34" charset="-122"/>
                        <a:cs typeface="+mn-cs"/>
                      </a:endParaRPr>
                    </a:p>
                  </a:txBody>
                  <a:tcPr marL="91443" marR="91443" marT="45569" marB="45569"/>
                </a:tc>
              </a:tr>
            </a:tbl>
          </a:graphicData>
        </a:graphic>
      </p:graphicFrame>
      <p:graphicFrame>
        <p:nvGraphicFramePr>
          <p:cNvPr id="7" name="表格 6"/>
          <p:cNvGraphicFramePr>
            <a:graphicFrameLocks noGrp="1"/>
          </p:cNvGraphicFramePr>
          <p:nvPr/>
        </p:nvGraphicFramePr>
        <p:xfrm>
          <a:off x="785786" y="3032772"/>
          <a:ext cx="7430399" cy="2539368"/>
        </p:xfrm>
        <a:graphic>
          <a:graphicData uri="http://schemas.openxmlformats.org/drawingml/2006/table">
            <a:tbl>
              <a:tblPr firstRow="1" bandRow="1">
                <a:tableStyleId>{5C22544A-7EE6-4342-B048-85BDC9FD1C3A}</a:tableStyleId>
              </a:tblPr>
              <a:tblGrid>
                <a:gridCol w="3029871"/>
                <a:gridCol w="2200264"/>
                <a:gridCol w="2200264"/>
              </a:tblGrid>
              <a:tr h="317421">
                <a:tc>
                  <a:txBody>
                    <a:bodyPr/>
                    <a:lstStyle/>
                    <a:p>
                      <a:endParaRPr lang="zh-CN" altLang="en-US" sz="1400" dirty="0">
                        <a:latin typeface="微软雅黑" pitchFamily="34" charset="-122"/>
                        <a:ea typeface="微软雅黑" pitchFamily="34" charset="-122"/>
                      </a:endParaRPr>
                    </a:p>
                  </a:txBody>
                  <a:tcPr/>
                </a:tc>
                <a:tc>
                  <a:txBody>
                    <a:bodyPr/>
                    <a:lstStyle/>
                    <a:p>
                      <a:pPr algn="ctr"/>
                      <a:r>
                        <a:rPr lang="zh-CN" altLang="en-US" sz="1400" dirty="0" smtClean="0">
                          <a:latin typeface="微软雅黑" pitchFamily="34" charset="-122"/>
                          <a:ea typeface="微软雅黑" pitchFamily="34" charset="-122"/>
                        </a:rPr>
                        <a:t>买入应付（港币）</a:t>
                      </a:r>
                      <a:endParaRPr lang="zh-CN" altLang="en-US" sz="1400" dirty="0">
                        <a:latin typeface="微软雅黑" pitchFamily="34" charset="-122"/>
                        <a:ea typeface="微软雅黑" pitchFamily="34" charset="-122"/>
                      </a:endParaRPr>
                    </a:p>
                  </a:txBody>
                  <a:tcPr/>
                </a:tc>
                <a:tc>
                  <a:txBody>
                    <a:bodyPr/>
                    <a:lstStyle/>
                    <a:p>
                      <a:pPr algn="ctr"/>
                      <a:r>
                        <a:rPr lang="zh-CN" altLang="en-US" sz="1400" dirty="0" smtClean="0">
                          <a:latin typeface="微软雅黑" pitchFamily="34" charset="-122"/>
                          <a:ea typeface="微软雅黑" pitchFamily="34" charset="-122"/>
                        </a:rPr>
                        <a:t>卖出应收（港币）</a:t>
                      </a:r>
                      <a:endParaRPr lang="zh-CN" altLang="en-US" sz="1400" dirty="0">
                        <a:latin typeface="微软雅黑" pitchFamily="34" charset="-122"/>
                        <a:ea typeface="微软雅黑" pitchFamily="34" charset="-122"/>
                      </a:endParaRPr>
                    </a:p>
                  </a:txBody>
                  <a:tcPr/>
                </a:tc>
              </a:tr>
              <a:tr h="317421">
                <a:tc>
                  <a:txBody>
                    <a:bodyPr/>
                    <a:lstStyle/>
                    <a:p>
                      <a:r>
                        <a:rPr lang="zh-CN" altLang="en-US" sz="1400" dirty="0" smtClean="0">
                          <a:latin typeface="微软雅黑" pitchFamily="34" charset="-122"/>
                          <a:ea typeface="微软雅黑" pitchFamily="34" charset="-122"/>
                        </a:rPr>
                        <a:t>成交金额</a:t>
                      </a:r>
                      <a:endParaRPr lang="zh-CN" altLang="en-US" sz="1400" dirty="0">
                        <a:latin typeface="微软雅黑" pitchFamily="34" charset="-122"/>
                        <a:ea typeface="微软雅黑" pitchFamily="34" charset="-122"/>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dirty="0" smtClean="0">
                          <a:solidFill>
                            <a:schemeClr val="tx1"/>
                          </a:solidFill>
                          <a:latin typeface="微软雅黑" pitchFamily="34" charset="-122"/>
                          <a:ea typeface="微软雅黑" pitchFamily="34" charset="-122"/>
                        </a:rPr>
                        <a:t>         -1,206,000.00</a:t>
                      </a:r>
                      <a:endParaRPr lang="zh-CN" altLang="en-US" sz="1400" b="1" kern="1200" dirty="0" smtClean="0">
                        <a:solidFill>
                          <a:schemeClr val="tx1"/>
                        </a:solidFill>
                        <a:latin typeface="微软雅黑" pitchFamily="34" charset="-122"/>
                        <a:ea typeface="微软雅黑" pitchFamily="34" charset="-122"/>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kern="1200" dirty="0" smtClean="0">
                          <a:solidFill>
                            <a:schemeClr val="tx1"/>
                          </a:solidFill>
                          <a:latin typeface="微软雅黑" pitchFamily="34" charset="-122"/>
                          <a:ea typeface="微软雅黑" pitchFamily="34" charset="-122"/>
                        </a:rPr>
                        <a:t>          304,500.00</a:t>
                      </a:r>
                      <a:endParaRPr lang="zh-CN" altLang="en-US" sz="1400" b="1" kern="1200" dirty="0" smtClean="0">
                        <a:solidFill>
                          <a:schemeClr val="tx1"/>
                        </a:solidFill>
                        <a:latin typeface="微软雅黑" pitchFamily="34" charset="-122"/>
                        <a:ea typeface="微软雅黑" pitchFamily="34" charset="-122"/>
                        <a:cs typeface="+mn-cs"/>
                      </a:endParaRPr>
                    </a:p>
                  </a:txBody>
                  <a:tcPr/>
                </a:tc>
              </a:tr>
              <a:tr h="317421">
                <a:tc>
                  <a:txBody>
                    <a:bodyPr/>
                    <a:lstStyle/>
                    <a:p>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印花税</a:t>
                      </a:r>
                      <a:r>
                        <a:rPr lang="en-US" altLang="zh-CN" sz="1400" dirty="0" smtClean="0">
                          <a:latin typeface="微软雅黑" pitchFamily="34" charset="-122"/>
                          <a:ea typeface="微软雅黑" pitchFamily="34" charset="-122"/>
                        </a:rPr>
                        <a:t>@0.1%</a:t>
                      </a:r>
                      <a:endParaRPr lang="zh-CN" altLang="en-US" sz="1400" dirty="0">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-1,206.00</a:t>
                      </a:r>
                      <a:endParaRPr lang="zh-CN" altLang="en-US" sz="1400" dirty="0">
                        <a:solidFill>
                          <a:schemeClr val="tx1"/>
                        </a:solidFill>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-305.00</a:t>
                      </a:r>
                      <a:endParaRPr lang="zh-CN" altLang="en-US" sz="1400" dirty="0">
                        <a:solidFill>
                          <a:schemeClr val="tx1"/>
                        </a:solidFill>
                        <a:latin typeface="微软雅黑" pitchFamily="34" charset="-122"/>
                        <a:ea typeface="微软雅黑" pitchFamily="34" charset="-122"/>
                      </a:endParaRPr>
                    </a:p>
                  </a:txBody>
                  <a:tcPr/>
                </a:tc>
              </a:tr>
              <a:tr h="317421">
                <a:tc>
                  <a:txBody>
                    <a:bodyPr/>
                    <a:lstStyle/>
                    <a:p>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交易征费</a:t>
                      </a:r>
                      <a:r>
                        <a:rPr lang="en-US" altLang="zh-CN" sz="1400" dirty="0" smtClean="0">
                          <a:latin typeface="微软雅黑" pitchFamily="34" charset="-122"/>
                          <a:ea typeface="微软雅黑" pitchFamily="34" charset="-122"/>
                        </a:rPr>
                        <a:t>@0.003%</a:t>
                      </a:r>
                      <a:endParaRPr lang="zh-CN" altLang="en-US" sz="1400" dirty="0">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-36.18</a:t>
                      </a:r>
                      <a:endParaRPr lang="zh-CN" altLang="en-US" sz="1400" dirty="0">
                        <a:solidFill>
                          <a:schemeClr val="tx1"/>
                        </a:solidFill>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-9.14</a:t>
                      </a:r>
                      <a:endParaRPr lang="zh-CN" altLang="en-US" sz="1400" dirty="0">
                        <a:solidFill>
                          <a:schemeClr val="tx1"/>
                        </a:solidFill>
                        <a:latin typeface="微软雅黑" pitchFamily="34" charset="-122"/>
                        <a:ea typeface="微软雅黑" pitchFamily="34" charset="-122"/>
                      </a:endParaRPr>
                    </a:p>
                  </a:txBody>
                  <a:tcPr/>
                </a:tc>
              </a:tr>
              <a:tr h="317421">
                <a:tc>
                  <a:txBody>
                    <a:bodyPr/>
                    <a:lstStyle/>
                    <a:p>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交易费</a:t>
                      </a:r>
                      <a:r>
                        <a:rPr lang="en-US" altLang="zh-CN" sz="1400" dirty="0" smtClean="0">
                          <a:latin typeface="微软雅黑" pitchFamily="34" charset="-122"/>
                          <a:ea typeface="微软雅黑" pitchFamily="34" charset="-122"/>
                        </a:rPr>
                        <a:t>@0.005%</a:t>
                      </a:r>
                      <a:endParaRPr lang="zh-CN" altLang="en-US" sz="1400" dirty="0">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-60.30</a:t>
                      </a:r>
                      <a:endParaRPr lang="zh-CN" altLang="en-US" sz="1400" dirty="0">
                        <a:solidFill>
                          <a:schemeClr val="tx1"/>
                        </a:solidFill>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-15.23</a:t>
                      </a:r>
                      <a:endParaRPr lang="zh-CN" altLang="en-US" sz="1400" dirty="0">
                        <a:solidFill>
                          <a:schemeClr val="tx1"/>
                        </a:solidFill>
                        <a:latin typeface="微软雅黑" pitchFamily="34" charset="-122"/>
                        <a:ea typeface="微软雅黑" pitchFamily="34" charset="-122"/>
                      </a:endParaRPr>
                    </a:p>
                  </a:txBody>
                  <a:tcPr/>
                </a:tc>
              </a:tr>
              <a:tr h="317421">
                <a:tc>
                  <a:txBody>
                    <a:bodyPr/>
                    <a:lstStyle/>
                    <a:p>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交易系统使用费</a:t>
                      </a:r>
                      <a:r>
                        <a:rPr lang="en-US" altLang="zh-CN" sz="1400" dirty="0" smtClean="0">
                          <a:latin typeface="微软雅黑" pitchFamily="34" charset="-122"/>
                          <a:ea typeface="微软雅黑" pitchFamily="34" charset="-122"/>
                        </a:rPr>
                        <a:t>@0.5/</a:t>
                      </a:r>
                      <a:r>
                        <a:rPr lang="zh-CN" altLang="en-US" sz="1400" dirty="0" smtClean="0">
                          <a:latin typeface="微软雅黑" pitchFamily="34" charset="-122"/>
                          <a:ea typeface="微软雅黑" pitchFamily="34" charset="-122"/>
                        </a:rPr>
                        <a:t>笔</a:t>
                      </a:r>
                      <a:endParaRPr lang="zh-CN" altLang="en-US" sz="1400" dirty="0">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-0.50</a:t>
                      </a:r>
                      <a:endParaRPr lang="zh-CN" altLang="en-US" sz="1400" dirty="0">
                        <a:solidFill>
                          <a:schemeClr val="tx1"/>
                        </a:solidFill>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-0.50</a:t>
                      </a:r>
                      <a:endParaRPr lang="zh-CN" altLang="en-US" sz="1400" dirty="0">
                        <a:solidFill>
                          <a:schemeClr val="tx1"/>
                        </a:solidFill>
                        <a:latin typeface="微软雅黑" pitchFamily="34" charset="-122"/>
                        <a:ea typeface="微软雅黑" pitchFamily="34" charset="-122"/>
                      </a:endParaRPr>
                    </a:p>
                  </a:txBody>
                  <a:tcPr/>
                </a:tc>
              </a:tr>
              <a:tr h="317421">
                <a:tc>
                  <a:txBody>
                    <a:bodyPr/>
                    <a:lstStyle/>
                    <a:p>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股份交收费</a:t>
                      </a:r>
                      <a:r>
                        <a:rPr lang="en-US" altLang="zh-CN" sz="1400" dirty="0" smtClean="0">
                          <a:latin typeface="微软雅黑" pitchFamily="34" charset="-122"/>
                          <a:ea typeface="微软雅黑" pitchFamily="34" charset="-122"/>
                        </a:rPr>
                        <a:t>@0.002%</a:t>
                      </a:r>
                      <a:endParaRPr lang="zh-CN" altLang="en-US" sz="1400" dirty="0">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-24.12</a:t>
                      </a:r>
                      <a:endParaRPr lang="zh-CN" altLang="en-US" sz="1400" dirty="0">
                        <a:solidFill>
                          <a:schemeClr val="tx1"/>
                        </a:solidFill>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-6.09</a:t>
                      </a:r>
                      <a:endParaRPr lang="zh-CN" altLang="en-US" sz="1400" dirty="0">
                        <a:solidFill>
                          <a:schemeClr val="tx1"/>
                        </a:solidFill>
                        <a:latin typeface="微软雅黑" pitchFamily="34" charset="-122"/>
                        <a:ea typeface="微软雅黑" pitchFamily="34" charset="-122"/>
                      </a:endParaRPr>
                    </a:p>
                  </a:txBody>
                  <a:tcPr/>
                </a:tc>
              </a:tr>
              <a:tr h="317421">
                <a:tc>
                  <a:txBody>
                    <a:bodyPr/>
                    <a:lstStyle/>
                    <a:p>
                      <a:r>
                        <a:rPr lang="zh-CN" altLang="en-US" sz="1400" dirty="0" smtClean="0">
                          <a:latin typeface="微软雅黑" pitchFamily="34" charset="-122"/>
                          <a:ea typeface="微软雅黑" pitchFamily="34" charset="-122"/>
                        </a:rPr>
                        <a:t>总计</a:t>
                      </a:r>
                      <a:endParaRPr lang="zh-CN" altLang="en-US" sz="1400" dirty="0">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-1,207,327.10 </a:t>
                      </a:r>
                      <a:endParaRPr lang="zh-CN" altLang="en-US" sz="1400" dirty="0">
                        <a:solidFill>
                          <a:schemeClr val="tx1"/>
                        </a:solidFill>
                        <a:latin typeface="微软雅黑" pitchFamily="34" charset="-122"/>
                        <a:ea typeface="微软雅黑" pitchFamily="34" charset="-122"/>
                      </a:endParaRPr>
                    </a:p>
                  </a:txBody>
                  <a:tcPr/>
                </a:tc>
                <a:tc>
                  <a:txBody>
                    <a:bodyPr/>
                    <a:lstStyle/>
                    <a:p>
                      <a:pPr algn="l"/>
                      <a:r>
                        <a:rPr lang="en-US" altLang="zh-CN" sz="1400" dirty="0" smtClean="0">
                          <a:solidFill>
                            <a:schemeClr val="tx1"/>
                          </a:solidFill>
                          <a:latin typeface="微软雅黑" pitchFamily="34" charset="-122"/>
                          <a:ea typeface="微软雅黑" pitchFamily="34" charset="-122"/>
                        </a:rPr>
                        <a:t>          304,164.04</a:t>
                      </a:r>
                      <a:endParaRPr lang="zh-CN" altLang="en-US" sz="1400" dirty="0">
                        <a:solidFill>
                          <a:schemeClr val="tx1"/>
                        </a:solidFill>
                        <a:latin typeface="微软雅黑" pitchFamily="34" charset="-122"/>
                        <a:ea typeface="微软雅黑" pitchFamily="34" charset="-122"/>
                      </a:endParaRPr>
                    </a:p>
                  </a:txBody>
                  <a:tcPr/>
                </a:tc>
              </a:tr>
            </a:tbl>
          </a:graphicData>
        </a:graphic>
      </p:graphicFrame>
      <p:sp>
        <p:nvSpPr>
          <p:cNvPr id="6" name="灯片编号占位符 5"/>
          <p:cNvSpPr>
            <a:spLocks noGrp="1"/>
          </p:cNvSpPr>
          <p:nvPr>
            <p:ph type="sldNum" sz="quarter" idx="12"/>
          </p:nvPr>
        </p:nvSpPr>
        <p:spPr/>
        <p:txBody>
          <a:bodyPr/>
          <a:lstStyle/>
          <a:p>
            <a:pPr>
              <a:defRPr/>
            </a:pPr>
            <a:fld id="{0248D04E-3358-42AD-A84E-CEB493668026}" type="slidenum">
              <a:rPr lang="en-US" altLang="zh-CN" smtClean="0"/>
              <a:pPr>
                <a:defRPr/>
              </a:pPr>
              <a:t>26</a:t>
            </a:fld>
            <a:endParaRPr lang="en-US" altLang="zh-CN"/>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txBox="1">
            <a:spLocks noChangeArrowheads="1"/>
          </p:cNvSpPr>
          <p:nvPr/>
        </p:nvSpPr>
        <p:spPr bwMode="auto">
          <a:xfrm>
            <a:off x="395288" y="620713"/>
            <a:ext cx="8189912" cy="5665787"/>
          </a:xfrm>
          <a:prstGeom prst="rect">
            <a:avLst/>
          </a:prstGeom>
          <a:noFill/>
          <a:ln>
            <a:noFill/>
          </a:ln>
          <a:extLst/>
        </p:spPr>
        <p:txBody>
          <a:bodyPr/>
          <a:lstStyle>
            <a:lvl1pPr marL="342900" indent="-34290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defRPr/>
            </a:pPr>
            <a:endParaRPr lang="en-US" altLang="zh-CN" b="1" dirty="0" smtClean="0">
              <a:solidFill>
                <a:srgbClr val="0000FF"/>
              </a:solidFill>
              <a:latin typeface="微软雅黑" pitchFamily="34" charset="-122"/>
              <a:ea typeface="微软雅黑" pitchFamily="34" charset="-122"/>
            </a:endParaRPr>
          </a:p>
          <a:p>
            <a:pPr marL="457200" lvl="1" indent="0">
              <a:spcBef>
                <a:spcPct val="40000"/>
              </a:spcBef>
              <a:buClr>
                <a:srgbClr val="CC0000"/>
              </a:buClr>
              <a:buSzPct val="80000"/>
              <a:defRPr/>
            </a:pPr>
            <a:r>
              <a:rPr lang="zh-CN" altLang="zh-CN" b="1" dirty="0" smtClean="0">
                <a:solidFill>
                  <a:srgbClr val="20346A"/>
                </a:solidFill>
                <a:latin typeface="微软雅黑" pitchFamily="34" charset="-122"/>
                <a:ea typeface="微软雅黑" pitchFamily="34" charset="-122"/>
              </a:rPr>
              <a:t>②</a:t>
            </a:r>
            <a:r>
              <a:rPr lang="zh-CN" altLang="en-US" b="1" dirty="0" smtClean="0">
                <a:solidFill>
                  <a:srgbClr val="20346A"/>
                </a:solidFill>
                <a:latin typeface="微软雅黑" pitchFamily="34" charset="-122"/>
                <a:ea typeface="微软雅黑" pitchFamily="34" charset="-122"/>
              </a:rPr>
              <a:t>第二次</a:t>
            </a:r>
            <a:r>
              <a:rPr lang="zh-CN" altLang="zh-CN" b="1" dirty="0" smtClean="0">
                <a:solidFill>
                  <a:srgbClr val="20346A"/>
                </a:solidFill>
                <a:latin typeface="微软雅黑" pitchFamily="34" charset="-122"/>
                <a:ea typeface="微软雅黑" pitchFamily="34" charset="-122"/>
              </a:rPr>
              <a:t>清算</a:t>
            </a:r>
            <a:r>
              <a:rPr lang="zh-CN" altLang="en-US" b="1" dirty="0" smtClean="0">
                <a:solidFill>
                  <a:srgbClr val="20346A"/>
                </a:solidFill>
                <a:latin typeface="微软雅黑" pitchFamily="34" charset="-122"/>
                <a:ea typeface="微软雅黑" pitchFamily="34" charset="-122"/>
              </a:rPr>
              <a:t>：</a:t>
            </a:r>
            <a:r>
              <a:rPr lang="zh-CN" altLang="zh-CN" b="1" dirty="0" smtClean="0">
                <a:solidFill>
                  <a:srgbClr val="20346A"/>
                </a:solidFill>
                <a:latin typeface="微软雅黑" pitchFamily="34" charset="-122"/>
                <a:ea typeface="微软雅黑" pitchFamily="34" charset="-122"/>
              </a:rPr>
              <a:t>人民币</a:t>
            </a:r>
            <a:r>
              <a:rPr lang="zh-CN" altLang="zh-CN" b="1" dirty="0">
                <a:solidFill>
                  <a:srgbClr val="20346A"/>
                </a:solidFill>
                <a:latin typeface="微软雅黑" pitchFamily="34" charset="-122"/>
                <a:ea typeface="微软雅黑" pitchFamily="34" charset="-122"/>
              </a:rPr>
              <a:t>数据</a:t>
            </a:r>
            <a:endParaRPr lang="en-US" altLang="zh-CN" b="1" dirty="0">
              <a:solidFill>
                <a:srgbClr val="20346A"/>
              </a:solidFill>
              <a:latin typeface="微软雅黑" pitchFamily="34" charset="-122"/>
              <a:ea typeface="微软雅黑" pitchFamily="34" charset="-122"/>
            </a:endParaRPr>
          </a:p>
          <a:p>
            <a:pPr marL="457200" lvl="1" indent="0">
              <a:spcBef>
                <a:spcPct val="40000"/>
              </a:spcBef>
              <a:buClr>
                <a:srgbClr val="CC0000"/>
              </a:buClr>
              <a:buSzPct val="80000"/>
              <a:defRPr/>
            </a:pPr>
            <a:r>
              <a:rPr lang="en-US" altLang="zh-CN" sz="1600" dirty="0" smtClean="0">
                <a:solidFill>
                  <a:srgbClr val="4D4D4D"/>
                </a:solidFill>
                <a:latin typeface="微软雅黑" pitchFamily="34" charset="-122"/>
                <a:ea typeface="微软雅黑" pitchFamily="34" charset="-122"/>
              </a:rPr>
              <a:t>   </a:t>
            </a:r>
            <a:r>
              <a:rPr lang="zh-CN" altLang="zh-CN" sz="1600" dirty="0" smtClean="0">
                <a:solidFill>
                  <a:srgbClr val="4D4D4D"/>
                </a:solidFill>
                <a:latin typeface="微软雅黑" pitchFamily="34" charset="-122"/>
                <a:ea typeface="微软雅黑" pitchFamily="34" charset="-122"/>
              </a:rPr>
              <a:t>假设与</a:t>
            </a:r>
            <a:r>
              <a:rPr lang="zh-CN" altLang="zh-CN" sz="1600" dirty="0">
                <a:solidFill>
                  <a:srgbClr val="4D4D4D"/>
                </a:solidFill>
                <a:latin typeface="微软雅黑" pitchFamily="34" charset="-122"/>
                <a:ea typeface="微软雅黑" pitchFamily="34" charset="-122"/>
              </a:rPr>
              <a:t>银行</a:t>
            </a:r>
            <a:r>
              <a:rPr lang="zh-CN" altLang="en-US" sz="1600" dirty="0">
                <a:solidFill>
                  <a:srgbClr val="4D4D4D"/>
                </a:solidFill>
                <a:latin typeface="微软雅黑" pitchFamily="34" charset="-122"/>
                <a:ea typeface="微软雅黑" pitchFamily="34" charset="-122"/>
              </a:rPr>
              <a:t>日终确定的</a:t>
            </a:r>
            <a:r>
              <a:rPr lang="en-US" altLang="zh-CN" sz="1600" dirty="0">
                <a:solidFill>
                  <a:srgbClr val="4D4D4D"/>
                </a:solidFill>
                <a:latin typeface="微软雅黑" pitchFamily="34" charset="-122"/>
                <a:ea typeface="微软雅黑" pitchFamily="34" charset="-122"/>
              </a:rPr>
              <a:t>T+2</a:t>
            </a:r>
            <a:r>
              <a:rPr lang="zh-CN" altLang="zh-CN" sz="1600" dirty="0">
                <a:solidFill>
                  <a:srgbClr val="4D4D4D"/>
                </a:solidFill>
                <a:latin typeface="微软雅黑" pitchFamily="34" charset="-122"/>
                <a:ea typeface="微软雅黑" pitchFamily="34" charset="-122"/>
              </a:rPr>
              <a:t>日换汇汇率为</a:t>
            </a:r>
            <a:r>
              <a:rPr lang="zh-CN" altLang="zh-CN" sz="1600" dirty="0" smtClean="0">
                <a:solidFill>
                  <a:srgbClr val="4D4D4D"/>
                </a:solidFill>
                <a:latin typeface="微软雅黑" pitchFamily="34" charset="-122"/>
                <a:ea typeface="微软雅黑" pitchFamily="34" charset="-122"/>
              </a:rPr>
              <a:t>：</a:t>
            </a:r>
            <a:r>
              <a:rPr lang="en-US" altLang="zh-CN" sz="1600" dirty="0" smtClean="0">
                <a:solidFill>
                  <a:srgbClr val="4D4D4D"/>
                </a:solidFill>
                <a:latin typeface="微软雅黑" pitchFamily="34" charset="-122"/>
                <a:ea typeface="微软雅黑" pitchFamily="34" charset="-122"/>
              </a:rPr>
              <a:t>0.78834CNY/HKD,</a:t>
            </a:r>
            <a:r>
              <a:rPr lang="zh-CN" altLang="en-US" sz="1600" dirty="0" smtClean="0">
                <a:solidFill>
                  <a:srgbClr val="4D4D4D"/>
                </a:solidFill>
                <a:latin typeface="微软雅黑" pitchFamily="34" charset="-122"/>
                <a:ea typeface="微软雅黑" pitchFamily="34" charset="-122"/>
              </a:rPr>
              <a:t>换汇</a:t>
            </a:r>
            <a:r>
              <a:rPr lang="zh-CN" altLang="en-US" sz="1600" dirty="0">
                <a:solidFill>
                  <a:srgbClr val="4D4D4D"/>
                </a:solidFill>
                <a:latin typeface="微软雅黑" pitchFamily="34" charset="-122"/>
                <a:ea typeface="微软雅黑" pitchFamily="34" charset="-122"/>
              </a:rPr>
              <a:t>成本分摊后</a:t>
            </a:r>
            <a:r>
              <a:rPr lang="zh-CN" altLang="en-US" sz="1600" dirty="0" smtClean="0">
                <a:solidFill>
                  <a:srgbClr val="4D4D4D"/>
                </a:solidFill>
                <a:latin typeface="微软雅黑" pitchFamily="34" charset="-122"/>
                <a:ea typeface="微软雅黑" pitchFamily="34" charset="-122"/>
              </a:rPr>
              <a:t>，卖</a:t>
            </a:r>
            <a:r>
              <a:rPr lang="zh-CN" altLang="en-US" sz="1600" dirty="0">
                <a:solidFill>
                  <a:srgbClr val="4D4D4D"/>
                </a:solidFill>
                <a:latin typeface="微软雅黑" pitchFamily="34" charset="-122"/>
                <a:ea typeface="微软雅黑" pitchFamily="34" charset="-122"/>
              </a:rPr>
              <a:t>出汇兑比率是</a:t>
            </a:r>
            <a:r>
              <a:rPr lang="en-US" altLang="zh-CN" sz="1600" dirty="0">
                <a:solidFill>
                  <a:srgbClr val="4D4D4D"/>
                </a:solidFill>
                <a:latin typeface="微软雅黑" pitchFamily="34" charset="-122"/>
                <a:ea typeface="微软雅黑" pitchFamily="34" charset="-122"/>
              </a:rPr>
              <a:t>0.7900 </a:t>
            </a:r>
            <a:r>
              <a:rPr lang="zh-CN" altLang="en-US" sz="1600" dirty="0">
                <a:solidFill>
                  <a:srgbClr val="4D4D4D"/>
                </a:solidFill>
                <a:latin typeface="微软雅黑" pitchFamily="34" charset="-122"/>
                <a:ea typeface="微软雅黑" pitchFamily="34" charset="-122"/>
              </a:rPr>
              <a:t>，卖出方适用的买入汇兑比率是</a:t>
            </a:r>
            <a:r>
              <a:rPr lang="en-US" altLang="zh-CN" sz="1600" dirty="0">
                <a:solidFill>
                  <a:srgbClr val="4D4D4D"/>
                </a:solidFill>
                <a:latin typeface="微软雅黑" pitchFamily="34" charset="-122"/>
                <a:ea typeface="微软雅黑" pitchFamily="34" charset="-122"/>
              </a:rPr>
              <a:t>0.78800 </a:t>
            </a:r>
            <a:r>
              <a:rPr lang="zh-CN" altLang="zh-CN" sz="1600" dirty="0" smtClean="0">
                <a:solidFill>
                  <a:srgbClr val="4D4D4D"/>
                </a:solidFill>
                <a:latin typeface="微软雅黑" pitchFamily="34" charset="-122"/>
                <a:ea typeface="微软雅黑" pitchFamily="34" charset="-122"/>
              </a:rPr>
              <a:t>：</a:t>
            </a:r>
            <a:endParaRPr lang="zh-CN" altLang="zh-CN" sz="1600" dirty="0">
              <a:solidFill>
                <a:srgbClr val="4D4D4D"/>
              </a:solidFill>
              <a:latin typeface="微软雅黑" pitchFamily="34" charset="-122"/>
              <a:ea typeface="微软雅黑" pitchFamily="34" charset="-122"/>
            </a:endParaRPr>
          </a:p>
          <a:p>
            <a:pPr lvl="1">
              <a:spcBef>
                <a:spcPct val="40000"/>
              </a:spcBef>
              <a:buClr>
                <a:srgbClr val="CC0000"/>
              </a:buClr>
              <a:buSzPct val="80000"/>
              <a:buFont typeface="Wingdings" pitchFamily="2" charset="2"/>
              <a:buChar char="Ø"/>
              <a:defRPr/>
            </a:pPr>
            <a:endParaRPr lang="en-US" altLang="zh-CN" sz="1600" dirty="0" smtClean="0">
              <a:solidFill>
                <a:srgbClr val="0000FF"/>
              </a:solidFill>
              <a:latin typeface="微软雅黑" pitchFamily="34" charset="-122"/>
              <a:ea typeface="微软雅黑" pitchFamily="34" charset="-122"/>
            </a:endParaRPr>
          </a:p>
          <a:p>
            <a:pPr marL="457200" lvl="1" indent="0">
              <a:spcBef>
                <a:spcPct val="40000"/>
              </a:spcBef>
              <a:buClr>
                <a:srgbClr val="CC0000"/>
              </a:buClr>
              <a:buSzPct val="80000"/>
              <a:defRPr/>
            </a:pPr>
            <a:endParaRPr lang="en-US" altLang="zh-CN" sz="1600" b="1" dirty="0" smtClean="0">
              <a:solidFill>
                <a:srgbClr val="0000FF"/>
              </a:solidFill>
              <a:latin typeface="微软雅黑" pitchFamily="34" charset="-122"/>
              <a:ea typeface="微软雅黑" pitchFamily="34" charset="-122"/>
              <a:sym typeface="Wingdings" pitchFamily="2" charset="2"/>
            </a:endParaRPr>
          </a:p>
          <a:p>
            <a:pPr marL="457200" lvl="1" indent="0">
              <a:spcBef>
                <a:spcPct val="40000"/>
              </a:spcBef>
              <a:buClr>
                <a:srgbClr val="CC0000"/>
              </a:buClr>
              <a:buSzPct val="80000"/>
              <a:defRPr/>
            </a:pPr>
            <a:endParaRPr lang="en-US" altLang="zh-CN" sz="1600" b="1" dirty="0" smtClean="0">
              <a:solidFill>
                <a:srgbClr val="0000FF"/>
              </a:solidFill>
              <a:latin typeface="微软雅黑" pitchFamily="34" charset="-122"/>
              <a:ea typeface="微软雅黑" pitchFamily="34" charset="-122"/>
              <a:sym typeface="Wingdings" pitchFamily="2" charset="2"/>
            </a:endParaRPr>
          </a:p>
          <a:p>
            <a:pPr marL="457200" lvl="1" indent="0">
              <a:spcBef>
                <a:spcPct val="40000"/>
              </a:spcBef>
              <a:buClr>
                <a:srgbClr val="CC0000"/>
              </a:buClr>
              <a:buSzPct val="80000"/>
              <a:defRPr/>
            </a:pPr>
            <a:r>
              <a:rPr lang="en-US" altLang="zh-CN" sz="1600" b="1" dirty="0" smtClean="0">
                <a:solidFill>
                  <a:srgbClr val="0000FF"/>
                </a:solidFill>
                <a:latin typeface="微软雅黑" pitchFamily="34" charset="-122"/>
                <a:ea typeface="微软雅黑" pitchFamily="34" charset="-122"/>
                <a:sym typeface="Wingdings" pitchFamily="2" charset="2"/>
              </a:rPr>
              <a:t/>
            </a:r>
            <a:br>
              <a:rPr lang="en-US" altLang="zh-CN" sz="1600" b="1" dirty="0" smtClean="0">
                <a:solidFill>
                  <a:srgbClr val="0000FF"/>
                </a:solidFill>
                <a:latin typeface="微软雅黑" pitchFamily="34" charset="-122"/>
                <a:ea typeface="微软雅黑" pitchFamily="34" charset="-122"/>
                <a:sym typeface="Wingdings" pitchFamily="2" charset="2"/>
              </a:rPr>
            </a:br>
            <a:endParaRPr lang="en-US" altLang="zh-CN" sz="1600" b="1" dirty="0" smtClean="0">
              <a:solidFill>
                <a:srgbClr val="0000FF"/>
              </a:solidFill>
              <a:latin typeface="微软雅黑" pitchFamily="34" charset="-122"/>
              <a:ea typeface="微软雅黑" pitchFamily="34" charset="-122"/>
              <a:sym typeface="Wingdings" pitchFamily="2" charset="2"/>
            </a:endParaRPr>
          </a:p>
          <a:p>
            <a:pPr marL="457200" lvl="1" indent="0">
              <a:spcBef>
                <a:spcPct val="40000"/>
              </a:spcBef>
              <a:buClr>
                <a:srgbClr val="CC0000"/>
              </a:buClr>
              <a:buSzPct val="80000"/>
              <a:defRPr/>
            </a:pPr>
            <a:endParaRPr lang="en-US" altLang="zh-CN" sz="1600" b="1" dirty="0" smtClean="0">
              <a:solidFill>
                <a:srgbClr val="0000FF"/>
              </a:solidFill>
              <a:latin typeface="微软雅黑" pitchFamily="34" charset="-122"/>
              <a:ea typeface="微软雅黑" pitchFamily="34" charset="-122"/>
              <a:sym typeface="Wingdings" pitchFamily="2" charset="2"/>
            </a:endParaRPr>
          </a:p>
          <a:p>
            <a:pPr marL="457200" lvl="1" indent="0">
              <a:spcBef>
                <a:spcPct val="40000"/>
              </a:spcBef>
              <a:buClr>
                <a:srgbClr val="CC0000"/>
              </a:buClr>
              <a:buSzPct val="80000"/>
              <a:defRPr/>
            </a:pPr>
            <a:r>
              <a:rPr lang="en-US" altLang="zh-CN" b="1" dirty="0" smtClean="0">
                <a:solidFill>
                  <a:srgbClr val="20346A"/>
                </a:solidFill>
                <a:latin typeface="微软雅黑" pitchFamily="34" charset="-122"/>
                <a:ea typeface="微软雅黑" pitchFamily="34" charset="-122"/>
                <a:sym typeface="Wingdings" pitchFamily="2" charset="2"/>
              </a:rPr>
              <a:t></a:t>
            </a:r>
            <a:r>
              <a:rPr lang="zh-CN" altLang="zh-CN" b="1" dirty="0">
                <a:solidFill>
                  <a:srgbClr val="20346A"/>
                </a:solidFill>
                <a:latin typeface="微软雅黑" pitchFamily="34" charset="-122"/>
                <a:ea typeface="微软雅黑" pitchFamily="34" charset="-122"/>
              </a:rPr>
              <a:t>人民币清算资金汇总</a:t>
            </a:r>
          </a:p>
          <a:p>
            <a:pPr lvl="1">
              <a:spcBef>
                <a:spcPct val="40000"/>
              </a:spcBef>
              <a:buClr>
                <a:srgbClr val="CC0000"/>
              </a:buClr>
              <a:buSzPct val="80000"/>
              <a:defRPr/>
            </a:pPr>
            <a:r>
              <a:rPr lang="zh-CN" altLang="en-US" sz="1600" dirty="0" smtClean="0">
                <a:latin typeface="微软雅黑" pitchFamily="34" charset="-122"/>
                <a:ea typeface="微软雅黑" pitchFamily="34" charset="-122"/>
              </a:rPr>
              <a:t>投资者</a:t>
            </a:r>
            <a:r>
              <a:rPr lang="zh-CN" altLang="zh-CN" sz="1600" dirty="0" smtClean="0">
                <a:latin typeface="微软雅黑" pitchFamily="34" charset="-122"/>
                <a:ea typeface="微软雅黑" pitchFamily="34" charset="-122"/>
              </a:rPr>
              <a:t>交易</a:t>
            </a:r>
            <a:r>
              <a:rPr lang="zh-CN" altLang="zh-CN" sz="1600" dirty="0">
                <a:latin typeface="微软雅黑" pitchFamily="34" charset="-122"/>
                <a:ea typeface="微软雅黑" pitchFamily="34" charset="-122"/>
              </a:rPr>
              <a:t>清算资金应收付</a:t>
            </a:r>
          </a:p>
          <a:p>
            <a:pPr marL="457200" lvl="1" indent="0">
              <a:spcBef>
                <a:spcPct val="40000"/>
              </a:spcBef>
              <a:buClr>
                <a:srgbClr val="CC0000"/>
              </a:buClr>
              <a:buSzPct val="80000"/>
              <a:defRPr/>
            </a:pPr>
            <a:r>
              <a:rPr lang="en-US" altLang="zh-CN" sz="1600" dirty="0">
                <a:solidFill>
                  <a:srgbClr val="4D4D4D"/>
                </a:solidFill>
                <a:latin typeface="微软雅黑" pitchFamily="34" charset="-122"/>
                <a:ea typeface="微软雅黑" pitchFamily="34" charset="-122"/>
              </a:rPr>
              <a:t>=∑</a:t>
            </a:r>
            <a:r>
              <a:rPr lang="zh-CN" altLang="zh-CN" sz="1600" dirty="0">
                <a:solidFill>
                  <a:srgbClr val="4D4D4D"/>
                </a:solidFill>
                <a:latin typeface="微软雅黑" pitchFamily="34" charset="-122"/>
                <a:ea typeface="微软雅黑" pitchFamily="34" charset="-122"/>
              </a:rPr>
              <a:t>买入应付</a:t>
            </a:r>
            <a:r>
              <a:rPr lang="en-US" altLang="zh-CN" sz="1600" dirty="0">
                <a:solidFill>
                  <a:srgbClr val="4D4D4D"/>
                </a:solidFill>
                <a:latin typeface="微软雅黑" pitchFamily="34" charset="-122"/>
                <a:ea typeface="微软雅黑" pitchFamily="34" charset="-122"/>
              </a:rPr>
              <a:t>+∑</a:t>
            </a:r>
            <a:r>
              <a:rPr lang="zh-CN" altLang="zh-CN" sz="1600" dirty="0">
                <a:solidFill>
                  <a:srgbClr val="4D4D4D"/>
                </a:solidFill>
                <a:latin typeface="微软雅黑" pitchFamily="34" charset="-122"/>
                <a:ea typeface="微软雅黑" pitchFamily="34" charset="-122"/>
              </a:rPr>
              <a:t>卖出应</a:t>
            </a:r>
            <a:r>
              <a:rPr lang="zh-CN" altLang="zh-CN" sz="1600" dirty="0" smtClean="0">
                <a:solidFill>
                  <a:srgbClr val="4D4D4D"/>
                </a:solidFill>
                <a:latin typeface="微软雅黑" pitchFamily="34" charset="-122"/>
                <a:ea typeface="微软雅黑" pitchFamily="34" charset="-122"/>
              </a:rPr>
              <a:t>收</a:t>
            </a:r>
            <a:r>
              <a:rPr lang="en-US" altLang="zh-CN" sz="1600" dirty="0" smtClean="0">
                <a:solidFill>
                  <a:srgbClr val="4D4D4D"/>
                </a:solidFill>
                <a:latin typeface="微软雅黑" pitchFamily="34" charset="-122"/>
                <a:ea typeface="微软雅黑" pitchFamily="34" charset="-122"/>
              </a:rPr>
              <a:t> = -</a:t>
            </a:r>
            <a:r>
              <a:rPr lang="en-US" altLang="zh-CN" sz="1600" dirty="0">
                <a:solidFill>
                  <a:srgbClr val="4D4D4D"/>
                </a:solidFill>
                <a:latin typeface="微软雅黑" pitchFamily="34" charset="-122"/>
                <a:ea typeface="微软雅黑" pitchFamily="34" charset="-122"/>
              </a:rPr>
              <a:t>951,788.41+239,681.26 = -</a:t>
            </a:r>
            <a:r>
              <a:rPr lang="en-US" altLang="zh-CN" sz="1600" dirty="0" smtClean="0">
                <a:solidFill>
                  <a:srgbClr val="4D4D4D"/>
                </a:solidFill>
                <a:latin typeface="微软雅黑" pitchFamily="34" charset="-122"/>
                <a:ea typeface="微软雅黑" pitchFamily="34" charset="-122"/>
              </a:rPr>
              <a:t>714,107.15RMB</a:t>
            </a:r>
            <a:endParaRPr lang="en-US" altLang="zh-CN" sz="1600" dirty="0">
              <a:solidFill>
                <a:srgbClr val="4D4D4D"/>
              </a:solidFill>
              <a:latin typeface="微软雅黑" pitchFamily="34" charset="-122"/>
              <a:ea typeface="微软雅黑" pitchFamily="34" charset="-122"/>
            </a:endParaRPr>
          </a:p>
          <a:p>
            <a:pPr lvl="1">
              <a:spcBef>
                <a:spcPct val="40000"/>
              </a:spcBef>
              <a:buClr>
                <a:srgbClr val="CC0000"/>
              </a:buClr>
              <a:buSzPct val="80000"/>
              <a:defRPr/>
            </a:pPr>
            <a:r>
              <a:rPr lang="zh-CN" altLang="en-US" sz="1600" dirty="0" smtClean="0">
                <a:latin typeface="微软雅黑" pitchFamily="34" charset="-122"/>
                <a:ea typeface="微软雅黑" pitchFamily="34" charset="-122"/>
              </a:rPr>
              <a:t>投资者</a:t>
            </a:r>
            <a:r>
              <a:rPr lang="zh-CN" altLang="zh-CN" sz="1600" dirty="0" smtClean="0">
                <a:latin typeface="微软雅黑" pitchFamily="34" charset="-122"/>
                <a:ea typeface="微软雅黑" pitchFamily="34" charset="-122"/>
              </a:rPr>
              <a:t>证券</a:t>
            </a:r>
            <a:r>
              <a:rPr lang="zh-CN" altLang="zh-CN" sz="1600" dirty="0">
                <a:latin typeface="微软雅黑" pitchFamily="34" charset="-122"/>
                <a:ea typeface="微软雅黑" pitchFamily="34" charset="-122"/>
              </a:rPr>
              <a:t>组合费应收</a:t>
            </a:r>
            <a:r>
              <a:rPr lang="zh-CN" altLang="zh-CN" sz="1600" dirty="0" smtClean="0">
                <a:latin typeface="微软雅黑" pitchFamily="34" charset="-122"/>
                <a:ea typeface="微软雅黑" pitchFamily="34" charset="-122"/>
              </a:rPr>
              <a:t>付</a:t>
            </a:r>
          </a:p>
          <a:p>
            <a:pPr marL="457200" lvl="1" indent="0">
              <a:spcBef>
                <a:spcPct val="40000"/>
              </a:spcBef>
              <a:buClr>
                <a:srgbClr val="CC0000"/>
              </a:buClr>
              <a:buSzPct val="80000"/>
              <a:defRPr/>
            </a:pPr>
            <a:r>
              <a:rPr lang="en-US" altLang="zh-CN" sz="1600" dirty="0" smtClean="0">
                <a:solidFill>
                  <a:srgbClr val="4D4D4D"/>
                </a:solidFill>
                <a:latin typeface="微软雅黑" pitchFamily="34" charset="-122"/>
                <a:ea typeface="微软雅黑" pitchFamily="34" charset="-122"/>
              </a:rPr>
              <a:t>=</a:t>
            </a:r>
            <a:r>
              <a:rPr lang="zh-CN" altLang="zh-CN" sz="1600" dirty="0" smtClean="0">
                <a:solidFill>
                  <a:srgbClr val="4D4D4D"/>
                </a:solidFill>
                <a:latin typeface="微软雅黑" pitchFamily="34" charset="-122"/>
                <a:ea typeface="微软雅黑" pitchFamily="34" charset="-122"/>
              </a:rPr>
              <a:t>∑各证券账户证券组合费应付</a:t>
            </a:r>
            <a:r>
              <a:rPr lang="en-US" altLang="zh-CN" sz="1600" dirty="0" smtClean="0">
                <a:solidFill>
                  <a:srgbClr val="4D4D4D"/>
                </a:solidFill>
                <a:latin typeface="微软雅黑" pitchFamily="34" charset="-122"/>
                <a:ea typeface="微软雅黑" pitchFamily="34" charset="-122"/>
              </a:rPr>
              <a:t> </a:t>
            </a:r>
            <a:r>
              <a:rPr lang="en-US" altLang="zh-CN" sz="1600" dirty="0">
                <a:solidFill>
                  <a:srgbClr val="4D4D4D"/>
                </a:solidFill>
                <a:latin typeface="微软雅黑" pitchFamily="34" charset="-122"/>
                <a:ea typeface="微软雅黑" pitchFamily="34" charset="-122"/>
              </a:rPr>
              <a:t>= </a:t>
            </a:r>
            <a:r>
              <a:rPr lang="en-US" altLang="zh-CN" sz="1600" dirty="0" smtClean="0">
                <a:solidFill>
                  <a:srgbClr val="4D4D4D"/>
                </a:solidFill>
                <a:latin typeface="微软雅黑" pitchFamily="34" charset="-122"/>
                <a:ea typeface="微软雅黑" pitchFamily="34" charset="-122"/>
              </a:rPr>
              <a:t>1.82RMB</a:t>
            </a:r>
            <a:endParaRPr lang="en-US" altLang="zh-CN" sz="1600" dirty="0">
              <a:solidFill>
                <a:srgbClr val="4D4D4D"/>
              </a:solidFill>
              <a:latin typeface="微软雅黑" pitchFamily="34" charset="-122"/>
              <a:ea typeface="微软雅黑" pitchFamily="34" charset="-122"/>
            </a:endParaRPr>
          </a:p>
          <a:p>
            <a:pPr lvl="1">
              <a:defRPr/>
            </a:pPr>
            <a:endParaRPr lang="zh-CN" altLang="zh-CN" sz="1600" b="1" dirty="0" smtClean="0">
              <a:solidFill>
                <a:srgbClr val="FF0000"/>
              </a:solidFill>
              <a:latin typeface="微软雅黑" pitchFamily="34" charset="-122"/>
              <a:ea typeface="微软雅黑" pitchFamily="34" charset="-122"/>
            </a:endParaRPr>
          </a:p>
          <a:p>
            <a:pPr>
              <a:defRPr/>
            </a:pPr>
            <a:endParaRPr lang="en-US" altLang="zh-CN" sz="2000" dirty="0" smtClean="0">
              <a:latin typeface="微软雅黑" pitchFamily="34" charset="-122"/>
              <a:ea typeface="微软雅黑" pitchFamily="34" charset="-122"/>
            </a:endParaRPr>
          </a:p>
        </p:txBody>
      </p:sp>
      <p:graphicFrame>
        <p:nvGraphicFramePr>
          <p:cNvPr id="5" name="表格 4"/>
          <p:cNvGraphicFramePr>
            <a:graphicFrameLocks noGrp="1"/>
          </p:cNvGraphicFramePr>
          <p:nvPr/>
        </p:nvGraphicFramePr>
        <p:xfrm>
          <a:off x="571472" y="2214554"/>
          <a:ext cx="8072492" cy="1483360"/>
        </p:xfrm>
        <a:graphic>
          <a:graphicData uri="http://schemas.openxmlformats.org/drawingml/2006/table">
            <a:tbl>
              <a:tblPr firstRow="1" bandRow="1">
                <a:tableStyleId>{5C22544A-7EE6-4342-B048-85BDC9FD1C3A}</a:tableStyleId>
              </a:tblPr>
              <a:tblGrid>
                <a:gridCol w="2018123"/>
                <a:gridCol w="2018123"/>
                <a:gridCol w="2018123"/>
                <a:gridCol w="2018123"/>
              </a:tblGrid>
              <a:tr h="370840">
                <a:tc>
                  <a:txBody>
                    <a:bodyPr/>
                    <a:lstStyle/>
                    <a:p>
                      <a:endParaRPr lang="zh-CN" altLang="en-US" sz="1600" dirty="0">
                        <a:latin typeface="微软雅黑" pitchFamily="34" charset="-122"/>
                        <a:ea typeface="微软雅黑" pitchFamily="34" charset="-122"/>
                      </a:endParaRPr>
                    </a:p>
                  </a:txBody>
                  <a:tcPr/>
                </a:tc>
                <a:tc>
                  <a:txBody>
                    <a:bodyPr/>
                    <a:lstStyle/>
                    <a:p>
                      <a:pPr algn="ctr"/>
                      <a:r>
                        <a:rPr lang="zh-CN" altLang="en-US" sz="1600" dirty="0" smtClean="0">
                          <a:latin typeface="微软雅黑" pitchFamily="34" charset="-122"/>
                          <a:ea typeface="微软雅黑" pitchFamily="34" charset="-122"/>
                        </a:rPr>
                        <a:t>买入应付</a:t>
                      </a:r>
                      <a:endParaRPr lang="zh-CN" altLang="en-US" sz="1600" dirty="0">
                        <a:latin typeface="微软雅黑" pitchFamily="34" charset="-122"/>
                        <a:ea typeface="微软雅黑" pitchFamily="34" charset="-122"/>
                      </a:endParaRPr>
                    </a:p>
                  </a:txBody>
                  <a:tcPr/>
                </a:tc>
                <a:tc>
                  <a:txBody>
                    <a:bodyPr/>
                    <a:lstStyle/>
                    <a:p>
                      <a:pPr algn="ctr"/>
                      <a:r>
                        <a:rPr lang="zh-CN" altLang="en-US" sz="1600" dirty="0" smtClean="0">
                          <a:latin typeface="微软雅黑" pitchFamily="34" charset="-122"/>
                          <a:ea typeface="微软雅黑" pitchFamily="34" charset="-122"/>
                        </a:rPr>
                        <a:t>卖出应付</a:t>
                      </a:r>
                      <a:endParaRPr lang="zh-CN" altLang="en-US" sz="1600" dirty="0">
                        <a:latin typeface="微软雅黑" pitchFamily="34" charset="-122"/>
                        <a:ea typeface="微软雅黑" pitchFamily="34" charset="-122"/>
                      </a:endParaRPr>
                    </a:p>
                  </a:txBody>
                  <a:tcPr/>
                </a:tc>
                <a:tc>
                  <a:txBody>
                    <a:bodyPr/>
                    <a:lstStyle/>
                    <a:p>
                      <a:pPr algn="ctr"/>
                      <a:r>
                        <a:rPr lang="zh-CN" altLang="en-US" sz="1600" dirty="0" smtClean="0">
                          <a:latin typeface="微软雅黑" pitchFamily="34" charset="-122"/>
                          <a:ea typeface="微软雅黑" pitchFamily="34" charset="-122"/>
                        </a:rPr>
                        <a:t>证券组合费</a:t>
                      </a:r>
                      <a:endParaRPr lang="zh-CN" altLang="en-US" sz="1600" dirty="0">
                        <a:latin typeface="微软雅黑" pitchFamily="34" charset="-122"/>
                        <a:ea typeface="微软雅黑" pitchFamily="34" charset="-122"/>
                      </a:endParaRPr>
                    </a:p>
                  </a:txBody>
                  <a:tcPr/>
                </a:tc>
              </a:tr>
              <a:tr h="370840">
                <a:tc>
                  <a:txBody>
                    <a:bodyPr/>
                    <a:lstStyle/>
                    <a:p>
                      <a:r>
                        <a:rPr lang="zh-CN" altLang="en-US" sz="1600" dirty="0" smtClean="0">
                          <a:latin typeface="微软雅黑" pitchFamily="34" charset="-122"/>
                          <a:ea typeface="微软雅黑" pitchFamily="34" charset="-122"/>
                        </a:rPr>
                        <a:t>港币金额</a:t>
                      </a:r>
                      <a:endParaRPr lang="zh-CN" altLang="en-US" sz="1600" dirty="0">
                        <a:latin typeface="微软雅黑" pitchFamily="34" charset="-122"/>
                        <a:ea typeface="微软雅黑" pitchFamily="34" charset="-122"/>
                      </a:endParaRPr>
                    </a:p>
                  </a:txBody>
                  <a:tcPr/>
                </a:tc>
                <a:tc>
                  <a:txBody>
                    <a:bodyPr/>
                    <a:lstStyle/>
                    <a:p>
                      <a:pPr algn="r"/>
                      <a:r>
                        <a:rPr lang="en-US" altLang="zh-CN" sz="1600" dirty="0" smtClean="0">
                          <a:solidFill>
                            <a:srgbClr val="4D4D4D"/>
                          </a:solidFill>
                          <a:latin typeface="微软雅黑" pitchFamily="34" charset="-122"/>
                          <a:ea typeface="微软雅黑" pitchFamily="34" charset="-122"/>
                        </a:rPr>
                        <a:t>-1,207,327.10</a:t>
                      </a:r>
                      <a:endParaRPr lang="zh-CN" altLang="en-US" sz="1600" dirty="0">
                        <a:latin typeface="微软雅黑" pitchFamily="34" charset="-122"/>
                        <a:ea typeface="微软雅黑" pitchFamily="34" charset="-122"/>
                      </a:endParaRPr>
                    </a:p>
                  </a:txBody>
                  <a:tcPr/>
                </a:tc>
                <a:tc>
                  <a:txBody>
                    <a:bodyPr/>
                    <a:lstStyle/>
                    <a:p>
                      <a:pPr algn="r"/>
                      <a:r>
                        <a:rPr lang="en-US" altLang="zh-CN" sz="1600" dirty="0" smtClean="0">
                          <a:solidFill>
                            <a:srgbClr val="4D4D4D"/>
                          </a:solidFill>
                          <a:latin typeface="微软雅黑" pitchFamily="34" charset="-122"/>
                          <a:ea typeface="微软雅黑" pitchFamily="34" charset="-122"/>
                        </a:rPr>
                        <a:t>304,164.04</a:t>
                      </a:r>
                      <a:endParaRPr lang="zh-CN" altLang="en-US" sz="1600" dirty="0">
                        <a:latin typeface="微软雅黑" pitchFamily="34" charset="-122"/>
                        <a:ea typeface="微软雅黑" pitchFamily="34" charset="-122"/>
                      </a:endParaRPr>
                    </a:p>
                  </a:txBody>
                  <a:tcPr/>
                </a:tc>
                <a:tc>
                  <a:txBody>
                    <a:bodyPr/>
                    <a:lstStyle/>
                    <a:p>
                      <a:pPr algn="r"/>
                      <a:r>
                        <a:rPr lang="en-US" altLang="zh-CN" sz="1600" dirty="0" smtClean="0">
                          <a:solidFill>
                            <a:srgbClr val="4D4D4D"/>
                          </a:solidFill>
                          <a:latin typeface="微软雅黑" pitchFamily="34" charset="-122"/>
                          <a:ea typeface="微软雅黑" pitchFamily="34" charset="-122"/>
                        </a:rPr>
                        <a:t>2.30</a:t>
                      </a:r>
                      <a:endParaRPr lang="zh-CN" altLang="en-US" sz="1600" dirty="0">
                        <a:latin typeface="微软雅黑" pitchFamily="34" charset="-122"/>
                        <a:ea typeface="微软雅黑" pitchFamily="34" charset="-122"/>
                      </a:endParaRPr>
                    </a:p>
                  </a:txBody>
                  <a:tcPr/>
                </a:tc>
              </a:tr>
              <a:tr h="370840">
                <a:tc>
                  <a:txBody>
                    <a:bodyPr/>
                    <a:lstStyle/>
                    <a:p>
                      <a:r>
                        <a:rPr lang="zh-CN" altLang="en-US" sz="1600" dirty="0" smtClean="0">
                          <a:latin typeface="微软雅黑" pitchFamily="34" charset="-122"/>
                          <a:ea typeface="微软雅黑" pitchFamily="34" charset="-122"/>
                        </a:rPr>
                        <a:t>适用汇率</a:t>
                      </a:r>
                      <a:endParaRPr lang="zh-CN" altLang="en-US" sz="1600" dirty="0">
                        <a:latin typeface="微软雅黑" pitchFamily="34" charset="-122"/>
                        <a:ea typeface="微软雅黑" pitchFamily="34" charset="-122"/>
                      </a:endParaRPr>
                    </a:p>
                  </a:txBody>
                  <a:tcPr/>
                </a:tc>
                <a:tc>
                  <a:txBody>
                    <a:bodyPr/>
                    <a:lstStyle/>
                    <a:p>
                      <a:pPr algn="r"/>
                      <a:r>
                        <a:rPr lang="zh-CN" altLang="en-US" sz="1600" dirty="0" smtClean="0">
                          <a:solidFill>
                            <a:srgbClr val="4D4D4D"/>
                          </a:solidFill>
                          <a:latin typeface="微软雅黑" pitchFamily="34" charset="-122"/>
                          <a:ea typeface="微软雅黑" pitchFamily="34" charset="-122"/>
                        </a:rPr>
                        <a:t>（卖出）</a:t>
                      </a:r>
                      <a:r>
                        <a:rPr lang="en-US" altLang="zh-CN" sz="1600" dirty="0" smtClean="0">
                          <a:solidFill>
                            <a:srgbClr val="4D4D4D"/>
                          </a:solidFill>
                          <a:latin typeface="微软雅黑" pitchFamily="34" charset="-122"/>
                          <a:ea typeface="微软雅黑" pitchFamily="34" charset="-122"/>
                        </a:rPr>
                        <a:t>0.7900</a:t>
                      </a:r>
                      <a:endParaRPr lang="zh-CN" altLang="en-US" sz="1600" dirty="0">
                        <a:latin typeface="微软雅黑" pitchFamily="34" charset="-122"/>
                        <a:ea typeface="微软雅黑" pitchFamily="34" charset="-122"/>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rgbClr val="4D4D4D"/>
                          </a:solidFill>
                          <a:latin typeface="微软雅黑" pitchFamily="34" charset="-122"/>
                          <a:ea typeface="微软雅黑" pitchFamily="34" charset="-122"/>
                        </a:rPr>
                        <a:t>（买入）</a:t>
                      </a:r>
                      <a:r>
                        <a:rPr lang="en-US" altLang="zh-CN" sz="1600" dirty="0" smtClean="0">
                          <a:solidFill>
                            <a:srgbClr val="4D4D4D"/>
                          </a:solidFill>
                          <a:latin typeface="微软雅黑" pitchFamily="34" charset="-122"/>
                          <a:ea typeface="微软雅黑" pitchFamily="34" charset="-122"/>
                        </a:rPr>
                        <a:t>0.7880</a:t>
                      </a:r>
                      <a:endParaRPr lang="zh-CN" altLang="en-US" sz="1600" dirty="0">
                        <a:latin typeface="微软雅黑" pitchFamily="34" charset="-122"/>
                        <a:ea typeface="微软雅黑" pitchFamily="34" charset="-122"/>
                      </a:endParaRPr>
                    </a:p>
                  </a:txBody>
                  <a:tcPr/>
                </a:tc>
                <a:tc>
                  <a:txBody>
                    <a:bodyPr/>
                    <a:lstStyle/>
                    <a:p>
                      <a:pPr algn="r"/>
                      <a:r>
                        <a:rPr lang="zh-CN" altLang="en-US" sz="1600" dirty="0" smtClean="0">
                          <a:solidFill>
                            <a:srgbClr val="4D4D4D"/>
                          </a:solidFill>
                          <a:latin typeface="微软雅黑" pitchFamily="34" charset="-122"/>
                          <a:ea typeface="微软雅黑" pitchFamily="34" charset="-122"/>
                        </a:rPr>
                        <a:t>（卖出）</a:t>
                      </a:r>
                      <a:r>
                        <a:rPr lang="en-US" altLang="zh-CN" sz="1600" dirty="0" smtClean="0">
                          <a:solidFill>
                            <a:srgbClr val="4D4D4D"/>
                          </a:solidFill>
                          <a:latin typeface="微软雅黑" pitchFamily="34" charset="-122"/>
                          <a:ea typeface="微软雅黑" pitchFamily="34" charset="-122"/>
                        </a:rPr>
                        <a:t>0.7900</a:t>
                      </a:r>
                      <a:endParaRPr lang="zh-CN" altLang="en-US" sz="1600" dirty="0">
                        <a:latin typeface="微软雅黑" pitchFamily="34" charset="-122"/>
                        <a:ea typeface="微软雅黑" pitchFamily="34" charset="-122"/>
                      </a:endParaRPr>
                    </a:p>
                  </a:txBody>
                  <a:tcPr/>
                </a:tc>
              </a:tr>
              <a:tr h="370840">
                <a:tc>
                  <a:txBody>
                    <a:bodyPr/>
                    <a:lstStyle/>
                    <a:p>
                      <a:r>
                        <a:rPr lang="zh-CN" altLang="en-US" sz="1600" dirty="0" smtClean="0">
                          <a:latin typeface="微软雅黑" pitchFamily="34" charset="-122"/>
                          <a:ea typeface="微软雅黑" pitchFamily="34" charset="-122"/>
                        </a:rPr>
                        <a:t>人民币金额</a:t>
                      </a:r>
                      <a:endParaRPr lang="zh-CN" altLang="en-US" sz="1600" dirty="0">
                        <a:latin typeface="微软雅黑" pitchFamily="34" charset="-122"/>
                        <a:ea typeface="微软雅黑" pitchFamily="34" charset="-122"/>
                      </a:endParaRPr>
                    </a:p>
                  </a:txBody>
                  <a:tcPr/>
                </a:tc>
                <a:tc>
                  <a:txBody>
                    <a:bodyPr/>
                    <a:lstStyle/>
                    <a:p>
                      <a:pPr algn="r"/>
                      <a:r>
                        <a:rPr lang="en-US" altLang="zh-CN" sz="1600" dirty="0" smtClean="0">
                          <a:solidFill>
                            <a:srgbClr val="4D4D4D"/>
                          </a:solidFill>
                          <a:latin typeface="微软雅黑" pitchFamily="34" charset="-122"/>
                          <a:ea typeface="微软雅黑" pitchFamily="34" charset="-122"/>
                        </a:rPr>
                        <a:t>-953,788.41</a:t>
                      </a:r>
                      <a:endParaRPr lang="zh-CN" altLang="en-US" sz="1600" b="1" dirty="0">
                        <a:latin typeface="微软雅黑" pitchFamily="34" charset="-122"/>
                        <a:ea typeface="微软雅黑" pitchFamily="34" charset="-122"/>
                      </a:endParaRPr>
                    </a:p>
                  </a:txBody>
                  <a:tcPr/>
                </a:tc>
                <a:tc>
                  <a:txBody>
                    <a:bodyPr/>
                    <a:lstStyle/>
                    <a:p>
                      <a:pPr algn="r"/>
                      <a:r>
                        <a:rPr lang="en-US" altLang="zh-CN" sz="1600" dirty="0" smtClean="0">
                          <a:solidFill>
                            <a:srgbClr val="4D4D4D"/>
                          </a:solidFill>
                          <a:latin typeface="微软雅黑" pitchFamily="34" charset="-122"/>
                          <a:ea typeface="微软雅黑" pitchFamily="34" charset="-122"/>
                        </a:rPr>
                        <a:t>239,681.26</a:t>
                      </a:r>
                      <a:endParaRPr lang="zh-CN" altLang="en-US" sz="1600" dirty="0">
                        <a:latin typeface="微软雅黑" pitchFamily="34" charset="-122"/>
                        <a:ea typeface="微软雅黑" pitchFamily="34" charset="-122"/>
                      </a:endParaRPr>
                    </a:p>
                  </a:txBody>
                  <a:tcPr/>
                </a:tc>
                <a:tc>
                  <a:txBody>
                    <a:bodyPr/>
                    <a:lstStyle/>
                    <a:p>
                      <a:pPr algn="r"/>
                      <a:r>
                        <a:rPr lang="en-US" altLang="zh-CN" sz="1600" dirty="0" smtClean="0">
                          <a:solidFill>
                            <a:srgbClr val="4D4D4D"/>
                          </a:solidFill>
                          <a:latin typeface="微软雅黑" pitchFamily="34" charset="-122"/>
                          <a:ea typeface="微软雅黑" pitchFamily="34" charset="-122"/>
                        </a:rPr>
                        <a:t>1.82</a:t>
                      </a:r>
                      <a:endParaRPr lang="zh-CN" altLang="en-US" sz="1600" dirty="0">
                        <a:latin typeface="微软雅黑" pitchFamily="34" charset="-122"/>
                        <a:ea typeface="微软雅黑" pitchFamily="34" charset="-122"/>
                      </a:endParaRPr>
                    </a:p>
                  </a:txBody>
                  <a:tcPr/>
                </a:tc>
              </a:tr>
            </a:tbl>
          </a:graphicData>
        </a:graphic>
      </p:graphicFrame>
      <p:sp>
        <p:nvSpPr>
          <p:cNvPr id="4" name="灯片编号占位符 3"/>
          <p:cNvSpPr>
            <a:spLocks noGrp="1"/>
          </p:cNvSpPr>
          <p:nvPr>
            <p:ph type="sldNum" sz="quarter" idx="12"/>
          </p:nvPr>
        </p:nvSpPr>
        <p:spPr/>
        <p:txBody>
          <a:bodyPr/>
          <a:lstStyle/>
          <a:p>
            <a:pPr>
              <a:defRPr/>
            </a:pPr>
            <a:fld id="{0248D04E-3358-42AD-A84E-CEB493668026}" type="slidenum">
              <a:rPr lang="en-US" altLang="zh-CN" smtClean="0"/>
              <a:pPr>
                <a:defRPr/>
              </a:pPr>
              <a:t>27</a:t>
            </a:fld>
            <a:endParaRPr lang="en-US" altLang="zh-CN"/>
          </a:p>
        </p:txBody>
      </p:sp>
      <p:sp>
        <p:nvSpPr>
          <p:cNvPr id="6" name="Text Box 8"/>
          <p:cNvSpPr txBox="1">
            <a:spLocks noChangeArrowheads="1"/>
          </p:cNvSpPr>
          <p:nvPr/>
        </p:nvSpPr>
        <p:spPr bwMode="auto">
          <a:xfrm>
            <a:off x="579438" y="155575"/>
            <a:ext cx="7953375" cy="573088"/>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a:solidFill>
                  <a:schemeClr val="bg1"/>
                </a:solidFill>
                <a:latin typeface="+mj-lt"/>
                <a:ea typeface="黑体" pitchFamily="49" charset="-122"/>
                <a:cs typeface="+mj-cs"/>
              </a:rPr>
              <a:t>三</a:t>
            </a:r>
            <a:r>
              <a:rPr lang="zh-CN" altLang="en-US" sz="2600" b="1" dirty="0" smtClean="0">
                <a:solidFill>
                  <a:schemeClr val="bg1"/>
                </a:solidFill>
                <a:latin typeface="+mj-lt"/>
                <a:ea typeface="黑体" pitchFamily="49" charset="-122"/>
                <a:cs typeface="+mj-cs"/>
              </a:rPr>
              <a:t>、清算</a:t>
            </a:r>
            <a:r>
              <a:rPr lang="zh-CN" altLang="en-US" sz="2600" b="1" dirty="0">
                <a:solidFill>
                  <a:schemeClr val="bg1"/>
                </a:solidFill>
                <a:latin typeface="+mj-lt"/>
                <a:ea typeface="黑体" pitchFamily="49" charset="-122"/>
                <a:cs typeface="+mj-cs"/>
              </a:rPr>
              <a:t>与交</a:t>
            </a:r>
            <a:r>
              <a:rPr lang="zh-CN" altLang="en-US" sz="2600" b="1" dirty="0" smtClean="0">
                <a:solidFill>
                  <a:schemeClr val="bg1"/>
                </a:solidFill>
                <a:latin typeface="+mj-lt"/>
                <a:ea typeface="黑体" pitchFamily="49" charset="-122"/>
                <a:cs typeface="+mj-cs"/>
              </a:rPr>
              <a:t>收</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11</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清算交收案例</a:t>
            </a:r>
            <a:endParaRPr lang="zh-CN" altLang="en-US" sz="2600" b="1" dirty="0">
              <a:solidFill>
                <a:schemeClr val="bg1"/>
              </a:solidFill>
              <a:latin typeface="+mj-lt"/>
              <a:ea typeface="黑体" pitchFamily="49" charset="-122"/>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07904" y="3140968"/>
            <a:ext cx="5184576" cy="720134"/>
          </a:xfrm>
        </p:spPr>
        <p:txBody>
          <a:bodyPr>
            <a:noAutofit/>
          </a:bodyPr>
          <a:lstStyle/>
          <a:p>
            <a:r>
              <a:rPr lang="zh-CN" altLang="en-US" sz="4400" dirty="0" smtClean="0"/>
              <a:t>风险管理</a:t>
            </a:r>
            <a:endParaRPr lang="zh-CN" altLang="en-US" sz="4400" dirty="0"/>
          </a:p>
        </p:txBody>
      </p:sp>
      <p:sp>
        <p:nvSpPr>
          <p:cNvPr id="3" name="文本占位符 2"/>
          <p:cNvSpPr>
            <a:spLocks noGrp="1"/>
          </p:cNvSpPr>
          <p:nvPr>
            <p:ph type="body" idx="1"/>
          </p:nvPr>
        </p:nvSpPr>
        <p:spPr/>
        <p:txBody>
          <a:bodyPr/>
          <a:lstStyle/>
          <a:p>
            <a:r>
              <a:rPr lang="en-US" altLang="zh-CN" dirty="0" smtClean="0"/>
              <a:t>4</a:t>
            </a:r>
            <a:endParaRPr lang="zh-CN" altLang="en-US" dirty="0"/>
          </a:p>
        </p:txBody>
      </p:sp>
      <p:sp>
        <p:nvSpPr>
          <p:cNvPr id="4" name="图片占位符 3"/>
          <p:cNvSpPr>
            <a:spLocks noGrp="1"/>
          </p:cNvSpPr>
          <p:nvPr>
            <p:ph type="pic" sz="quarter" idx="13"/>
          </p:nvPr>
        </p:nvSpPr>
        <p:spPr/>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579438" y="188913"/>
            <a:ext cx="7232650" cy="5730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1</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制度安排</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latin typeface="+mj-lt"/>
                <a:ea typeface="黑体" pitchFamily="49" charset="-122"/>
                <a:cs typeface="+mj-cs"/>
              </a:rPr>
              <a:t>一级结算</a:t>
            </a:r>
            <a:endParaRPr lang="zh-CN" altLang="en-US" sz="2600" b="1" dirty="0">
              <a:solidFill>
                <a:schemeClr val="bg1"/>
              </a:solidFill>
              <a:latin typeface="+mj-lt"/>
              <a:ea typeface="黑体" pitchFamily="49" charset="-122"/>
              <a:cs typeface="+mj-cs"/>
            </a:endParaRPr>
          </a:p>
        </p:txBody>
      </p:sp>
      <p:sp>
        <p:nvSpPr>
          <p:cNvPr id="30723" name="副标题 29"/>
          <p:cNvSpPr>
            <a:spLocks noGrp="1"/>
          </p:cNvSpPr>
          <p:nvPr>
            <p:ph type="subTitle" idx="1"/>
          </p:nvPr>
        </p:nvSpPr>
        <p:spPr>
          <a:xfrm>
            <a:off x="500063" y="857250"/>
            <a:ext cx="8501062" cy="5500688"/>
          </a:xfrm>
        </p:spPr>
        <p:txBody>
          <a:bodyPr/>
          <a:lstStyle/>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zh-CN" altLang="en-US" sz="2000" dirty="0" smtClean="0"/>
          </a:p>
        </p:txBody>
      </p:sp>
      <p:graphicFrame>
        <p:nvGraphicFramePr>
          <p:cNvPr id="11" name="图示 10"/>
          <p:cNvGraphicFramePr/>
          <p:nvPr/>
        </p:nvGraphicFramePr>
        <p:xfrm>
          <a:off x="357158" y="928670"/>
          <a:ext cx="8501122"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灯片编号占位符 10"/>
          <p:cNvSpPr txBox="1">
            <a:spLocks/>
          </p:cNvSpPr>
          <p:nvPr/>
        </p:nvSpPr>
        <p:spPr>
          <a:xfrm>
            <a:off x="6553200" y="6245225"/>
            <a:ext cx="2133600" cy="4762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248D04E-3358-42AD-A84E-CEB493668026}" type="slidenum">
              <a:rPr kumimoji="0" lang="en-US" altLang="zh-CN" sz="1800" b="0" i="0" u="none" strike="noStrike" kern="1200" cap="none" spc="0" normalizeH="0" baseline="0" noProof="0" smtClean="0">
                <a:ln>
                  <a:noFill/>
                </a:ln>
                <a:solidFill>
                  <a:schemeClr val="tx1"/>
                </a:solidFill>
                <a:effectLst/>
                <a:uLnTx/>
                <a:uFillTx/>
                <a:latin typeface="Arial" pitchFamily="34" charset="0"/>
                <a:ea typeface="宋体"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29</a:t>
            </a:fld>
            <a:endParaRPr kumimoji="0" lang="en-US" altLang="zh-CN" sz="18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
        <p:nvSpPr>
          <p:cNvPr id="8" name="椭圆 7"/>
          <p:cNvSpPr/>
          <p:nvPr/>
        </p:nvSpPr>
        <p:spPr bwMode="auto">
          <a:xfrm>
            <a:off x="5000628" y="0"/>
            <a:ext cx="1785950" cy="928670"/>
          </a:xfrm>
          <a:prstGeom prst="ellipse">
            <a:avLst/>
          </a:prstGeom>
          <a:no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10" name="直接箭头连接符 9"/>
          <p:cNvCxnSpPr/>
          <p:nvPr/>
        </p:nvCxnSpPr>
        <p:spPr bwMode="auto">
          <a:xfrm rot="10800000">
            <a:off x="6572264" y="785794"/>
            <a:ext cx="1357322" cy="1143008"/>
          </a:xfrm>
          <a:prstGeom prst="straightConnector1">
            <a:avLst/>
          </a:prstGeom>
          <a:ln>
            <a:solidFill>
              <a:srgbClr val="FF0000"/>
            </a:solidFill>
            <a:headEnd type="none" w="med" len="med"/>
            <a:tailEnd type="arrow"/>
          </a:ln>
        </p:spPr>
        <p:style>
          <a:lnRef idx="1">
            <a:schemeClr val="dk1"/>
          </a:lnRef>
          <a:fillRef idx="0">
            <a:schemeClr val="dk1"/>
          </a:fillRef>
          <a:effectRef idx="0">
            <a:schemeClr val="dk1"/>
          </a:effectRef>
          <a:fontRef idx="minor">
            <a:schemeClr val="tx1"/>
          </a:fontRef>
        </p:style>
      </p:cxn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smtClean="0"/>
              <a:t>概述</a:t>
            </a:r>
            <a:endParaRPr lang="zh-CN" altLang="en-US" sz="4000" b="1" dirty="0"/>
          </a:p>
        </p:txBody>
      </p:sp>
      <p:sp>
        <p:nvSpPr>
          <p:cNvPr id="3" name="文本占位符 2"/>
          <p:cNvSpPr>
            <a:spLocks noGrp="1"/>
          </p:cNvSpPr>
          <p:nvPr>
            <p:ph type="body" idx="1"/>
          </p:nvPr>
        </p:nvSpPr>
        <p:spPr/>
        <p:txBody>
          <a:bodyPr/>
          <a:lstStyle/>
          <a:p>
            <a:r>
              <a:rPr lang="en-US" altLang="zh-CN" dirty="0" smtClean="0"/>
              <a:t>1</a:t>
            </a:r>
            <a:endParaRPr lang="zh-CN" altLang="en-US" dirty="0"/>
          </a:p>
        </p:txBody>
      </p:sp>
      <p:sp>
        <p:nvSpPr>
          <p:cNvPr id="4" name="图片占位符 3"/>
          <p:cNvSpPr>
            <a:spLocks noGrp="1"/>
          </p:cNvSpPr>
          <p:nvPr>
            <p:ph type="pic" sz="quarter" idx="13"/>
          </p:nvPr>
        </p:nvSpPr>
        <p:spPr/>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71472" y="1214422"/>
            <a:ext cx="7143800" cy="2752341"/>
            <a:chOff x="571472" y="1214422"/>
            <a:chExt cx="7143800" cy="2752341"/>
          </a:xfrm>
        </p:grpSpPr>
        <p:sp>
          <p:nvSpPr>
            <p:cNvPr id="5" name="TextBox 4"/>
            <p:cNvSpPr txBox="1"/>
            <p:nvPr/>
          </p:nvSpPr>
          <p:spPr>
            <a:xfrm>
              <a:off x="642910" y="1643050"/>
              <a:ext cx="7000924" cy="2323713"/>
            </a:xfrm>
            <a:prstGeom prst="rect">
              <a:avLst/>
            </a:prstGeom>
            <a:noFill/>
          </p:spPr>
          <p:txBody>
            <a:bodyPr wrap="square" rtlCol="0">
              <a:spAutoFit/>
            </a:bodyPr>
            <a:lstStyle/>
            <a:p>
              <a:pPr lvl="0">
                <a:spcAft>
                  <a:spcPts val="600"/>
                </a:spcAft>
                <a:buClr>
                  <a:schemeClr val="tx2">
                    <a:lumMod val="60000"/>
                    <a:lumOff val="40000"/>
                  </a:schemeClr>
                </a:buClr>
                <a:buFont typeface="Wingdings" pitchFamily="2" charset="2"/>
                <a:buChar char="ü"/>
              </a:pPr>
              <a:r>
                <a:rPr lang="zh-CN" altLang="en-US" sz="1600" b="1" dirty="0" smtClean="0">
                  <a:latin typeface="微软雅黑" pitchFamily="34" charset="-122"/>
                  <a:ea typeface="微软雅黑" pitchFamily="34" charset="-122"/>
                </a:rPr>
                <a:t>定义：</a:t>
              </a:r>
              <a:r>
                <a:rPr lang="zh-CN" altLang="en-US" sz="1600" dirty="0" smtClean="0">
                  <a:latin typeface="微软雅黑" pitchFamily="34" charset="-122"/>
                  <a:ea typeface="微软雅黑" pitchFamily="34" charset="-122"/>
                </a:rPr>
                <a:t>每日收市后，对结算参与人各备付金账户名下各证券品种对应交收日的</a:t>
              </a:r>
              <a:r>
                <a:rPr lang="zh-CN" altLang="en-US" sz="1600" b="1" dirty="0" smtClean="0">
                  <a:solidFill>
                    <a:schemeClr val="tx2">
                      <a:lumMod val="60000"/>
                      <a:lumOff val="40000"/>
                    </a:schemeClr>
                  </a:solidFill>
                  <a:latin typeface="微软雅黑" pitchFamily="34" charset="-122"/>
                  <a:ea typeface="微软雅黑" pitchFamily="34" charset="-122"/>
                </a:rPr>
                <a:t>未完成交收头寸</a:t>
              </a:r>
              <a:r>
                <a:rPr lang="zh-CN" altLang="en-US" sz="1600" dirty="0" smtClean="0">
                  <a:latin typeface="微软雅黑" pitchFamily="34" charset="-122"/>
                  <a:ea typeface="微软雅黑" pitchFamily="34" charset="-122"/>
                </a:rPr>
                <a:t>，根据其最新市值和对应成交金额的差值情况，结合相关计收原则，计算参与人需要缴纳的款项</a:t>
              </a:r>
              <a:endParaRPr lang="en-US" altLang="zh-CN" sz="1600" dirty="0" smtClean="0">
                <a:latin typeface="微软雅黑" pitchFamily="34" charset="-122"/>
                <a:ea typeface="微软雅黑" pitchFamily="34" charset="-122"/>
              </a:endParaRPr>
            </a:p>
            <a:p>
              <a:pPr lvl="0">
                <a:spcAft>
                  <a:spcPts val="600"/>
                </a:spcAft>
                <a:buClr>
                  <a:schemeClr val="tx2">
                    <a:lumMod val="60000"/>
                    <a:lumOff val="40000"/>
                  </a:schemeClr>
                </a:buClr>
                <a:buFont typeface="Wingdings" pitchFamily="2" charset="2"/>
                <a:buChar char="ü"/>
              </a:pPr>
              <a:r>
                <a:rPr lang="zh-CN" altLang="en-US" sz="1600" b="1" dirty="0" smtClean="0">
                  <a:latin typeface="微软雅黑" pitchFamily="34" charset="-122"/>
                  <a:ea typeface="微软雅黑" pitchFamily="34" charset="-122"/>
                </a:rPr>
                <a:t>计算公式：</a:t>
              </a:r>
              <a:endParaRPr lang="en-US" altLang="zh-CN" sz="1600" b="1" dirty="0" smtClean="0">
                <a:latin typeface="微软雅黑" pitchFamily="34" charset="-122"/>
                <a:ea typeface="微软雅黑" pitchFamily="34" charset="-122"/>
              </a:endParaRPr>
            </a:p>
            <a:p>
              <a:pPr lvl="0">
                <a:spcAft>
                  <a:spcPts val="600"/>
                </a:spcAft>
                <a:buClr>
                  <a:schemeClr val="tx2">
                    <a:lumMod val="60000"/>
                    <a:lumOff val="40000"/>
                  </a:schemeClr>
                </a:buClr>
              </a:pPr>
              <a:r>
                <a:rPr lang="zh-CN" altLang="en-US" sz="1600" b="1" dirty="0" smtClean="0">
                  <a:latin typeface="微软雅黑" pitchFamily="34" charset="-122"/>
                  <a:ea typeface="微软雅黑" pitchFamily="34" charset="-122"/>
                </a:rPr>
                <a:t>差额缴款</a:t>
              </a:r>
              <a:r>
                <a:rPr lang="en-US" altLang="zh-CN" sz="1600" dirty="0" smtClean="0">
                  <a:latin typeface="微软雅黑" pitchFamily="34" charset="-122"/>
                  <a:ea typeface="微软雅黑" pitchFamily="34" charset="-122"/>
                </a:rPr>
                <a:t>= </a:t>
              </a:r>
              <a:r>
                <a:rPr lang="zh-CN" altLang="en-US" sz="1600" dirty="0" smtClean="0">
                  <a:latin typeface="微软雅黑" pitchFamily="34" charset="-122"/>
                  <a:ea typeface="微软雅黑" pitchFamily="34" charset="-122"/>
                </a:rPr>
                <a:t>应于</a:t>
              </a:r>
              <a:r>
                <a:rPr lang="en-US" altLang="zh-CN" sz="1600" dirty="0" smtClean="0">
                  <a:latin typeface="微软雅黑" pitchFamily="34" charset="-122"/>
                  <a:ea typeface="微软雅黑" pitchFamily="34" charset="-122"/>
                </a:rPr>
                <a:t>T+1</a:t>
              </a:r>
              <a:r>
                <a:rPr lang="zh-CN" altLang="en-US" sz="1600" dirty="0" smtClean="0">
                  <a:latin typeface="微软雅黑" pitchFamily="34" charset="-122"/>
                  <a:ea typeface="微软雅黑" pitchFamily="34" charset="-122"/>
                </a:rPr>
                <a:t>日交收的未交收头寸净差额</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应于</a:t>
              </a:r>
              <a:r>
                <a:rPr lang="en-US" altLang="zh-CN" sz="1600" dirty="0" smtClean="0">
                  <a:latin typeface="微软雅黑" pitchFamily="34" charset="-122"/>
                  <a:ea typeface="微软雅黑" pitchFamily="34" charset="-122"/>
                </a:rPr>
                <a:t>T+2</a:t>
              </a:r>
              <a:r>
                <a:rPr lang="zh-CN" altLang="en-US" sz="1600" dirty="0" smtClean="0">
                  <a:latin typeface="微软雅黑" pitchFamily="34" charset="-122"/>
                  <a:ea typeface="微软雅黑" pitchFamily="34" charset="-122"/>
                </a:rPr>
                <a:t>日交收的未交收头寸净差额</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应于</a:t>
              </a:r>
              <a:r>
                <a:rPr lang="en-US" altLang="zh-CN" sz="1600" dirty="0" smtClean="0">
                  <a:latin typeface="微软雅黑" pitchFamily="34" charset="-122"/>
                  <a:ea typeface="微软雅黑" pitchFamily="34" charset="-122"/>
                </a:rPr>
                <a:t>T+1</a:t>
              </a:r>
              <a:r>
                <a:rPr lang="zh-CN" altLang="en-US" sz="1600" dirty="0" smtClean="0">
                  <a:latin typeface="微软雅黑" pitchFamily="34" charset="-122"/>
                  <a:ea typeface="微软雅黑" pitchFamily="34" charset="-122"/>
                </a:rPr>
                <a:t>日交收的未交收头寸（∑顺差项</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逆差项）</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应于</a:t>
              </a:r>
              <a:r>
                <a:rPr lang="en-US" altLang="zh-CN" sz="1600" dirty="0" smtClean="0">
                  <a:latin typeface="微软雅黑" pitchFamily="34" charset="-122"/>
                  <a:ea typeface="微软雅黑" pitchFamily="34" charset="-122"/>
                </a:rPr>
                <a:t>T+2</a:t>
              </a:r>
              <a:r>
                <a:rPr lang="zh-CN" altLang="en-US" sz="1600" dirty="0" smtClean="0">
                  <a:latin typeface="微软雅黑" pitchFamily="34" charset="-122"/>
                  <a:ea typeface="微软雅黑" pitchFamily="34" charset="-122"/>
                </a:rPr>
                <a:t>日交收的未交收头寸（∑顺差项</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逆差项）</a:t>
              </a:r>
            </a:p>
            <a:p>
              <a:endParaRPr lang="zh-CN" altLang="en-US" dirty="0"/>
            </a:p>
          </p:txBody>
        </p:sp>
        <p:sp>
          <p:nvSpPr>
            <p:cNvPr id="6" name="圆角矩形 5"/>
            <p:cNvSpPr/>
            <p:nvPr/>
          </p:nvSpPr>
          <p:spPr bwMode="auto">
            <a:xfrm>
              <a:off x="571472" y="1428736"/>
              <a:ext cx="7143800" cy="228601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 name="TextBox 3"/>
            <p:cNvSpPr txBox="1"/>
            <p:nvPr/>
          </p:nvSpPr>
          <p:spPr>
            <a:xfrm>
              <a:off x="714348" y="1214422"/>
              <a:ext cx="1357322" cy="369332"/>
            </a:xfrm>
            <a:prstGeom prst="rect">
              <a:avLst/>
            </a:prstGeom>
            <a:solidFill>
              <a:schemeClr val="tx2">
                <a:lumMod val="60000"/>
                <a:lumOff val="40000"/>
              </a:schemeClr>
            </a:solidFill>
            <a:ln w="28575">
              <a:solidFill>
                <a:schemeClr val="tx2">
                  <a:lumMod val="60000"/>
                  <a:lumOff val="40000"/>
                </a:schemeClr>
              </a:solidFill>
            </a:ln>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差额缴款</a:t>
              </a:r>
              <a:endParaRPr lang="zh-CN" altLang="en-US" b="1" dirty="0">
                <a:solidFill>
                  <a:schemeClr val="bg1"/>
                </a:solidFill>
                <a:latin typeface="微软雅黑" pitchFamily="34" charset="-122"/>
                <a:ea typeface="微软雅黑" pitchFamily="34" charset="-122"/>
              </a:endParaRPr>
            </a:p>
          </p:txBody>
        </p:sp>
      </p:grpSp>
      <p:sp>
        <p:nvSpPr>
          <p:cNvPr id="7" name="TextBox 6"/>
          <p:cNvSpPr txBox="1"/>
          <p:nvPr/>
        </p:nvSpPr>
        <p:spPr>
          <a:xfrm>
            <a:off x="642910" y="4594878"/>
            <a:ext cx="7000924" cy="1477328"/>
          </a:xfrm>
          <a:prstGeom prst="rect">
            <a:avLst/>
          </a:prstGeom>
          <a:noFill/>
        </p:spPr>
        <p:txBody>
          <a:bodyPr wrap="square" rtlCol="0" anchor="ctr">
            <a:spAutoFit/>
          </a:bodyPr>
          <a:lstStyle/>
          <a:p>
            <a:pPr>
              <a:spcAft>
                <a:spcPts val="600"/>
              </a:spcAft>
              <a:buClr>
                <a:schemeClr val="tx2">
                  <a:lumMod val="60000"/>
                  <a:lumOff val="40000"/>
                </a:schemeClr>
              </a:buClr>
              <a:buFont typeface="Wingdings" pitchFamily="2" charset="2"/>
              <a:buChar char="ü"/>
            </a:pPr>
            <a:r>
              <a:rPr lang="zh-CN" altLang="en-US" sz="1600" b="1" dirty="0" smtClean="0">
                <a:latin typeface="微软雅黑" pitchFamily="34" charset="-122"/>
                <a:ea typeface="微软雅黑" pitchFamily="34" charset="-122"/>
              </a:rPr>
              <a:t>定义：</a:t>
            </a:r>
            <a:r>
              <a:rPr lang="zh-CN" altLang="en-US" sz="1600" dirty="0" smtClean="0">
                <a:latin typeface="微软雅黑" pitchFamily="34" charset="-122"/>
                <a:ea typeface="微软雅黑" pitchFamily="34" charset="-122"/>
              </a:rPr>
              <a:t>根据结算参与人</a:t>
            </a:r>
            <a:r>
              <a:rPr lang="zh-CN" altLang="en-US" sz="1600" b="1" dirty="0" smtClean="0">
                <a:solidFill>
                  <a:schemeClr val="tx2">
                    <a:lumMod val="60000"/>
                    <a:lumOff val="40000"/>
                  </a:schemeClr>
                </a:solidFill>
                <a:latin typeface="微软雅黑" pitchFamily="34" charset="-122"/>
                <a:ea typeface="微软雅黑" pitchFamily="34" charset="-122"/>
              </a:rPr>
              <a:t>未完成交收头寸</a:t>
            </a:r>
            <a:r>
              <a:rPr lang="zh-CN" altLang="en-US" sz="1600" dirty="0" smtClean="0">
                <a:latin typeface="微软雅黑" pitchFamily="34" charset="-122"/>
                <a:ea typeface="微软雅黑" pitchFamily="34" charset="-122"/>
              </a:rPr>
              <a:t>的成交情况、当日市值、以及证券担保品情况，以各备付金账户为单位，计算其按金持仓后，结合按金率和按金乘数计算其需要缴纳的款项</a:t>
            </a:r>
            <a:endParaRPr lang="en-US" altLang="zh-CN" sz="1600" dirty="0" smtClean="0">
              <a:latin typeface="微软雅黑" pitchFamily="34" charset="-122"/>
              <a:ea typeface="微软雅黑" pitchFamily="34" charset="-122"/>
            </a:endParaRPr>
          </a:p>
          <a:p>
            <a:pPr>
              <a:spcAft>
                <a:spcPts val="600"/>
              </a:spcAft>
              <a:buClr>
                <a:schemeClr val="tx2">
                  <a:lumMod val="60000"/>
                  <a:lumOff val="40000"/>
                </a:schemeClr>
              </a:buClr>
              <a:buFont typeface="Wingdings" pitchFamily="2" charset="2"/>
              <a:buChar char="ü"/>
            </a:pPr>
            <a:r>
              <a:rPr lang="zh-CN" altLang="en-US" sz="1600" b="1" dirty="0" smtClean="0">
                <a:latin typeface="微软雅黑" pitchFamily="34" charset="-122"/>
                <a:ea typeface="微软雅黑" pitchFamily="34" charset="-122"/>
              </a:rPr>
              <a:t>计算公式：</a:t>
            </a:r>
            <a:endParaRPr lang="en-US" altLang="zh-CN" sz="1600" b="1" dirty="0" smtClean="0">
              <a:latin typeface="微软雅黑" pitchFamily="34" charset="-122"/>
              <a:ea typeface="微软雅黑" pitchFamily="34" charset="-122"/>
            </a:endParaRPr>
          </a:p>
          <a:p>
            <a:pPr>
              <a:spcAft>
                <a:spcPts val="600"/>
              </a:spcAft>
              <a:buClr>
                <a:schemeClr val="tx2">
                  <a:lumMod val="60000"/>
                  <a:lumOff val="40000"/>
                </a:schemeClr>
              </a:buClr>
            </a:pPr>
            <a:r>
              <a:rPr lang="zh-CN" altLang="en-US" sz="1600" b="1" dirty="0" smtClean="0">
                <a:latin typeface="微软雅黑" pitchFamily="34" charset="-122"/>
                <a:ea typeface="微软雅黑" pitchFamily="34" charset="-122"/>
              </a:rPr>
              <a:t>参与人应缴纳的按金</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按金持仓</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按金率</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按金乘数</a:t>
            </a:r>
          </a:p>
        </p:txBody>
      </p:sp>
      <p:sp>
        <p:nvSpPr>
          <p:cNvPr id="8" name="圆角矩形 7"/>
          <p:cNvSpPr/>
          <p:nvPr/>
        </p:nvSpPr>
        <p:spPr bwMode="auto">
          <a:xfrm>
            <a:off x="571472" y="4214818"/>
            <a:ext cx="7143800" cy="2071702"/>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9" name="TextBox 8"/>
          <p:cNvSpPr txBox="1"/>
          <p:nvPr/>
        </p:nvSpPr>
        <p:spPr>
          <a:xfrm>
            <a:off x="714348" y="4000503"/>
            <a:ext cx="1357322" cy="369332"/>
          </a:xfrm>
          <a:prstGeom prst="rect">
            <a:avLst/>
          </a:prstGeom>
          <a:solidFill>
            <a:schemeClr val="tx2">
              <a:lumMod val="60000"/>
              <a:lumOff val="40000"/>
            </a:schemeClr>
          </a:solidFill>
          <a:ln w="28575">
            <a:solidFill>
              <a:schemeClr val="tx2">
                <a:lumMod val="60000"/>
                <a:lumOff val="40000"/>
              </a:schemeClr>
            </a:solidFill>
          </a:ln>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按金</a:t>
            </a:r>
            <a:endParaRPr lang="zh-CN" altLang="en-US" b="1" dirty="0">
              <a:solidFill>
                <a:schemeClr val="bg1"/>
              </a:solidFill>
              <a:latin typeface="微软雅黑" pitchFamily="34" charset="-122"/>
              <a:ea typeface="微软雅黑" pitchFamily="34" charset="-122"/>
            </a:endParaRPr>
          </a:p>
        </p:txBody>
      </p:sp>
      <p:sp>
        <p:nvSpPr>
          <p:cNvPr id="10" name="Text Box 8"/>
          <p:cNvSpPr txBox="1">
            <a:spLocks noChangeArrowheads="1"/>
          </p:cNvSpPr>
          <p:nvPr/>
        </p:nvSpPr>
        <p:spPr bwMode="auto">
          <a:xfrm>
            <a:off x="579438" y="188913"/>
            <a:ext cx="7232650" cy="572464"/>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2</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风控资金</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latin typeface="+mj-lt"/>
                <a:ea typeface="黑体" pitchFamily="49" charset="-122"/>
                <a:cs typeface="+mj-cs"/>
              </a:rPr>
              <a:t>一级结算</a:t>
            </a:r>
            <a:endParaRPr lang="zh-CN" altLang="en-US" sz="2600" b="1" dirty="0">
              <a:solidFill>
                <a:schemeClr val="bg1"/>
              </a:solidFill>
              <a:latin typeface="+mj-lt"/>
              <a:ea typeface="黑体" pitchFamily="49" charset="-122"/>
              <a:cs typeface="+mj-cs"/>
            </a:endParaRPr>
          </a:p>
        </p:txBody>
      </p:sp>
      <p:sp>
        <p:nvSpPr>
          <p:cNvPr id="12" name="灯片编号占位符 11"/>
          <p:cNvSpPr>
            <a:spLocks noGrp="1"/>
          </p:cNvSpPr>
          <p:nvPr>
            <p:ph type="sldNum" sz="quarter" idx="12"/>
          </p:nvPr>
        </p:nvSpPr>
        <p:spPr/>
        <p:txBody>
          <a:bodyPr/>
          <a:lstStyle/>
          <a:p>
            <a:pPr>
              <a:defRPr/>
            </a:pPr>
            <a:fld id="{0248D04E-3358-42AD-A84E-CEB493668026}" type="slidenum">
              <a:rPr lang="en-US" altLang="zh-CN" smtClean="0"/>
              <a:pPr>
                <a:defRPr/>
              </a:pPr>
              <a:t>30</a:t>
            </a:fld>
            <a:endParaRPr lang="en-US" altLang="zh-CN"/>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1472" y="1214422"/>
            <a:ext cx="7143800" cy="2214578"/>
            <a:chOff x="571472" y="1214422"/>
            <a:chExt cx="7143800" cy="2214578"/>
          </a:xfrm>
        </p:grpSpPr>
        <p:sp>
          <p:nvSpPr>
            <p:cNvPr id="3" name="TextBox 2"/>
            <p:cNvSpPr txBox="1"/>
            <p:nvPr/>
          </p:nvSpPr>
          <p:spPr>
            <a:xfrm>
              <a:off x="642910" y="1643050"/>
              <a:ext cx="7000924" cy="1754326"/>
            </a:xfrm>
            <a:prstGeom prst="rect">
              <a:avLst/>
            </a:prstGeom>
            <a:noFill/>
          </p:spPr>
          <p:txBody>
            <a:bodyPr wrap="square" rtlCol="0">
              <a:spAutoFit/>
            </a:bodyPr>
            <a:lstStyle/>
            <a:p>
              <a:pPr lvl="0">
                <a:spcAft>
                  <a:spcPts val="0"/>
                </a:spcAft>
                <a:buClr>
                  <a:schemeClr val="tx2">
                    <a:lumMod val="60000"/>
                    <a:lumOff val="40000"/>
                  </a:schemeClr>
                </a:buClr>
                <a:buFont typeface="Wingdings" pitchFamily="2" charset="2"/>
                <a:buChar char="ü"/>
              </a:pPr>
              <a:r>
                <a:rPr lang="zh-CN" altLang="en-US" b="1" dirty="0" smtClean="0">
                  <a:latin typeface="微软雅黑" pitchFamily="34" charset="-122"/>
                  <a:ea typeface="微软雅黑" pitchFamily="34" charset="-122"/>
                </a:rPr>
                <a:t>缴纳条件：</a:t>
              </a:r>
              <a:r>
                <a:rPr lang="zh-CN" altLang="en-US" dirty="0" smtClean="0">
                  <a:latin typeface="微软雅黑" pitchFamily="34" charset="-122"/>
                  <a:ea typeface="微软雅黑" pitchFamily="34" charset="-122"/>
                </a:rPr>
                <a:t>该</a:t>
              </a:r>
              <a:r>
                <a:rPr lang="zh-CN" altLang="en-US" b="1" dirty="0" smtClean="0">
                  <a:solidFill>
                    <a:schemeClr val="tx2">
                      <a:lumMod val="60000"/>
                      <a:lumOff val="40000"/>
                    </a:schemeClr>
                  </a:solidFill>
                  <a:latin typeface="微软雅黑" pitchFamily="34" charset="-122"/>
                  <a:ea typeface="微软雅黑" pitchFamily="34" charset="-122"/>
                </a:rPr>
                <a:t>高风险证券</a:t>
              </a:r>
              <a:r>
                <a:rPr lang="zh-CN" altLang="en-US" dirty="0" smtClean="0">
                  <a:latin typeface="微软雅黑" pitchFamily="34" charset="-122"/>
                  <a:ea typeface="微软雅黑" pitchFamily="34" charset="-122"/>
                </a:rPr>
                <a:t>未交收的净长仓价值</a:t>
              </a:r>
              <a:r>
                <a:rPr lang="en-US" altLang="zh-CN" dirty="0" smtClean="0">
                  <a:latin typeface="微软雅黑" pitchFamily="34" charset="-122"/>
                  <a:ea typeface="微软雅黑" pitchFamily="34" charset="-122"/>
                </a:rPr>
                <a:t>&gt;</a:t>
              </a:r>
              <a:r>
                <a:rPr lang="zh-CN" altLang="en-US" dirty="0" smtClean="0">
                  <a:latin typeface="微软雅黑" pitchFamily="34" charset="-122"/>
                  <a:ea typeface="微软雅黑" pitchFamily="34" charset="-122"/>
                </a:rPr>
                <a:t>中国结算两倍的速动资金时</a:t>
              </a:r>
              <a:endParaRPr lang="en-US" altLang="zh-CN" dirty="0" smtClean="0">
                <a:latin typeface="微软雅黑" pitchFamily="34" charset="-122"/>
                <a:ea typeface="微软雅黑" pitchFamily="34" charset="-122"/>
              </a:endParaRPr>
            </a:p>
            <a:p>
              <a:pPr lvl="0">
                <a:spcAft>
                  <a:spcPts val="0"/>
                </a:spcAft>
                <a:buClr>
                  <a:schemeClr val="tx2">
                    <a:lumMod val="60000"/>
                    <a:lumOff val="40000"/>
                  </a:schemeClr>
                </a:buClr>
              </a:pPr>
              <a:endParaRPr lang="en-US" altLang="zh-CN" dirty="0" smtClean="0">
                <a:latin typeface="微软雅黑" pitchFamily="34" charset="-122"/>
                <a:ea typeface="微软雅黑" pitchFamily="34" charset="-122"/>
              </a:endParaRPr>
            </a:p>
            <a:p>
              <a:pPr lvl="0">
                <a:spcAft>
                  <a:spcPts val="0"/>
                </a:spcAft>
                <a:buClr>
                  <a:schemeClr val="tx2">
                    <a:lumMod val="60000"/>
                    <a:lumOff val="40000"/>
                  </a:schemeClr>
                </a:buClr>
                <a:buFont typeface="Wingdings" pitchFamily="2" charset="2"/>
                <a:buChar char="ü"/>
              </a:pPr>
              <a:r>
                <a:rPr lang="zh-CN" altLang="en-US" b="1" dirty="0" smtClean="0">
                  <a:latin typeface="微软雅黑" pitchFamily="34" charset="-122"/>
                  <a:ea typeface="微软雅黑" pitchFamily="34" charset="-122"/>
                </a:rPr>
                <a:t>计算公式：</a:t>
              </a:r>
              <a:endParaRPr lang="en-US" altLang="zh-CN" b="1" dirty="0" smtClean="0">
                <a:latin typeface="微软雅黑" pitchFamily="34" charset="-122"/>
                <a:ea typeface="微软雅黑" pitchFamily="34" charset="-122"/>
              </a:endParaRPr>
            </a:p>
            <a:p>
              <a:pPr lvl="0">
                <a:spcAft>
                  <a:spcPts val="0"/>
                </a:spcAft>
                <a:buClr>
                  <a:schemeClr val="tx2">
                    <a:lumMod val="60000"/>
                    <a:lumOff val="40000"/>
                  </a:schemeClr>
                </a:buClr>
              </a:pPr>
              <a:r>
                <a:rPr lang="zh-CN" altLang="en-US" b="1" dirty="0" smtClean="0">
                  <a:latin typeface="微软雅黑" pitchFamily="34" charset="-122"/>
                  <a:ea typeface="微软雅黑" pitchFamily="34" charset="-122"/>
                </a:rPr>
                <a:t>集中抵押金</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波动幅度*该证券未交收的净长仓价值</a:t>
              </a:r>
              <a:endParaRPr lang="en-US" altLang="zh-CN" dirty="0" smtClean="0">
                <a:latin typeface="微软雅黑" pitchFamily="34" charset="-122"/>
                <a:ea typeface="微软雅黑" pitchFamily="34" charset="-122"/>
              </a:endParaRPr>
            </a:p>
            <a:p>
              <a:endParaRPr lang="zh-CN" altLang="en-US" dirty="0"/>
            </a:p>
          </p:txBody>
        </p:sp>
        <p:sp>
          <p:nvSpPr>
            <p:cNvPr id="4" name="圆角矩形 3"/>
            <p:cNvSpPr/>
            <p:nvPr/>
          </p:nvSpPr>
          <p:spPr bwMode="auto">
            <a:xfrm>
              <a:off x="571472" y="1428736"/>
              <a:ext cx="7143800" cy="2000264"/>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 name="TextBox 4"/>
            <p:cNvSpPr txBox="1"/>
            <p:nvPr/>
          </p:nvSpPr>
          <p:spPr>
            <a:xfrm>
              <a:off x="714348" y="1214422"/>
              <a:ext cx="1357322" cy="369332"/>
            </a:xfrm>
            <a:prstGeom prst="rect">
              <a:avLst/>
            </a:prstGeom>
            <a:solidFill>
              <a:schemeClr val="tx2">
                <a:lumMod val="60000"/>
                <a:lumOff val="40000"/>
              </a:schemeClr>
            </a:solidFill>
            <a:ln w="28575">
              <a:solidFill>
                <a:schemeClr val="tx2">
                  <a:lumMod val="60000"/>
                  <a:lumOff val="40000"/>
                </a:schemeClr>
              </a:solidFill>
            </a:ln>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集中抵押金</a:t>
              </a:r>
              <a:endParaRPr lang="zh-CN" altLang="en-US" b="1" dirty="0">
                <a:solidFill>
                  <a:schemeClr val="bg1"/>
                </a:solidFill>
                <a:latin typeface="微软雅黑" pitchFamily="34" charset="-122"/>
                <a:ea typeface="微软雅黑" pitchFamily="34" charset="-122"/>
              </a:endParaRPr>
            </a:p>
          </p:txBody>
        </p:sp>
      </p:grpSp>
      <p:sp>
        <p:nvSpPr>
          <p:cNvPr id="6" name="云形标注 5"/>
          <p:cNvSpPr/>
          <p:nvPr/>
        </p:nvSpPr>
        <p:spPr bwMode="auto">
          <a:xfrm>
            <a:off x="3143240" y="2000240"/>
            <a:ext cx="2571768" cy="714380"/>
          </a:xfrm>
          <a:prstGeom prst="cloudCallout">
            <a:avLst>
              <a:gd name="adj1" fmla="val -58737"/>
              <a:gd name="adj2" fmla="val -5946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lvl="0"/>
            <a:r>
              <a:rPr lang="zh-CN" altLang="en-US" sz="1200" dirty="0" smtClean="0">
                <a:latin typeface="微软雅黑" pitchFamily="34" charset="-122"/>
                <a:ea typeface="微软雅黑" pitchFamily="34" charset="-122"/>
              </a:rPr>
              <a:t>昨日收盘价与前日相比，涨跌幅超过</a:t>
            </a:r>
            <a:r>
              <a:rPr lang="en-US" altLang="zh-CN" sz="1200" dirty="0" smtClean="0">
                <a:latin typeface="微软雅黑" pitchFamily="34" charset="-122"/>
                <a:ea typeface="微软雅黑" pitchFamily="34" charset="-122"/>
              </a:rPr>
              <a:t>10</a:t>
            </a:r>
            <a:r>
              <a:rPr lang="zh-CN" altLang="en-US" sz="1200" dirty="0" smtClean="0">
                <a:latin typeface="微软雅黑" pitchFamily="34" charset="-122"/>
                <a:ea typeface="微软雅黑" pitchFamily="34" charset="-122"/>
              </a:rPr>
              <a:t>％</a:t>
            </a:r>
            <a:endParaRPr lang="en-US" altLang="zh-CN" sz="1200" dirty="0" smtClean="0">
              <a:latin typeface="微软雅黑" pitchFamily="34" charset="-122"/>
              <a:ea typeface="微软雅黑" pitchFamily="34" charset="-122"/>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 name="圆角矩形 6"/>
          <p:cNvSpPr/>
          <p:nvPr/>
        </p:nvSpPr>
        <p:spPr bwMode="auto">
          <a:xfrm>
            <a:off x="1643042" y="4071942"/>
            <a:ext cx="3000396" cy="1071570"/>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r>
              <a:rPr lang="zh-CN" altLang="en-US" dirty="0" smtClean="0">
                <a:solidFill>
                  <a:schemeClr val="tx1"/>
                </a:solidFill>
                <a:latin typeface="微软雅黑" pitchFamily="34" charset="-122"/>
                <a:ea typeface="微软雅黑" pitchFamily="34" charset="-122"/>
              </a:rPr>
              <a:t>暂不向结算参与人收取集中抵押金，但本公司保留向结算参与人收取的权利</a:t>
            </a:r>
            <a:endParaRPr kumimoji="0" lang="zh-CN" altLang="en-US" b="0" i="0" u="none" strike="noStrike" cap="none" normalizeH="0" baseline="0" dirty="0" smtClean="0">
              <a:ln>
                <a:noFill/>
              </a:ln>
              <a:solidFill>
                <a:schemeClr val="tx1"/>
              </a:solidFill>
              <a:effectLst/>
              <a:latin typeface="Arial" pitchFamily="34" charset="0"/>
              <a:ea typeface="宋体" pitchFamily="2" charset="-122"/>
            </a:endParaRPr>
          </a:p>
        </p:txBody>
      </p:sp>
      <p:pic>
        <p:nvPicPr>
          <p:cNvPr id="8" name="图片 18"/>
          <p:cNvPicPr>
            <a:picLocks noChangeAspect="1" noChangeArrowheads="1"/>
          </p:cNvPicPr>
          <p:nvPr/>
        </p:nvPicPr>
        <p:blipFill>
          <a:blip r:embed="rId2" cstate="print"/>
          <a:srcRect/>
          <a:stretch>
            <a:fillRect/>
          </a:stretch>
        </p:blipFill>
        <p:spPr bwMode="auto">
          <a:xfrm>
            <a:off x="714348" y="3929066"/>
            <a:ext cx="1214446" cy="1601913"/>
          </a:xfrm>
          <a:prstGeom prst="rect">
            <a:avLst/>
          </a:prstGeom>
          <a:noFill/>
          <a:ln w="9525">
            <a:noFill/>
            <a:miter lim="800000"/>
            <a:headEnd/>
            <a:tailEnd/>
          </a:ln>
        </p:spPr>
      </p:pic>
      <p:sp>
        <p:nvSpPr>
          <p:cNvPr id="9" name="Text Box 8"/>
          <p:cNvSpPr txBox="1">
            <a:spLocks noChangeArrowheads="1"/>
          </p:cNvSpPr>
          <p:nvPr/>
        </p:nvSpPr>
        <p:spPr bwMode="auto">
          <a:xfrm>
            <a:off x="579438" y="188913"/>
            <a:ext cx="7232650" cy="572464"/>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2</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风控资金</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latin typeface="+mj-lt"/>
                <a:ea typeface="黑体" pitchFamily="49" charset="-122"/>
                <a:cs typeface="+mj-cs"/>
              </a:rPr>
              <a:t>一级结算</a:t>
            </a:r>
            <a:endParaRPr lang="zh-CN" altLang="en-US" sz="2600" b="1" dirty="0">
              <a:solidFill>
                <a:schemeClr val="bg1"/>
              </a:solidFill>
              <a:latin typeface="+mj-lt"/>
              <a:ea typeface="黑体" pitchFamily="49" charset="-122"/>
              <a:cs typeface="+mj-cs"/>
            </a:endParaRPr>
          </a:p>
        </p:txBody>
      </p:sp>
      <p:sp>
        <p:nvSpPr>
          <p:cNvPr id="10" name="灯片编号占位符 9"/>
          <p:cNvSpPr>
            <a:spLocks noGrp="1"/>
          </p:cNvSpPr>
          <p:nvPr>
            <p:ph type="sldNum" sz="quarter" idx="12"/>
          </p:nvPr>
        </p:nvSpPr>
        <p:spPr/>
        <p:txBody>
          <a:bodyPr/>
          <a:lstStyle/>
          <a:p>
            <a:pPr>
              <a:defRPr/>
            </a:pPr>
            <a:fld id="{0248D04E-3358-42AD-A84E-CEB493668026}" type="slidenum">
              <a:rPr lang="en-US" altLang="zh-CN" smtClean="0"/>
              <a:pPr>
                <a:defRPr/>
              </a:pPr>
              <a:t>31</a:t>
            </a:fld>
            <a:endParaRPr lang="en-US" altLang="zh-C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579438" y="188913"/>
            <a:ext cx="7232650" cy="572464"/>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2</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风控资金</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latin typeface="+mj-lt"/>
                <a:ea typeface="黑体" pitchFamily="49" charset="-122"/>
                <a:cs typeface="+mj-cs"/>
              </a:rPr>
              <a:t>一级结算</a:t>
            </a:r>
            <a:endParaRPr lang="zh-CN" altLang="en-US" sz="2600" b="1" dirty="0">
              <a:solidFill>
                <a:schemeClr val="bg1"/>
              </a:solidFill>
              <a:latin typeface="+mj-lt"/>
              <a:ea typeface="黑体" pitchFamily="49" charset="-122"/>
              <a:cs typeface="+mj-cs"/>
            </a:endParaRPr>
          </a:p>
        </p:txBody>
      </p:sp>
      <p:sp>
        <p:nvSpPr>
          <p:cNvPr id="5" name="副标题 4"/>
          <p:cNvSpPr>
            <a:spLocks noGrp="1"/>
          </p:cNvSpPr>
          <p:nvPr>
            <p:ph type="subTitle" idx="1"/>
          </p:nvPr>
        </p:nvSpPr>
        <p:spPr>
          <a:xfrm>
            <a:off x="357158" y="857232"/>
            <a:ext cx="8643998" cy="4781568"/>
          </a:xfrm>
        </p:spPr>
        <p:txBody>
          <a:bodyPr/>
          <a:lstStyle/>
          <a:p>
            <a:pPr algn="l"/>
            <a:endParaRPr lang="en-US" altLang="zh-CN" dirty="0" smtClean="0"/>
          </a:p>
          <a:p>
            <a:pPr algn="l"/>
            <a:endParaRPr lang="en-US" altLang="zh-CN" dirty="0" smtClean="0"/>
          </a:p>
          <a:p>
            <a:pPr algn="l"/>
            <a:endParaRPr lang="en-US" altLang="zh-CN" dirty="0" smtClean="0"/>
          </a:p>
          <a:p>
            <a:pPr algn="l"/>
            <a:endParaRPr lang="en-US" altLang="zh-CN" dirty="0" smtClean="0"/>
          </a:p>
          <a:p>
            <a:pPr algn="l"/>
            <a:endParaRPr lang="en-US" altLang="zh-CN" dirty="0" smtClean="0"/>
          </a:p>
          <a:p>
            <a:pPr algn="l"/>
            <a:endParaRPr lang="en-US" altLang="zh-CN" dirty="0" smtClean="0"/>
          </a:p>
          <a:p>
            <a:pPr algn="l"/>
            <a:endParaRPr lang="en-US" altLang="zh-CN" dirty="0" smtClean="0"/>
          </a:p>
          <a:p>
            <a:pPr algn="l"/>
            <a:r>
              <a:rPr lang="en-US" altLang="zh-CN" sz="2400" dirty="0" smtClean="0"/>
              <a:t>                  </a:t>
            </a:r>
            <a:r>
              <a:rPr lang="zh-CN" altLang="en-US" sz="2400" b="1" dirty="0" smtClean="0">
                <a:latin typeface="微软雅黑" pitchFamily="34" charset="-122"/>
                <a:ea typeface="微软雅黑" pitchFamily="34" charset="-122"/>
              </a:rPr>
              <a:t>差额缴款                                 按金</a:t>
            </a:r>
            <a:endParaRPr lang="zh-CN" altLang="en-US" sz="2400" b="1" dirty="0">
              <a:latin typeface="微软雅黑" pitchFamily="34" charset="-122"/>
              <a:ea typeface="微软雅黑" pitchFamily="34" charset="-122"/>
            </a:endParaRPr>
          </a:p>
        </p:txBody>
      </p:sp>
      <p:sp>
        <p:nvSpPr>
          <p:cNvPr id="6" name="圆角矩形 5"/>
          <p:cNvSpPr/>
          <p:nvPr/>
        </p:nvSpPr>
        <p:spPr bwMode="auto">
          <a:xfrm>
            <a:off x="642910" y="1000108"/>
            <a:ext cx="3857652" cy="571504"/>
          </a:xfrm>
          <a:prstGeom prst="round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en-US" altLang="zh-CN" sz="2400" b="1" dirty="0" smtClean="0">
                <a:solidFill>
                  <a:schemeClr val="tx1"/>
                </a:solidFill>
                <a:latin typeface="微软雅黑" pitchFamily="34" charset="-122"/>
                <a:ea typeface="微软雅黑" pitchFamily="34" charset="-122"/>
              </a:rPr>
              <a:t>T</a:t>
            </a:r>
            <a:r>
              <a:rPr lang="zh-CN" altLang="en-US" sz="2400" b="1" dirty="0" smtClean="0">
                <a:solidFill>
                  <a:schemeClr val="tx1"/>
                </a:solidFill>
                <a:latin typeface="微软雅黑" pitchFamily="34" charset="-122"/>
                <a:ea typeface="微软雅黑" pitchFamily="34" charset="-122"/>
              </a:rPr>
              <a:t>日：差额缴款与按金</a:t>
            </a:r>
          </a:p>
        </p:txBody>
      </p:sp>
      <p:graphicFrame>
        <p:nvGraphicFramePr>
          <p:cNvPr id="7" name="表格 6"/>
          <p:cNvGraphicFramePr>
            <a:graphicFrameLocks noGrp="1"/>
          </p:cNvGraphicFramePr>
          <p:nvPr/>
        </p:nvGraphicFramePr>
        <p:xfrm>
          <a:off x="642910" y="1714488"/>
          <a:ext cx="7858180" cy="2143140"/>
        </p:xfrm>
        <a:graphic>
          <a:graphicData uri="http://schemas.openxmlformats.org/drawingml/2006/table">
            <a:tbl>
              <a:tblPr firstRow="1" bandRow="1">
                <a:tableStyleId>{5C22544A-7EE6-4342-B048-85BDC9FD1C3A}</a:tableStyleId>
              </a:tblPr>
              <a:tblGrid>
                <a:gridCol w="1964545"/>
                <a:gridCol w="1964545"/>
                <a:gridCol w="1964545"/>
                <a:gridCol w="1964545"/>
              </a:tblGrid>
              <a:tr h="738457">
                <a:tc>
                  <a:txBody>
                    <a:bodyPr/>
                    <a:lstStyle/>
                    <a:p>
                      <a:pPr algn="ctr"/>
                      <a:r>
                        <a:rPr lang="en-US" altLang="zh-CN" sz="2400" dirty="0" smtClean="0">
                          <a:latin typeface="微软雅黑" pitchFamily="34" charset="-122"/>
                          <a:ea typeface="微软雅黑" pitchFamily="34" charset="-122"/>
                        </a:rPr>
                        <a:t>T-1</a:t>
                      </a:r>
                      <a:r>
                        <a:rPr lang="zh-CN" altLang="en-US" sz="2400" dirty="0" smtClean="0">
                          <a:latin typeface="微软雅黑" pitchFamily="34" charset="-122"/>
                          <a:ea typeface="微软雅黑" pitchFamily="34" charset="-122"/>
                        </a:rPr>
                        <a:t>日</a:t>
                      </a:r>
                      <a:endParaRPr lang="zh-CN" altLang="en-US" sz="2400" dirty="0">
                        <a:latin typeface="微软雅黑" pitchFamily="34" charset="-122"/>
                        <a:ea typeface="微软雅黑" pitchFamily="34" charset="-122"/>
                      </a:endParaRPr>
                    </a:p>
                  </a:txBody>
                  <a:tcPr anchor="ctr">
                    <a:solidFill>
                      <a:schemeClr val="accent2"/>
                    </a:solidFill>
                  </a:tcPr>
                </a:tc>
                <a:tc>
                  <a:txBody>
                    <a:bodyPr/>
                    <a:lstStyle/>
                    <a:p>
                      <a:pPr marL="0" algn="ctr" defTabSz="914400" rtl="0" eaLnBrk="1" latinLnBrk="0" hangingPunct="1"/>
                      <a:r>
                        <a:rPr lang="en-US" altLang="zh-CN" sz="2400" b="1" kern="1200" dirty="0" smtClean="0">
                          <a:solidFill>
                            <a:schemeClr val="lt1"/>
                          </a:solidFill>
                          <a:latin typeface="微软雅黑" pitchFamily="34" charset="-122"/>
                          <a:ea typeface="微软雅黑" pitchFamily="34" charset="-122"/>
                          <a:cs typeface="+mn-cs"/>
                        </a:rPr>
                        <a:t>T</a:t>
                      </a:r>
                      <a:r>
                        <a:rPr lang="zh-CN" altLang="en-US" sz="2400" b="1" kern="1200" dirty="0" smtClean="0">
                          <a:solidFill>
                            <a:schemeClr val="lt1"/>
                          </a:solidFill>
                          <a:latin typeface="微软雅黑" pitchFamily="34" charset="-122"/>
                          <a:ea typeface="微软雅黑" pitchFamily="34" charset="-122"/>
                          <a:cs typeface="+mn-cs"/>
                        </a:rPr>
                        <a:t>日</a:t>
                      </a:r>
                    </a:p>
                  </a:txBody>
                  <a:tcPr anchor="ctr">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400" b="1" kern="1200" dirty="0" smtClean="0">
                          <a:solidFill>
                            <a:schemeClr val="lt1"/>
                          </a:solidFill>
                          <a:latin typeface="微软雅黑" pitchFamily="34" charset="-122"/>
                          <a:ea typeface="微软雅黑" pitchFamily="34" charset="-122"/>
                          <a:cs typeface="+mn-cs"/>
                        </a:rPr>
                        <a:t>T+1</a:t>
                      </a:r>
                      <a:r>
                        <a:rPr lang="zh-CN" altLang="en-US" sz="2400" b="1" kern="1200" dirty="0" smtClean="0">
                          <a:solidFill>
                            <a:schemeClr val="lt1"/>
                          </a:solidFill>
                          <a:latin typeface="微软雅黑" pitchFamily="34" charset="-122"/>
                          <a:ea typeface="微软雅黑" pitchFamily="34" charset="-122"/>
                          <a:cs typeface="+mn-cs"/>
                        </a:rPr>
                        <a:t>日</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2400" b="1" kern="1200" dirty="0" smtClean="0">
                          <a:solidFill>
                            <a:schemeClr val="lt1"/>
                          </a:solidFill>
                          <a:latin typeface="微软雅黑" pitchFamily="34" charset="-122"/>
                          <a:ea typeface="微软雅黑" pitchFamily="34" charset="-122"/>
                          <a:cs typeface="+mn-cs"/>
                        </a:rPr>
                        <a:t>T+2</a:t>
                      </a:r>
                      <a:r>
                        <a:rPr lang="zh-CN" altLang="en-US" sz="2400" b="1" kern="1200" dirty="0" smtClean="0">
                          <a:solidFill>
                            <a:schemeClr val="lt1"/>
                          </a:solidFill>
                          <a:latin typeface="微软雅黑" pitchFamily="34" charset="-122"/>
                          <a:ea typeface="微软雅黑" pitchFamily="34" charset="-122"/>
                          <a:cs typeface="+mn-cs"/>
                        </a:rPr>
                        <a:t>日</a:t>
                      </a:r>
                    </a:p>
                  </a:txBody>
                  <a:tcPr anchor="ctr"/>
                </a:tc>
              </a:tr>
              <a:tr h="1404683">
                <a:tc>
                  <a:txBody>
                    <a:bodyPr/>
                    <a:lstStyle/>
                    <a:p>
                      <a:pPr algn="ctr"/>
                      <a:endParaRPr lang="en-US" altLang="zh-CN" dirty="0" smtClean="0">
                        <a:latin typeface="微软雅黑" pitchFamily="34" charset="-122"/>
                        <a:ea typeface="微软雅黑" pitchFamily="34" charset="-122"/>
                      </a:endParaRPr>
                    </a:p>
                    <a:p>
                      <a:pPr algn="ctr"/>
                      <a:r>
                        <a:rPr lang="zh-CN" altLang="en-US" dirty="0" smtClean="0">
                          <a:latin typeface="微软雅黑" pitchFamily="34" charset="-122"/>
                          <a:ea typeface="微软雅黑" pitchFamily="34" charset="-122"/>
                        </a:rPr>
                        <a:t>未完成交收头寸</a:t>
                      </a:r>
                      <a:endParaRPr lang="zh-CN" altLang="en-US" dirty="0">
                        <a:latin typeface="微软雅黑" pitchFamily="34" charset="-122"/>
                        <a:ea typeface="微软雅黑" pitchFamily="34" charset="-122"/>
                      </a:endParaRPr>
                    </a:p>
                  </a:txBody>
                  <a:tcPr>
                    <a:solidFill>
                      <a:schemeClr val="accent2">
                        <a:lumMod val="40000"/>
                        <a:lumOff val="60000"/>
                      </a:schemeClr>
                    </a:solidFill>
                  </a:tcPr>
                </a:tc>
                <a:tc>
                  <a:txBody>
                    <a:bodyPr/>
                    <a:lstStyle/>
                    <a:p>
                      <a:pPr algn="ctr"/>
                      <a:endParaRPr lang="en-US" altLang="zh-CN" dirty="0" smtClean="0">
                        <a:latin typeface="微软雅黑" pitchFamily="34" charset="-122"/>
                        <a:ea typeface="微软雅黑" pitchFamily="34" charset="-122"/>
                      </a:endParaRPr>
                    </a:p>
                    <a:p>
                      <a:pPr algn="ctr"/>
                      <a:r>
                        <a:rPr lang="zh-CN" altLang="en-US" dirty="0" smtClean="0">
                          <a:latin typeface="微软雅黑" pitchFamily="34" charset="-122"/>
                          <a:ea typeface="微软雅黑" pitchFamily="34" charset="-122"/>
                        </a:rPr>
                        <a:t>未完成交收头寸</a:t>
                      </a:r>
                      <a:endParaRPr lang="zh-CN" altLang="en-US" dirty="0">
                        <a:latin typeface="微软雅黑" pitchFamily="34" charset="-122"/>
                        <a:ea typeface="微软雅黑" pitchFamily="34" charset="-122"/>
                      </a:endParaRPr>
                    </a:p>
                  </a:txBody>
                  <a:tcPr>
                    <a:solidFill>
                      <a:schemeClr val="accent2">
                        <a:lumMod val="40000"/>
                        <a:lumOff val="60000"/>
                      </a:schemeClr>
                    </a:solidFill>
                  </a:tcPr>
                </a:tc>
                <a:tc>
                  <a:txBody>
                    <a:bodyPr/>
                    <a:lstStyle/>
                    <a:p>
                      <a:pPr algn="ctr"/>
                      <a:endParaRPr lang="en-US" altLang="zh-CN" dirty="0" smtClean="0"/>
                    </a:p>
                    <a:p>
                      <a:pPr algn="ctr"/>
                      <a:r>
                        <a:rPr lang="zh-CN" altLang="en-US" dirty="0" smtClean="0">
                          <a:latin typeface="微软雅黑" pitchFamily="34" charset="-122"/>
                          <a:ea typeface="微软雅黑" pitchFamily="34" charset="-122"/>
                        </a:rPr>
                        <a:t>价格波动</a:t>
                      </a:r>
                      <a:endParaRPr lang="zh-CN" altLang="en-US" dirty="0">
                        <a:latin typeface="微软雅黑" pitchFamily="34" charset="-122"/>
                        <a:ea typeface="微软雅黑" pitchFamily="34" charset="-122"/>
                      </a:endParaRPr>
                    </a:p>
                  </a:txBody>
                  <a:tcPr/>
                </a:tc>
                <a:tc>
                  <a:txBody>
                    <a:bodyPr/>
                    <a:lstStyle/>
                    <a:p>
                      <a:pPr algn="ctr"/>
                      <a:endParaRPr lang="en-US" altLang="zh-CN" dirty="0" smtClean="0"/>
                    </a:p>
                    <a:p>
                      <a:pPr algn="ctr"/>
                      <a:r>
                        <a:rPr lang="zh-CN" altLang="en-US" dirty="0" smtClean="0">
                          <a:latin typeface="微软雅黑" pitchFamily="34" charset="-122"/>
                          <a:ea typeface="微软雅黑" pitchFamily="34" charset="-122"/>
                        </a:rPr>
                        <a:t>价格波动</a:t>
                      </a:r>
                      <a:endParaRPr lang="zh-CN" altLang="en-US" dirty="0">
                        <a:latin typeface="微软雅黑" pitchFamily="34" charset="-122"/>
                        <a:ea typeface="微软雅黑" pitchFamily="34" charset="-122"/>
                      </a:endParaRPr>
                    </a:p>
                  </a:txBody>
                  <a:tcPr/>
                </a:tc>
              </a:tr>
            </a:tbl>
          </a:graphicData>
        </a:graphic>
      </p:graphicFrame>
      <p:sp>
        <p:nvSpPr>
          <p:cNvPr id="9" name="等腰三角形 8"/>
          <p:cNvSpPr/>
          <p:nvPr/>
        </p:nvSpPr>
        <p:spPr bwMode="auto">
          <a:xfrm>
            <a:off x="4357686" y="3429000"/>
            <a:ext cx="357190" cy="428628"/>
          </a:xfrm>
          <a:prstGeom prst="triangle">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2" name="右箭头 11"/>
          <p:cNvSpPr/>
          <p:nvPr/>
        </p:nvSpPr>
        <p:spPr bwMode="auto">
          <a:xfrm>
            <a:off x="4429124" y="3643314"/>
            <a:ext cx="4572032" cy="928694"/>
          </a:xfrm>
          <a:prstGeom prst="rightArrow">
            <a:avLst/>
          </a:prstGeom>
          <a:ln>
            <a:prstDash val="sysDot"/>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rPr>
              <a:t>覆盖未来两天可能产生的价差风险</a:t>
            </a:r>
          </a:p>
        </p:txBody>
      </p:sp>
      <p:cxnSp>
        <p:nvCxnSpPr>
          <p:cNvPr id="14" name="直接连接符 13"/>
          <p:cNvCxnSpPr/>
          <p:nvPr/>
        </p:nvCxnSpPr>
        <p:spPr bwMode="auto">
          <a:xfrm rot="5400000">
            <a:off x="4250529" y="4107661"/>
            <a:ext cx="500066" cy="1588"/>
          </a:xfrm>
          <a:prstGeom prst="line">
            <a:avLst/>
          </a:prstGeom>
          <a:gradFill rotWithShape="1">
            <a:gsLst>
              <a:gs pos="0">
                <a:srgbClr val="FF9933"/>
              </a:gs>
              <a:gs pos="100000">
                <a:srgbClr val="FF6600"/>
              </a:gs>
            </a:gsLst>
            <a:lin ang="5400000" scaled="1"/>
          </a:gra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00"/>
            </a:extrusionClr>
          </a:sp3d>
        </p:spPr>
      </p:cxnSp>
      <p:sp>
        <p:nvSpPr>
          <p:cNvPr id="15" name="矩形 14"/>
          <p:cNvSpPr/>
          <p:nvPr/>
        </p:nvSpPr>
        <p:spPr bwMode="auto">
          <a:xfrm>
            <a:off x="642910" y="3857628"/>
            <a:ext cx="3857652" cy="50006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微软雅黑" pitchFamily="34" charset="-122"/>
                <a:ea typeface="微软雅黑" pitchFamily="34" charset="-122"/>
              </a:rPr>
              <a:t>覆盖已经产生的价差风险</a:t>
            </a:r>
          </a:p>
        </p:txBody>
      </p:sp>
      <p:sp>
        <p:nvSpPr>
          <p:cNvPr id="16" name="左大括号 15"/>
          <p:cNvSpPr/>
          <p:nvPr/>
        </p:nvSpPr>
        <p:spPr bwMode="auto">
          <a:xfrm rot="16200000">
            <a:off x="2250265" y="2750339"/>
            <a:ext cx="642942" cy="3857652"/>
          </a:xfrm>
          <a:prstGeom prst="leftBrac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8" name="左大括号 17"/>
          <p:cNvSpPr/>
          <p:nvPr/>
        </p:nvSpPr>
        <p:spPr bwMode="auto">
          <a:xfrm rot="16200000">
            <a:off x="6143636" y="2714620"/>
            <a:ext cx="642942" cy="3929090"/>
          </a:xfrm>
          <a:prstGeom prst="leftBrac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3" name="TextBox 12"/>
          <p:cNvSpPr txBox="1"/>
          <p:nvPr/>
        </p:nvSpPr>
        <p:spPr>
          <a:xfrm>
            <a:off x="1835696" y="5039018"/>
            <a:ext cx="1440160" cy="461665"/>
          </a:xfrm>
          <a:prstGeom prst="rect">
            <a:avLst/>
          </a:prstGeom>
          <a:noFill/>
        </p:spPr>
        <p:txBody>
          <a:bodyPr wrap="square" rtlCol="0" anchor="ctr">
            <a:spAutoFit/>
          </a:bodyPr>
          <a:lstStyle/>
          <a:p>
            <a:pPr algn="ctr"/>
            <a:r>
              <a:rPr lang="zh-CN" altLang="en-US" sz="2400" b="1" dirty="0" smtClean="0">
                <a:latin typeface="+mn-ea"/>
                <a:ea typeface="+mn-ea"/>
              </a:rPr>
              <a:t>差额缴款</a:t>
            </a:r>
            <a:endParaRPr lang="zh-CN" altLang="en-US" sz="2400" b="1" dirty="0">
              <a:latin typeface="+mn-ea"/>
              <a:ea typeface="+mn-ea"/>
            </a:endParaRPr>
          </a:p>
        </p:txBody>
      </p:sp>
      <p:sp>
        <p:nvSpPr>
          <p:cNvPr id="17" name="TextBox 16"/>
          <p:cNvSpPr txBox="1"/>
          <p:nvPr/>
        </p:nvSpPr>
        <p:spPr>
          <a:xfrm>
            <a:off x="5724128" y="5013176"/>
            <a:ext cx="1440160" cy="461665"/>
          </a:xfrm>
          <a:prstGeom prst="rect">
            <a:avLst/>
          </a:prstGeom>
          <a:noFill/>
        </p:spPr>
        <p:txBody>
          <a:bodyPr wrap="square" rtlCol="0" anchor="ctr">
            <a:spAutoFit/>
          </a:bodyPr>
          <a:lstStyle/>
          <a:p>
            <a:pPr algn="ctr"/>
            <a:r>
              <a:rPr lang="zh-CN" altLang="en-US" sz="2400" b="1" dirty="0" smtClean="0">
                <a:latin typeface="+mn-ea"/>
                <a:ea typeface="+mn-ea"/>
              </a:rPr>
              <a:t>按金</a:t>
            </a:r>
            <a:endParaRPr lang="zh-CN" altLang="en-US" sz="2400" b="1" dirty="0">
              <a:latin typeface="+mn-ea"/>
              <a:ea typeface="+mn-ea"/>
            </a:endParaRPr>
          </a:p>
        </p:txBody>
      </p:sp>
      <p:sp>
        <p:nvSpPr>
          <p:cNvPr id="19" name="灯片编号占位符 10"/>
          <p:cNvSpPr txBox="1">
            <a:spLocks/>
          </p:cNvSpPr>
          <p:nvPr/>
        </p:nvSpPr>
        <p:spPr>
          <a:xfrm>
            <a:off x="6553200" y="6245225"/>
            <a:ext cx="2133600" cy="4762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248D04E-3358-42AD-A84E-CEB493668026}" type="slidenum">
              <a:rPr kumimoji="0" lang="en-US" altLang="zh-CN" sz="1800" b="0" i="0" u="none" strike="noStrike" kern="1200" cap="none" spc="0" normalizeH="0" baseline="0" noProof="0" smtClean="0">
                <a:ln>
                  <a:noFill/>
                </a:ln>
                <a:solidFill>
                  <a:schemeClr val="tx1"/>
                </a:solidFill>
                <a:effectLst/>
                <a:uLnTx/>
                <a:uFillTx/>
                <a:latin typeface="Arial" pitchFamily="34" charset="0"/>
                <a:ea typeface="宋体"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32</a:t>
            </a:fld>
            <a:endParaRPr kumimoji="0" lang="en-US" altLang="zh-CN" sz="18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579438" y="188913"/>
            <a:ext cx="7232650" cy="572464"/>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3</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风控资金案例</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一级结算</a:t>
            </a:r>
            <a:endParaRPr lang="zh-CN" altLang="en-US" sz="2600" b="1" dirty="0">
              <a:solidFill>
                <a:schemeClr val="bg1"/>
              </a:solidFill>
              <a:latin typeface="+mj-lt"/>
              <a:ea typeface="黑体" pitchFamily="49" charset="-122"/>
              <a:cs typeface="+mj-cs"/>
            </a:endParaRPr>
          </a:p>
        </p:txBody>
      </p:sp>
      <p:sp>
        <p:nvSpPr>
          <p:cNvPr id="32771" name="副标题 29"/>
          <p:cNvSpPr>
            <a:spLocks noGrp="1"/>
          </p:cNvSpPr>
          <p:nvPr>
            <p:ph type="subTitle" idx="1"/>
          </p:nvPr>
        </p:nvSpPr>
        <p:spPr>
          <a:xfrm>
            <a:off x="500063" y="857250"/>
            <a:ext cx="8501062" cy="5500688"/>
          </a:xfrm>
        </p:spPr>
        <p:txBody>
          <a:bodyPr/>
          <a:lstStyle/>
          <a:p>
            <a:pPr algn="l"/>
            <a:r>
              <a:rPr lang="zh-CN" altLang="en-US" sz="2000" b="1" dirty="0" smtClean="0">
                <a:latin typeface="微软雅黑" pitchFamily="34" charset="-122"/>
                <a:ea typeface="微软雅黑" pitchFamily="34" charset="-122"/>
              </a:rPr>
              <a:t>案例：差额缴款 </a:t>
            </a:r>
            <a:endParaRPr lang="en-US" altLang="zh-CN" sz="2000" b="1" dirty="0" smtClean="0">
              <a:latin typeface="微软雅黑" pitchFamily="34" charset="-122"/>
              <a:ea typeface="微软雅黑" pitchFamily="34" charset="-122"/>
            </a:endParaRPr>
          </a:p>
          <a:p>
            <a:pPr algn="l"/>
            <a:r>
              <a:rPr lang="en-US" altLang="zh-CN" sz="2000" dirty="0" smtClean="0">
                <a:latin typeface="微软雅黑" pitchFamily="34" charset="-122"/>
                <a:ea typeface="微软雅黑" pitchFamily="34" charset="-122"/>
              </a:rPr>
              <a:t>T</a:t>
            </a:r>
            <a:r>
              <a:rPr lang="zh-CN" altLang="en-US" sz="2000" dirty="0" smtClean="0">
                <a:latin typeface="微软雅黑" pitchFamily="34" charset="-122"/>
                <a:ea typeface="微软雅黑" pitchFamily="34" charset="-122"/>
              </a:rPr>
              <a:t>日日终，某参与人</a:t>
            </a:r>
            <a:r>
              <a:rPr lang="en-US" altLang="zh-CN" sz="2000" dirty="0" smtClean="0">
                <a:latin typeface="微软雅黑" pitchFamily="34" charset="-122"/>
                <a:ea typeface="微软雅黑" pitchFamily="34" charset="-122"/>
              </a:rPr>
              <a:t>T</a:t>
            </a:r>
            <a:r>
              <a:rPr lang="zh-CN" altLang="en-US" sz="2000" dirty="0" smtClean="0">
                <a:latin typeface="微软雅黑" pitchFamily="34" charset="-122"/>
                <a:ea typeface="微软雅黑" pitchFamily="34" charset="-122"/>
              </a:rPr>
              <a:t>日、</a:t>
            </a:r>
            <a:r>
              <a:rPr lang="en-US" altLang="zh-CN" sz="2000" dirty="0" smtClean="0">
                <a:latin typeface="微软雅黑" pitchFamily="34" charset="-122"/>
                <a:ea typeface="微软雅黑" pitchFamily="34" charset="-122"/>
              </a:rPr>
              <a:t>T-1</a:t>
            </a:r>
            <a:r>
              <a:rPr lang="zh-CN" altLang="en-US" sz="2000" dirty="0" smtClean="0">
                <a:latin typeface="微软雅黑" pitchFamily="34" charset="-122"/>
                <a:ea typeface="微软雅黑" pitchFamily="34" charset="-122"/>
              </a:rPr>
              <a:t>日跨日未交收头寸情况如下：</a:t>
            </a:r>
          </a:p>
          <a:p>
            <a:pPr algn="l"/>
            <a:r>
              <a:rPr lang="zh-CN" altLang="en-US" sz="2000" dirty="0" smtClean="0">
                <a:latin typeface="微软雅黑" pitchFamily="34" charset="-122"/>
                <a:ea typeface="微软雅黑" pitchFamily="34" charset="-122"/>
              </a:rPr>
              <a:t>假设参与人名下净卖出账户当日日终</a:t>
            </a:r>
            <a:r>
              <a:rPr lang="en-US" altLang="zh-CN" sz="2000" dirty="0" smtClean="0">
                <a:latin typeface="微软雅黑" pitchFamily="34" charset="-122"/>
                <a:ea typeface="微软雅黑" pitchFamily="34" charset="-122"/>
              </a:rPr>
              <a:t>10003</a:t>
            </a:r>
            <a:r>
              <a:rPr lang="zh-CN" altLang="en-US" sz="2000" dirty="0" smtClean="0">
                <a:latin typeface="微软雅黑" pitchFamily="34" charset="-122"/>
                <a:ea typeface="微软雅黑" pitchFamily="34" charset="-122"/>
              </a:rPr>
              <a:t>和</a:t>
            </a:r>
            <a:r>
              <a:rPr lang="en-US" altLang="zh-CN" sz="2000" dirty="0" smtClean="0">
                <a:latin typeface="微软雅黑" pitchFamily="34" charset="-122"/>
                <a:ea typeface="微软雅黑" pitchFamily="34" charset="-122"/>
              </a:rPr>
              <a:t>10004</a:t>
            </a:r>
            <a:r>
              <a:rPr lang="zh-CN" altLang="en-US" sz="2000" dirty="0" smtClean="0">
                <a:latin typeface="微软雅黑" pitchFamily="34" charset="-122"/>
                <a:ea typeface="微软雅黑" pitchFamily="34" charset="-122"/>
              </a:rPr>
              <a:t>持有余额分别为：</a:t>
            </a:r>
            <a:endParaRPr lang="en-US" altLang="zh-CN" sz="2000" dirty="0" smtClean="0">
              <a:latin typeface="微软雅黑" pitchFamily="34" charset="-122"/>
              <a:ea typeface="微软雅黑" pitchFamily="34" charset="-122"/>
            </a:endParaRPr>
          </a:p>
          <a:p>
            <a:pPr algn="l"/>
            <a:r>
              <a:rPr lang="en-US" altLang="zh-CN" sz="2000" dirty="0" smtClean="0">
                <a:latin typeface="微软雅黑" pitchFamily="34" charset="-122"/>
                <a:ea typeface="微软雅黑" pitchFamily="34" charset="-122"/>
              </a:rPr>
              <a:t>400</a:t>
            </a:r>
            <a:r>
              <a:rPr lang="zh-CN" altLang="en-US" sz="2000" dirty="0" smtClean="0">
                <a:latin typeface="微软雅黑" pitchFamily="34" charset="-122"/>
                <a:ea typeface="微软雅黑" pitchFamily="34" charset="-122"/>
              </a:rPr>
              <a:t>、</a:t>
            </a:r>
            <a:r>
              <a:rPr lang="en-US" altLang="zh-CN" sz="2000" dirty="0" smtClean="0">
                <a:latin typeface="微软雅黑" pitchFamily="34" charset="-122"/>
                <a:ea typeface="微软雅黑" pitchFamily="34" charset="-122"/>
              </a:rPr>
              <a:t>0</a:t>
            </a:r>
            <a:r>
              <a:rPr lang="zh-CN" altLang="en-US" sz="2000" dirty="0" smtClean="0">
                <a:latin typeface="微软雅黑" pitchFamily="34" charset="-122"/>
                <a:ea typeface="微软雅黑" pitchFamily="34" charset="-122"/>
              </a:rPr>
              <a:t>（不含当日交收净增和冻结部分）</a:t>
            </a:r>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zh-CN" altLang="en-US" sz="2000" dirty="0" smtClean="0">
              <a:latin typeface="微软雅黑" pitchFamily="34" charset="-122"/>
              <a:ea typeface="微软雅黑" pitchFamily="34" charset="-122"/>
            </a:endParaRPr>
          </a:p>
        </p:txBody>
      </p:sp>
      <p:graphicFrame>
        <p:nvGraphicFramePr>
          <p:cNvPr id="17" name="表格 16"/>
          <p:cNvGraphicFramePr>
            <a:graphicFrameLocks noGrp="1"/>
          </p:cNvGraphicFramePr>
          <p:nvPr/>
        </p:nvGraphicFramePr>
        <p:xfrm>
          <a:off x="642938" y="2428875"/>
          <a:ext cx="7929625" cy="3701740"/>
        </p:xfrm>
        <a:graphic>
          <a:graphicData uri="http://schemas.openxmlformats.org/drawingml/2006/table">
            <a:tbl>
              <a:tblPr firstRow="1" bandRow="1">
                <a:tableStyleId>{69CF1AB2-1976-4502-BF36-3FF5EA218861}</a:tableStyleId>
              </a:tblPr>
              <a:tblGrid>
                <a:gridCol w="824059"/>
                <a:gridCol w="824059"/>
                <a:gridCol w="824059"/>
                <a:gridCol w="824059"/>
                <a:gridCol w="824059"/>
                <a:gridCol w="1237559"/>
                <a:gridCol w="928694"/>
                <a:gridCol w="1643077"/>
              </a:tblGrid>
              <a:tr h="510271">
                <a:tc>
                  <a:txBody>
                    <a:bodyPr/>
                    <a:lstStyle/>
                    <a:p>
                      <a:pPr algn="ctr"/>
                      <a:r>
                        <a:rPr lang="zh-CN" altLang="en-US" sz="1800" dirty="0" smtClean="0">
                          <a:latin typeface="微软雅黑" pitchFamily="34" charset="-122"/>
                          <a:ea typeface="微软雅黑" pitchFamily="34" charset="-122"/>
                        </a:rPr>
                        <a:t>证券品种</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买卖</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方向</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数量</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成交</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金额</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收盘</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市值</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差额缴款</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市场</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方向</a:t>
                      </a:r>
                      <a:endParaRPr lang="zh-CN" altLang="en-US" sz="1800" dirty="0">
                        <a:latin typeface="微软雅黑" pitchFamily="34" charset="-122"/>
                        <a:ea typeface="微软雅黑" pitchFamily="34" charset="-122"/>
                      </a:endParaRPr>
                    </a:p>
                  </a:txBody>
                  <a:tcPr marL="91435" marR="91435" marT="45737" marB="45737" anchor="ctr"/>
                </a:tc>
                <a:tc>
                  <a:txBody>
                    <a:bodyPr/>
                    <a:lstStyle/>
                    <a:p>
                      <a:pPr algn="ctr"/>
                      <a:r>
                        <a:rPr lang="zh-CN" altLang="en-US" sz="1800" dirty="0" smtClean="0">
                          <a:latin typeface="微软雅黑" pitchFamily="34" charset="-122"/>
                          <a:ea typeface="微软雅黑" pitchFamily="34" charset="-122"/>
                        </a:rPr>
                        <a:t>备注</a:t>
                      </a:r>
                      <a:endParaRPr lang="zh-CN" altLang="en-US" sz="1800" dirty="0">
                        <a:latin typeface="微软雅黑" pitchFamily="34" charset="-122"/>
                        <a:ea typeface="微软雅黑" pitchFamily="34" charset="-122"/>
                      </a:endParaRPr>
                    </a:p>
                  </a:txBody>
                  <a:tcPr marL="91435" marR="91435" marT="45737" marB="45737" anchor="ctr"/>
                </a:tc>
              </a:tr>
              <a:tr h="510271">
                <a:tc>
                  <a:txBody>
                    <a:bodyPr/>
                    <a:lstStyle/>
                    <a:p>
                      <a:pPr algn="ctr"/>
                      <a:r>
                        <a:rPr lang="en-US" altLang="zh-CN" sz="1600" dirty="0" smtClean="0">
                          <a:latin typeface="微软雅黑" pitchFamily="34" charset="-122"/>
                          <a:ea typeface="微软雅黑" pitchFamily="34" charset="-122"/>
                        </a:rPr>
                        <a:t>10001</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dirty="0" smtClean="0">
                          <a:latin typeface="微软雅黑" pitchFamily="34" charset="-122"/>
                          <a:ea typeface="微软雅黑" pitchFamily="34" charset="-122"/>
                        </a:rPr>
                        <a:t>净买入</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105</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-5</a:t>
                      </a:r>
                      <a:r>
                        <a:rPr lang="zh-CN" altLang="en-US" sz="1600" dirty="0" smtClean="0">
                          <a:latin typeface="微软雅黑" pitchFamily="34" charset="-122"/>
                          <a:ea typeface="微软雅黑" pitchFamily="34" charset="-122"/>
                        </a:rPr>
                        <a:t>（顺差）</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b="1" dirty="0" smtClean="0">
                          <a:latin typeface="微软雅黑" pitchFamily="34" charset="-122"/>
                          <a:ea typeface="微软雅黑" pitchFamily="34" charset="-122"/>
                        </a:rPr>
                        <a:t>净买入</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endParaRPr lang="zh-CN" altLang="en-US" sz="1600" b="1" dirty="0">
                        <a:latin typeface="微软雅黑" pitchFamily="34" charset="-122"/>
                        <a:ea typeface="微软雅黑" pitchFamily="34" charset="-122"/>
                      </a:endParaRPr>
                    </a:p>
                  </a:txBody>
                  <a:tcPr marL="91435" marR="91435" marT="45737" marB="45737" anchor="ctr"/>
                </a:tc>
              </a:tr>
              <a:tr h="510271">
                <a:tc>
                  <a:txBody>
                    <a:bodyPr/>
                    <a:lstStyle/>
                    <a:p>
                      <a:pPr algn="ctr"/>
                      <a:r>
                        <a:rPr lang="en-US" altLang="zh-CN" sz="1600" dirty="0" smtClean="0">
                          <a:latin typeface="微软雅黑" pitchFamily="34" charset="-122"/>
                          <a:ea typeface="微软雅黑" pitchFamily="34" charset="-122"/>
                        </a:rPr>
                        <a:t>10002</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dirty="0" smtClean="0">
                          <a:latin typeface="微软雅黑" pitchFamily="34" charset="-122"/>
                          <a:ea typeface="微软雅黑" pitchFamily="34" charset="-122"/>
                        </a:rPr>
                        <a:t>净买入</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90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a:t>
                      </a:r>
                      <a:r>
                        <a:rPr lang="zh-CN" altLang="en-US" sz="1600" dirty="0" smtClean="0">
                          <a:latin typeface="微软雅黑" pitchFamily="34" charset="-122"/>
                          <a:ea typeface="微软雅黑" pitchFamily="34" charset="-122"/>
                        </a:rPr>
                        <a:t>（逆差）</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b="1" dirty="0" smtClean="0">
                          <a:latin typeface="微软雅黑" pitchFamily="34" charset="-122"/>
                          <a:ea typeface="微软雅黑" pitchFamily="34" charset="-122"/>
                        </a:rPr>
                        <a:t>净买入</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endParaRPr lang="zh-CN" altLang="en-US" sz="1600" b="1" dirty="0">
                        <a:latin typeface="微软雅黑" pitchFamily="34" charset="-122"/>
                        <a:ea typeface="微软雅黑" pitchFamily="34" charset="-122"/>
                      </a:endParaRPr>
                    </a:p>
                  </a:txBody>
                  <a:tcPr marL="91435" marR="91435" marT="45737" marB="45737" anchor="ctr"/>
                </a:tc>
              </a:tr>
              <a:tr h="510271">
                <a:tc>
                  <a:txBody>
                    <a:bodyPr/>
                    <a:lstStyle/>
                    <a:p>
                      <a:pPr algn="ctr"/>
                      <a:r>
                        <a:rPr lang="en-US" altLang="zh-CN" sz="1600" dirty="0" smtClean="0">
                          <a:latin typeface="微软雅黑" pitchFamily="34" charset="-122"/>
                          <a:ea typeface="微软雅黑" pitchFamily="34" charset="-122"/>
                        </a:rPr>
                        <a:t>10003</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dirty="0" smtClean="0">
                          <a:latin typeface="微软雅黑" pitchFamily="34" charset="-122"/>
                          <a:ea typeface="微软雅黑" pitchFamily="34" charset="-122"/>
                        </a:rPr>
                        <a:t>净卖出</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108</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b="1" dirty="0" smtClean="0">
                          <a:latin typeface="微软雅黑" pitchFamily="34" charset="-122"/>
                          <a:ea typeface="微软雅黑" pitchFamily="34" charset="-122"/>
                        </a:rPr>
                        <a:t>净卖出</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b="1" dirty="0" smtClean="0">
                          <a:latin typeface="微软雅黑" pitchFamily="34" charset="-122"/>
                          <a:ea typeface="微软雅黑" pitchFamily="34" charset="-122"/>
                        </a:rPr>
                        <a:t>逆差被豁免计入</a:t>
                      </a:r>
                      <a:endParaRPr lang="zh-CN" altLang="en-US" sz="1600" b="1" dirty="0">
                        <a:latin typeface="微软雅黑" pitchFamily="34" charset="-122"/>
                        <a:ea typeface="微软雅黑" pitchFamily="34" charset="-122"/>
                      </a:endParaRPr>
                    </a:p>
                  </a:txBody>
                  <a:tcPr marL="91435" marR="91435" marT="45737" marB="45737" anchor="ctr"/>
                </a:tc>
              </a:tr>
              <a:tr h="510271">
                <a:tc>
                  <a:txBody>
                    <a:bodyPr/>
                    <a:lstStyle/>
                    <a:p>
                      <a:pPr algn="ctr"/>
                      <a:r>
                        <a:rPr lang="en-US" altLang="zh-CN" sz="1600" dirty="0" smtClean="0">
                          <a:latin typeface="微软雅黑" pitchFamily="34" charset="-122"/>
                          <a:ea typeface="微软雅黑" pitchFamily="34" charset="-122"/>
                        </a:rPr>
                        <a:t>10004</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dirty="0" smtClean="0">
                          <a:latin typeface="微软雅黑" pitchFamily="34" charset="-122"/>
                          <a:ea typeface="微软雅黑" pitchFamily="34" charset="-122"/>
                        </a:rPr>
                        <a:t>净卖出</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115</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15</a:t>
                      </a:r>
                      <a:r>
                        <a:rPr lang="zh-CN" altLang="en-US" sz="1600" dirty="0" smtClean="0">
                          <a:latin typeface="微软雅黑" pitchFamily="34" charset="-122"/>
                          <a:ea typeface="微软雅黑" pitchFamily="34" charset="-122"/>
                        </a:rPr>
                        <a:t>（逆差）</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b="1" dirty="0" smtClean="0">
                          <a:latin typeface="微软雅黑" pitchFamily="34" charset="-122"/>
                          <a:ea typeface="微软雅黑" pitchFamily="34" charset="-122"/>
                        </a:rPr>
                        <a:t>净卖出</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endParaRPr lang="zh-CN" altLang="en-US" sz="1600" b="1" dirty="0">
                        <a:latin typeface="微软雅黑" pitchFamily="34" charset="-122"/>
                        <a:ea typeface="微软雅黑" pitchFamily="34" charset="-122"/>
                      </a:endParaRPr>
                    </a:p>
                  </a:txBody>
                  <a:tcPr marL="91435" marR="91435" marT="45737" marB="45737" anchor="ctr"/>
                </a:tc>
              </a:tr>
              <a:tr h="510271">
                <a:tc>
                  <a:txBody>
                    <a:bodyPr/>
                    <a:lstStyle/>
                    <a:p>
                      <a:pPr algn="ctr"/>
                      <a:r>
                        <a:rPr lang="en-US" altLang="zh-CN" sz="1600" dirty="0" smtClean="0">
                          <a:latin typeface="微软雅黑" pitchFamily="34" charset="-122"/>
                          <a:ea typeface="微软雅黑" pitchFamily="34" charset="-122"/>
                        </a:rPr>
                        <a:t>10005</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dirty="0" smtClean="0">
                          <a:latin typeface="微软雅黑" pitchFamily="34" charset="-122"/>
                          <a:ea typeface="微软雅黑" pitchFamily="34" charset="-122"/>
                        </a:rPr>
                        <a:t>净卖出</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88</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en-US" altLang="zh-CN" sz="1600" dirty="0" smtClean="0">
                          <a:latin typeface="微软雅黑" pitchFamily="34" charset="-122"/>
                          <a:ea typeface="微软雅黑" pitchFamily="34" charset="-122"/>
                        </a:rPr>
                        <a:t>0</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b="1" dirty="0" smtClean="0">
                          <a:latin typeface="微软雅黑" pitchFamily="34" charset="-122"/>
                          <a:ea typeface="微软雅黑" pitchFamily="34" charset="-122"/>
                        </a:rPr>
                        <a:t>净卖出</a:t>
                      </a:r>
                      <a:r>
                        <a:rPr lang="en-US" altLang="zh-CN" sz="1600" baseline="0" dirty="0" smtClean="0">
                          <a:latin typeface="微软雅黑" pitchFamily="34" charset="-122"/>
                          <a:ea typeface="微软雅黑" pitchFamily="34" charset="-122"/>
                        </a:rPr>
                        <a:t> </a:t>
                      </a:r>
                      <a:endParaRPr lang="zh-CN" altLang="en-US" sz="1600" b="1" dirty="0">
                        <a:latin typeface="微软雅黑" pitchFamily="34" charset="-122"/>
                        <a:ea typeface="微软雅黑" pitchFamily="34" charset="-122"/>
                      </a:endParaRPr>
                    </a:p>
                  </a:txBody>
                  <a:tcPr marL="91435" marR="91435" marT="45737" marB="45737" anchor="ctr"/>
                </a:tc>
                <a:tc>
                  <a:txBody>
                    <a:bodyPr/>
                    <a:lstStyle/>
                    <a:p>
                      <a:pPr algn="ctr"/>
                      <a:r>
                        <a:rPr lang="zh-CN" altLang="en-US" sz="1600" b="1" dirty="0" smtClean="0">
                          <a:latin typeface="微软雅黑" pitchFamily="34" charset="-122"/>
                          <a:ea typeface="微软雅黑" pitchFamily="34" charset="-122"/>
                        </a:rPr>
                        <a:t>顺差不计入</a:t>
                      </a:r>
                      <a:endParaRPr lang="zh-CN" altLang="en-US" sz="1600" b="1" dirty="0">
                        <a:latin typeface="微软雅黑" pitchFamily="34" charset="-122"/>
                        <a:ea typeface="微软雅黑" pitchFamily="34" charset="-122"/>
                      </a:endParaRPr>
                    </a:p>
                  </a:txBody>
                  <a:tcPr marL="91435" marR="91435" marT="45737" marB="45737" anchor="ctr"/>
                </a:tc>
              </a:tr>
              <a:tr h="510271">
                <a:tc gridSpan="5">
                  <a:txBody>
                    <a:bodyPr/>
                    <a:lstStyle/>
                    <a:p>
                      <a:pPr algn="ctr"/>
                      <a:r>
                        <a:rPr lang="zh-CN" altLang="en-US" sz="2000" b="1" dirty="0" smtClean="0">
                          <a:latin typeface="微软雅黑" pitchFamily="34" charset="-122"/>
                          <a:ea typeface="微软雅黑" pitchFamily="34" charset="-122"/>
                        </a:rPr>
                        <a:t>差额缴款合计</a:t>
                      </a:r>
                      <a:endParaRPr lang="zh-CN" altLang="en-US" sz="2000" b="1" dirty="0">
                        <a:latin typeface="微软雅黑" pitchFamily="34" charset="-122"/>
                        <a:ea typeface="微软雅黑" pitchFamily="34" charset="-122"/>
                      </a:endParaRPr>
                    </a:p>
                  </a:txBody>
                  <a:tcPr anchor="ct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a:txBody>
                    <a:bodyPr/>
                    <a:lstStyle/>
                    <a:p>
                      <a:pPr algn="ctr"/>
                      <a:r>
                        <a:rPr lang="en-US" altLang="zh-CN" dirty="0" smtClean="0">
                          <a:latin typeface="微软雅黑" pitchFamily="34" charset="-122"/>
                          <a:ea typeface="微软雅黑" pitchFamily="34" charset="-122"/>
                        </a:rPr>
                        <a:t>20</a:t>
                      </a:r>
                      <a:endParaRPr lang="zh-CN" altLang="en-US" dirty="0">
                        <a:latin typeface="微软雅黑" pitchFamily="34" charset="-122"/>
                        <a:ea typeface="微软雅黑" pitchFamily="34" charset="-122"/>
                      </a:endParaRPr>
                    </a:p>
                  </a:txBody>
                  <a:tcPr anchor="ctr"/>
                </a:tc>
                <a:tc>
                  <a:txBody>
                    <a:bodyPr/>
                    <a:lstStyle/>
                    <a:p>
                      <a:endParaRPr lang="zh-CN" altLang="en-US">
                        <a:latin typeface="微软雅黑" pitchFamily="34" charset="-122"/>
                        <a:ea typeface="微软雅黑" pitchFamily="34" charset="-122"/>
                      </a:endParaRPr>
                    </a:p>
                  </a:txBody>
                  <a:tcPr anchor="ctr"/>
                </a:tc>
                <a:tc>
                  <a:txBody>
                    <a:bodyPr/>
                    <a:lstStyle/>
                    <a:p>
                      <a:endParaRPr lang="zh-CN" altLang="en-US" dirty="0">
                        <a:latin typeface="微软雅黑" pitchFamily="34" charset="-122"/>
                        <a:ea typeface="微软雅黑" pitchFamily="34" charset="-122"/>
                      </a:endParaRPr>
                    </a:p>
                  </a:txBody>
                  <a:tcPr anchor="ctr"/>
                </a:tc>
              </a:tr>
            </a:tbl>
          </a:graphicData>
        </a:graphic>
      </p:graphicFrame>
      <p:sp>
        <p:nvSpPr>
          <p:cNvPr id="6" name="灯片编号占位符 10"/>
          <p:cNvSpPr txBox="1">
            <a:spLocks/>
          </p:cNvSpPr>
          <p:nvPr/>
        </p:nvSpPr>
        <p:spPr>
          <a:xfrm>
            <a:off x="6553200" y="6245225"/>
            <a:ext cx="2133600" cy="4762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248D04E-3358-42AD-A84E-CEB493668026}" type="slidenum">
              <a:rPr kumimoji="0" lang="en-US" altLang="zh-CN" sz="1800" b="0" i="0" u="none" strike="noStrike" kern="1200" cap="none" spc="0" normalizeH="0" baseline="0" noProof="0" smtClean="0">
                <a:ln>
                  <a:noFill/>
                </a:ln>
                <a:solidFill>
                  <a:schemeClr val="tx1"/>
                </a:solidFill>
                <a:effectLst/>
                <a:uLnTx/>
                <a:uFillTx/>
                <a:latin typeface="Arial" pitchFamily="34" charset="0"/>
                <a:ea typeface="宋体"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33</a:t>
            </a:fld>
            <a:endParaRPr kumimoji="0" lang="en-US" altLang="zh-CN" sz="18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579438" y="188913"/>
            <a:ext cx="7232650" cy="572464"/>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smtClean="0">
                <a:solidFill>
                  <a:schemeClr val="bg1"/>
                </a:solidFill>
                <a:latin typeface="+mj-lt"/>
                <a:ea typeface="黑体" pitchFamily="49" charset="-122"/>
                <a:cs typeface="+mj-cs"/>
              </a:rPr>
              <a:t>四、风险管理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3</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风控资金案例</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一级结算</a:t>
            </a:r>
            <a:endParaRPr lang="zh-CN" altLang="en-US" sz="2600" b="1" dirty="0">
              <a:solidFill>
                <a:schemeClr val="bg1"/>
              </a:solidFill>
              <a:latin typeface="+mj-lt"/>
              <a:ea typeface="黑体" pitchFamily="49" charset="-122"/>
              <a:cs typeface="+mj-cs"/>
            </a:endParaRPr>
          </a:p>
        </p:txBody>
      </p:sp>
      <p:sp>
        <p:nvSpPr>
          <p:cNvPr id="33795" name="副标题 29"/>
          <p:cNvSpPr>
            <a:spLocks noGrp="1"/>
          </p:cNvSpPr>
          <p:nvPr>
            <p:ph type="subTitle" idx="1"/>
          </p:nvPr>
        </p:nvSpPr>
        <p:spPr>
          <a:xfrm>
            <a:off x="500063" y="1000125"/>
            <a:ext cx="8501062" cy="5500688"/>
          </a:xfrm>
        </p:spPr>
        <p:txBody>
          <a:bodyPr/>
          <a:lstStyle/>
          <a:p>
            <a:pPr algn="l"/>
            <a:r>
              <a:rPr lang="zh-CN" altLang="en-US" sz="2000" b="1" dirty="0" smtClean="0">
                <a:latin typeface="微软雅黑" pitchFamily="34" charset="-122"/>
                <a:ea typeface="微软雅黑" pitchFamily="34" charset="-122"/>
              </a:rPr>
              <a:t>案例：按金</a:t>
            </a:r>
            <a:endParaRPr lang="en-US" altLang="zh-CN" sz="2000" b="1" dirty="0" smtClean="0">
              <a:latin typeface="微软雅黑" pitchFamily="34" charset="-122"/>
              <a:ea typeface="微软雅黑" pitchFamily="34" charset="-122"/>
            </a:endParaRPr>
          </a:p>
          <a:p>
            <a:pPr algn="l"/>
            <a:r>
              <a:rPr lang="en-US" altLang="zh-CN" sz="2000" dirty="0" smtClean="0">
                <a:latin typeface="微软雅黑" pitchFamily="34" charset="-122"/>
                <a:ea typeface="微软雅黑" pitchFamily="34" charset="-122"/>
              </a:rPr>
              <a:t>T</a:t>
            </a:r>
            <a:r>
              <a:rPr lang="zh-CN" altLang="en-US" sz="2000" dirty="0" smtClean="0">
                <a:latin typeface="微软雅黑" pitchFamily="34" charset="-122"/>
                <a:ea typeface="微软雅黑" pitchFamily="34" charset="-122"/>
              </a:rPr>
              <a:t>日日终，某参与人</a:t>
            </a:r>
            <a:r>
              <a:rPr lang="en-US" altLang="zh-CN" sz="2000" dirty="0" smtClean="0">
                <a:latin typeface="微软雅黑" pitchFamily="34" charset="-122"/>
                <a:ea typeface="微软雅黑" pitchFamily="34" charset="-122"/>
              </a:rPr>
              <a:t>T</a:t>
            </a:r>
            <a:r>
              <a:rPr lang="zh-CN" altLang="en-US" sz="2000" dirty="0" smtClean="0">
                <a:latin typeface="微软雅黑" pitchFamily="34" charset="-122"/>
                <a:ea typeface="微软雅黑" pitchFamily="34" charset="-122"/>
              </a:rPr>
              <a:t>日、</a:t>
            </a:r>
            <a:r>
              <a:rPr lang="en-US" altLang="zh-CN" sz="2000" dirty="0" smtClean="0">
                <a:latin typeface="微软雅黑" pitchFamily="34" charset="-122"/>
                <a:ea typeface="微软雅黑" pitchFamily="34" charset="-122"/>
              </a:rPr>
              <a:t>T-1</a:t>
            </a:r>
            <a:r>
              <a:rPr lang="zh-CN" altLang="en-US" sz="2000" dirty="0" smtClean="0">
                <a:latin typeface="微软雅黑" pitchFamily="34" charset="-122"/>
                <a:ea typeface="微软雅黑" pitchFamily="34" charset="-122"/>
              </a:rPr>
              <a:t>日跨日未交收头寸情况如下：</a:t>
            </a:r>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en-US" altLang="zh-CN" sz="2000" dirty="0" smtClean="0">
              <a:latin typeface="微软雅黑" pitchFamily="34" charset="-122"/>
              <a:ea typeface="微软雅黑" pitchFamily="34" charset="-122"/>
            </a:endParaRPr>
          </a:p>
          <a:p>
            <a:pPr algn="l"/>
            <a:endParaRPr lang="zh-CN" altLang="en-US" sz="2000" dirty="0" smtClean="0">
              <a:latin typeface="微软雅黑" pitchFamily="34" charset="-122"/>
              <a:ea typeface="微软雅黑" pitchFamily="34" charset="-122"/>
            </a:endParaRPr>
          </a:p>
        </p:txBody>
      </p:sp>
      <p:graphicFrame>
        <p:nvGraphicFramePr>
          <p:cNvPr id="17" name="表格 16"/>
          <p:cNvGraphicFramePr>
            <a:graphicFrameLocks noGrp="1"/>
          </p:cNvGraphicFramePr>
          <p:nvPr/>
        </p:nvGraphicFramePr>
        <p:xfrm>
          <a:off x="571500" y="1785938"/>
          <a:ext cx="5143535" cy="3714774"/>
        </p:xfrm>
        <a:graphic>
          <a:graphicData uri="http://schemas.openxmlformats.org/drawingml/2006/table">
            <a:tbl>
              <a:tblPr firstRow="1" bandRow="1">
                <a:tableStyleId>{69CF1AB2-1976-4502-BF36-3FF5EA218861}</a:tableStyleId>
              </a:tblPr>
              <a:tblGrid>
                <a:gridCol w="832046"/>
                <a:gridCol w="913018"/>
                <a:gridCol w="751065"/>
                <a:gridCol w="832042"/>
                <a:gridCol w="832042"/>
                <a:gridCol w="983322"/>
              </a:tblGrid>
              <a:tr h="642330">
                <a:tc>
                  <a:txBody>
                    <a:bodyPr/>
                    <a:lstStyle/>
                    <a:p>
                      <a:pPr algn="ctr"/>
                      <a:r>
                        <a:rPr lang="zh-CN" altLang="en-US" sz="1800" dirty="0" smtClean="0">
                          <a:latin typeface="微软雅黑" pitchFamily="34" charset="-122"/>
                          <a:ea typeface="微软雅黑" pitchFamily="34" charset="-122"/>
                        </a:rPr>
                        <a:t>买卖</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方向</a:t>
                      </a:r>
                      <a:endParaRPr lang="zh-CN" altLang="en-US" sz="1800" dirty="0">
                        <a:latin typeface="微软雅黑" pitchFamily="34" charset="-122"/>
                        <a:ea typeface="微软雅黑" pitchFamily="34" charset="-122"/>
                      </a:endParaRPr>
                    </a:p>
                  </a:txBody>
                  <a:tcPr marL="91442" marR="91442" marT="45714" marB="4571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dirty="0" smtClean="0">
                          <a:latin typeface="微软雅黑" pitchFamily="34" charset="-122"/>
                          <a:ea typeface="微软雅黑" pitchFamily="34" charset="-122"/>
                        </a:rPr>
                        <a:t>证券</a:t>
                      </a:r>
                      <a:endParaRPr lang="en-US" altLang="zh-CN" sz="1800" dirty="0" smtClean="0">
                        <a:latin typeface="微软雅黑" pitchFamily="34" charset="-122"/>
                        <a:ea typeface="微软雅黑" pitchFamily="34"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dirty="0" smtClean="0">
                          <a:latin typeface="微软雅黑" pitchFamily="34" charset="-122"/>
                          <a:ea typeface="微软雅黑" pitchFamily="34" charset="-122"/>
                        </a:rPr>
                        <a:t>品种</a:t>
                      </a:r>
                    </a:p>
                  </a:txBody>
                  <a:tcPr marL="91442" marR="91442" marT="45714" marB="45714" anchor="ctr"/>
                </a:tc>
                <a:tc>
                  <a:txBody>
                    <a:bodyPr/>
                    <a:lstStyle/>
                    <a:p>
                      <a:pPr algn="ctr"/>
                      <a:r>
                        <a:rPr lang="zh-CN" altLang="en-US" sz="1800" dirty="0" smtClean="0">
                          <a:latin typeface="微软雅黑" pitchFamily="34" charset="-122"/>
                          <a:ea typeface="微软雅黑" pitchFamily="34" charset="-122"/>
                        </a:rPr>
                        <a:t>数量</a:t>
                      </a:r>
                      <a:endParaRPr lang="zh-CN" altLang="en-US" sz="1800" dirty="0">
                        <a:latin typeface="微软雅黑" pitchFamily="34" charset="-122"/>
                        <a:ea typeface="微软雅黑" pitchFamily="34" charset="-122"/>
                      </a:endParaRPr>
                    </a:p>
                  </a:txBody>
                  <a:tcPr marL="91442" marR="91442" marT="45714" marB="45714" anchor="ctr"/>
                </a:tc>
                <a:tc>
                  <a:txBody>
                    <a:bodyPr/>
                    <a:lstStyle/>
                    <a:p>
                      <a:pPr algn="ctr"/>
                      <a:r>
                        <a:rPr lang="zh-CN" altLang="en-US" sz="1800" dirty="0" smtClean="0">
                          <a:latin typeface="微软雅黑" pitchFamily="34" charset="-122"/>
                          <a:ea typeface="微软雅黑" pitchFamily="34" charset="-122"/>
                        </a:rPr>
                        <a:t>收盘</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市值</a:t>
                      </a:r>
                      <a:endParaRPr lang="zh-CN" altLang="en-US" sz="1800" dirty="0">
                        <a:latin typeface="微软雅黑" pitchFamily="34" charset="-122"/>
                        <a:ea typeface="微软雅黑" pitchFamily="34" charset="-122"/>
                      </a:endParaRPr>
                    </a:p>
                  </a:txBody>
                  <a:tcPr marL="91442" marR="91442" marT="45714" marB="45714" anchor="ctr"/>
                </a:tc>
                <a:tc>
                  <a:txBody>
                    <a:bodyPr/>
                    <a:lstStyle/>
                    <a:p>
                      <a:pPr algn="ctr"/>
                      <a:r>
                        <a:rPr lang="zh-CN" altLang="en-US" sz="1800" dirty="0" smtClean="0">
                          <a:latin typeface="微软雅黑" pitchFamily="34" charset="-122"/>
                          <a:ea typeface="微软雅黑" pitchFamily="34" charset="-122"/>
                        </a:rPr>
                        <a:t>可用余额</a:t>
                      </a:r>
                      <a:endParaRPr lang="zh-CN" altLang="en-US" sz="1800" dirty="0">
                        <a:latin typeface="微软雅黑" pitchFamily="34" charset="-122"/>
                        <a:ea typeface="微软雅黑" pitchFamily="34" charset="-122"/>
                      </a:endParaRPr>
                    </a:p>
                  </a:txBody>
                  <a:tcPr marL="91442" marR="91442" marT="45714" marB="45714" anchor="ctr"/>
                </a:tc>
                <a:tc>
                  <a:txBody>
                    <a:bodyPr/>
                    <a:lstStyle/>
                    <a:p>
                      <a:pPr algn="ctr"/>
                      <a:r>
                        <a:rPr lang="zh-CN" altLang="en-US" sz="1800" dirty="0" smtClean="0">
                          <a:latin typeface="微软雅黑" pitchFamily="34" charset="-122"/>
                          <a:ea typeface="微软雅黑" pitchFamily="34" charset="-122"/>
                        </a:rPr>
                        <a:t>担保品市值</a:t>
                      </a:r>
                      <a:endParaRPr lang="zh-CN" altLang="en-US" sz="1800" dirty="0">
                        <a:latin typeface="微软雅黑" pitchFamily="34" charset="-122"/>
                        <a:ea typeface="微软雅黑" pitchFamily="34" charset="-122"/>
                      </a:endParaRPr>
                    </a:p>
                  </a:txBody>
                  <a:tcPr marL="91442" marR="91442" marT="45714" marB="45714" anchor="ctr"/>
                </a:tc>
              </a:tr>
              <a:tr h="512074">
                <a:tc rowSpan="2">
                  <a:txBody>
                    <a:bodyPr/>
                    <a:lstStyle/>
                    <a:p>
                      <a:pPr algn="ctr"/>
                      <a:r>
                        <a:rPr lang="zh-CN" altLang="en-US" sz="1600" dirty="0" smtClean="0">
                          <a:latin typeface="微软雅黑" pitchFamily="34" charset="-122"/>
                          <a:ea typeface="微软雅黑" pitchFamily="34" charset="-122"/>
                        </a:rPr>
                        <a:t>净买入</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10001</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105</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200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a:t>
                      </a:r>
                      <a:endParaRPr lang="zh-CN" altLang="en-US" sz="1600" b="1" dirty="0">
                        <a:latin typeface="微软雅黑" pitchFamily="34" charset="-122"/>
                        <a:ea typeface="微软雅黑" pitchFamily="34" charset="-122"/>
                      </a:endParaRPr>
                    </a:p>
                  </a:txBody>
                  <a:tcPr marL="91442" marR="91442" marT="45714" marB="45714" anchor="ctr"/>
                </a:tc>
              </a:tr>
              <a:tr h="512074">
                <a:tc vMerge="1">
                  <a:txBody>
                    <a:bodyPr/>
                    <a:lstStyle/>
                    <a:p>
                      <a:pPr algn="ctr"/>
                      <a:endParaRPr lang="zh-CN" altLang="en-US" sz="1600" b="1" dirty="0">
                        <a:latin typeface="楷体_GB2312" pitchFamily="49" charset="-122"/>
                        <a:ea typeface="楷体_GB2312" pitchFamily="49" charset="-122"/>
                      </a:endParaRPr>
                    </a:p>
                  </a:txBody>
                  <a:tcPr/>
                </a:tc>
                <a:tc>
                  <a:txBody>
                    <a:bodyPr/>
                    <a:lstStyle/>
                    <a:p>
                      <a:pPr algn="ctr"/>
                      <a:r>
                        <a:rPr lang="en-US" altLang="zh-CN" sz="1600" dirty="0" smtClean="0">
                          <a:latin typeface="微软雅黑" pitchFamily="34" charset="-122"/>
                          <a:ea typeface="微软雅黑" pitchFamily="34" charset="-122"/>
                        </a:rPr>
                        <a:t>10002</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90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150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a:t>
                      </a:r>
                      <a:endParaRPr lang="zh-CN" altLang="en-US" sz="1600" b="1" dirty="0">
                        <a:latin typeface="微软雅黑" pitchFamily="34" charset="-122"/>
                        <a:ea typeface="微软雅黑" pitchFamily="34" charset="-122"/>
                      </a:endParaRPr>
                    </a:p>
                  </a:txBody>
                  <a:tcPr marL="91442" marR="91442" marT="45714" marB="45714" anchor="ctr"/>
                </a:tc>
              </a:tr>
              <a:tr h="512074">
                <a:tc rowSpan="3">
                  <a:txBody>
                    <a:bodyPr/>
                    <a:lstStyle/>
                    <a:p>
                      <a:pPr algn="ctr"/>
                      <a:r>
                        <a:rPr lang="zh-CN" altLang="en-US" sz="1600" dirty="0" smtClean="0">
                          <a:latin typeface="微软雅黑" pitchFamily="34" charset="-122"/>
                          <a:ea typeface="微软雅黑" pitchFamily="34" charset="-122"/>
                        </a:rPr>
                        <a:t>净卖出</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10003</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108</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400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108</a:t>
                      </a:r>
                      <a:endParaRPr lang="zh-CN" altLang="en-US" sz="1600" b="1" dirty="0">
                        <a:latin typeface="微软雅黑" pitchFamily="34" charset="-122"/>
                        <a:ea typeface="微软雅黑" pitchFamily="34" charset="-122"/>
                      </a:endParaRPr>
                    </a:p>
                  </a:txBody>
                  <a:tcPr marL="91442" marR="91442" marT="45714" marB="45714" anchor="ctr"/>
                </a:tc>
              </a:tr>
              <a:tr h="512074">
                <a:tc vMerge="1">
                  <a:txBody>
                    <a:bodyPr/>
                    <a:lstStyle/>
                    <a:p>
                      <a:pPr algn="ctr"/>
                      <a:endParaRPr lang="zh-CN" altLang="en-US" sz="1600" b="1" dirty="0">
                        <a:latin typeface="楷体_GB2312" pitchFamily="49" charset="-122"/>
                        <a:ea typeface="楷体_GB2312" pitchFamily="49" charset="-122"/>
                      </a:endParaRPr>
                    </a:p>
                  </a:txBody>
                  <a:tcPr/>
                </a:tc>
                <a:tc>
                  <a:txBody>
                    <a:bodyPr/>
                    <a:lstStyle/>
                    <a:p>
                      <a:pPr algn="ctr"/>
                      <a:r>
                        <a:rPr lang="en-US" altLang="zh-CN" sz="1600" dirty="0" smtClean="0">
                          <a:latin typeface="微软雅黑" pitchFamily="34" charset="-122"/>
                          <a:ea typeface="微软雅黑" pitchFamily="34" charset="-122"/>
                        </a:rPr>
                        <a:t>10004</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115</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0</a:t>
                      </a:r>
                      <a:endParaRPr lang="zh-CN" altLang="en-US" sz="1600" b="1" dirty="0">
                        <a:latin typeface="微软雅黑" pitchFamily="34" charset="-122"/>
                        <a:ea typeface="微软雅黑" pitchFamily="34" charset="-122"/>
                      </a:endParaRPr>
                    </a:p>
                  </a:txBody>
                  <a:tcPr marL="91442" marR="91442" marT="45714" marB="45714" anchor="ctr"/>
                </a:tc>
              </a:tr>
              <a:tr h="512074">
                <a:tc vMerge="1">
                  <a:txBody>
                    <a:bodyPr/>
                    <a:lstStyle/>
                    <a:p>
                      <a:pPr algn="ctr"/>
                      <a:endParaRPr lang="zh-CN" altLang="en-US" sz="1600" b="1" dirty="0">
                        <a:latin typeface="楷体_GB2312" pitchFamily="49" charset="-122"/>
                        <a:ea typeface="楷体_GB2312" pitchFamily="49" charset="-122"/>
                      </a:endParaRPr>
                    </a:p>
                  </a:txBody>
                  <a:tcPr/>
                </a:tc>
                <a:tc>
                  <a:txBody>
                    <a:bodyPr/>
                    <a:lstStyle/>
                    <a:p>
                      <a:pPr algn="ctr"/>
                      <a:r>
                        <a:rPr lang="en-US" altLang="zh-CN" sz="1600" dirty="0" smtClean="0">
                          <a:latin typeface="微软雅黑" pitchFamily="34" charset="-122"/>
                          <a:ea typeface="微软雅黑" pitchFamily="34" charset="-122"/>
                        </a:rPr>
                        <a:t>10005</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100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dirty="0" smtClean="0">
                          <a:latin typeface="微软雅黑" pitchFamily="34" charset="-122"/>
                          <a:ea typeface="微软雅黑" pitchFamily="34" charset="-122"/>
                        </a:rPr>
                        <a:t>88</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50</a:t>
                      </a:r>
                      <a:endParaRPr lang="zh-CN" altLang="en-US" sz="1600" b="1" dirty="0">
                        <a:latin typeface="微软雅黑" pitchFamily="34" charset="-122"/>
                        <a:ea typeface="微软雅黑" pitchFamily="34" charset="-122"/>
                      </a:endParaRPr>
                    </a:p>
                  </a:txBody>
                  <a:tcPr marL="91442" marR="91442" marT="45714" marB="45714" anchor="ctr"/>
                </a:tc>
                <a:tc>
                  <a:txBody>
                    <a:bodyPr/>
                    <a:lstStyle/>
                    <a:p>
                      <a:pPr algn="ctr"/>
                      <a:r>
                        <a:rPr lang="en-US" altLang="zh-CN" sz="1600" b="1" dirty="0" smtClean="0">
                          <a:latin typeface="微软雅黑" pitchFamily="34" charset="-122"/>
                          <a:ea typeface="微软雅黑" pitchFamily="34" charset="-122"/>
                        </a:rPr>
                        <a:t>44</a:t>
                      </a:r>
                      <a:endParaRPr lang="zh-CN" altLang="en-US" sz="1600" b="1" dirty="0">
                        <a:latin typeface="微软雅黑" pitchFamily="34" charset="-122"/>
                        <a:ea typeface="微软雅黑" pitchFamily="34" charset="-122"/>
                      </a:endParaRPr>
                    </a:p>
                  </a:txBody>
                  <a:tcPr marL="91442" marR="91442" marT="45714" marB="45714" anchor="ctr"/>
                </a:tc>
              </a:tr>
              <a:tr h="512074">
                <a:tc gridSpan="6">
                  <a:txBody>
                    <a:bodyPr/>
                    <a:lstStyle/>
                    <a:p>
                      <a:pPr algn="l"/>
                      <a:r>
                        <a:rPr lang="zh-CN" altLang="en-US" sz="1800" b="1" dirty="0" smtClean="0">
                          <a:latin typeface="微软雅黑" pitchFamily="34" charset="-122"/>
                          <a:ea typeface="微软雅黑" pitchFamily="34" charset="-122"/>
                        </a:rPr>
                        <a:t>注：可用余额不含当日交收净增部分及涉冻部分</a:t>
                      </a:r>
                      <a:endParaRPr lang="zh-CN" altLang="en-US" sz="1800" b="1" dirty="0">
                        <a:latin typeface="微软雅黑" pitchFamily="34" charset="-122"/>
                        <a:ea typeface="微软雅黑" pitchFamily="34" charset="-122"/>
                      </a:endParaRPr>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pPr algn="ctr"/>
                      <a:endParaRPr lang="zh-CN" altLang="en-US" dirty="0"/>
                    </a:p>
                  </a:txBody>
                  <a:tcPr/>
                </a:tc>
              </a:tr>
            </a:tbl>
          </a:graphicData>
        </a:graphic>
      </p:graphicFrame>
      <p:graphicFrame>
        <p:nvGraphicFramePr>
          <p:cNvPr id="6" name="表格 5"/>
          <p:cNvGraphicFramePr>
            <a:graphicFrameLocks noGrp="1"/>
          </p:cNvGraphicFramePr>
          <p:nvPr/>
        </p:nvGraphicFramePr>
        <p:xfrm>
          <a:off x="5857875" y="1785938"/>
          <a:ext cx="2857520" cy="3988325"/>
        </p:xfrm>
        <a:graphic>
          <a:graphicData uri="http://schemas.openxmlformats.org/drawingml/2006/table">
            <a:tbl>
              <a:tblPr firstRow="1" bandRow="1">
                <a:tableStyleId>{5C22544A-7EE6-4342-B048-85BDC9FD1C3A}</a:tableStyleId>
              </a:tblPr>
              <a:tblGrid>
                <a:gridCol w="2857520"/>
              </a:tblGrid>
              <a:tr h="631385">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tx1"/>
                          </a:solidFill>
                          <a:latin typeface="微软雅黑" pitchFamily="34" charset="-122"/>
                          <a:ea typeface="微软雅黑" pitchFamily="34" charset="-122"/>
                        </a:rPr>
                        <a:t>假设：</a:t>
                      </a:r>
                      <a:r>
                        <a:rPr lang="en-US" altLang="zh-CN" sz="1800" kern="1200" dirty="0" smtClean="0">
                          <a:solidFill>
                            <a:schemeClr val="tx1"/>
                          </a:solidFill>
                          <a:latin typeface="微软雅黑" pitchFamily="34" charset="-122"/>
                          <a:ea typeface="微软雅黑" pitchFamily="34" charset="-122"/>
                        </a:rPr>
                        <a:t> </a:t>
                      </a:r>
                      <a:r>
                        <a:rPr lang="zh-CN" altLang="zh-CN" sz="1800" kern="1200" dirty="0" smtClean="0">
                          <a:solidFill>
                            <a:schemeClr val="tx1"/>
                          </a:solidFill>
                          <a:latin typeface="微软雅黑" pitchFamily="34" charset="-122"/>
                          <a:ea typeface="微软雅黑" pitchFamily="34" charset="-122"/>
                        </a:rPr>
                        <a:t>按金率</a:t>
                      </a:r>
                      <a:r>
                        <a:rPr lang="en-US" altLang="zh-CN" sz="1800" kern="1200" dirty="0" smtClean="0">
                          <a:solidFill>
                            <a:schemeClr val="tx1"/>
                          </a:solidFill>
                          <a:latin typeface="微软雅黑" pitchFamily="34" charset="-122"/>
                          <a:ea typeface="微软雅黑" pitchFamily="34" charset="-122"/>
                        </a:rPr>
                        <a:t>=22%</a:t>
                      </a:r>
                      <a:r>
                        <a:rPr lang="zh-CN" altLang="en-US" sz="1800" kern="1200" dirty="0" smtClean="0">
                          <a:solidFill>
                            <a:schemeClr val="tx1"/>
                          </a:solidFill>
                          <a:latin typeface="微软雅黑" pitchFamily="34" charset="-122"/>
                          <a:ea typeface="微软雅黑" pitchFamily="34" charset="-122"/>
                        </a:rPr>
                        <a:t>、</a:t>
                      </a:r>
                      <a:r>
                        <a:rPr lang="zh-CN" altLang="zh-CN" sz="1800" kern="1200" dirty="0" smtClean="0">
                          <a:solidFill>
                            <a:schemeClr val="tx1"/>
                          </a:solidFill>
                          <a:latin typeface="微软雅黑" pitchFamily="34" charset="-122"/>
                          <a:ea typeface="微软雅黑" pitchFamily="34" charset="-122"/>
                        </a:rPr>
                        <a:t>按金</a:t>
                      </a:r>
                      <a:r>
                        <a:rPr lang="zh-CN" altLang="en-US" sz="1800" kern="1200" dirty="0" smtClean="0">
                          <a:solidFill>
                            <a:schemeClr val="tx1"/>
                          </a:solidFill>
                          <a:latin typeface="微软雅黑" pitchFamily="34" charset="-122"/>
                          <a:ea typeface="微软雅黑" pitchFamily="34" charset="-122"/>
                        </a:rPr>
                        <a:t>乘数</a:t>
                      </a:r>
                      <a:r>
                        <a:rPr lang="en-US" altLang="zh-CN" sz="1800" kern="1200" dirty="0" smtClean="0">
                          <a:solidFill>
                            <a:schemeClr val="tx1"/>
                          </a:solidFill>
                          <a:latin typeface="微软雅黑" pitchFamily="34" charset="-122"/>
                          <a:ea typeface="微软雅黑" pitchFamily="34" charset="-122"/>
                        </a:rPr>
                        <a:t>=1</a:t>
                      </a:r>
                      <a:endParaRPr lang="en-US" altLang="zh-CN" sz="1800" b="1" kern="1200" dirty="0" smtClean="0">
                        <a:solidFill>
                          <a:schemeClr val="tx1"/>
                        </a:solidFill>
                        <a:latin typeface="微软雅黑" pitchFamily="34" charset="-122"/>
                        <a:ea typeface="微软雅黑" pitchFamily="34" charset="-122"/>
                        <a:cs typeface="+mn-cs"/>
                      </a:endParaRPr>
                    </a:p>
                  </a:txBody>
                  <a:tcPr marL="91441" marR="91441" marT="45705" marB="45705"/>
                </a:tc>
              </a:tr>
              <a:tr h="427344">
                <a:tc>
                  <a:txBody>
                    <a:bodyPr/>
                    <a:lstStyle/>
                    <a:p>
                      <a:pPr algn="l"/>
                      <a:r>
                        <a:rPr lang="zh-CN" altLang="en-US" sz="1600" dirty="0" smtClean="0">
                          <a:solidFill>
                            <a:schemeClr val="tx1"/>
                          </a:solidFill>
                          <a:latin typeface="微软雅黑" pitchFamily="34" charset="-122"/>
                          <a:ea typeface="微软雅黑" pitchFamily="34" charset="-122"/>
                        </a:rPr>
                        <a:t>按金持仓</a:t>
                      </a:r>
                      <a:r>
                        <a:rPr lang="en-US" altLang="zh-CN" sz="1600" dirty="0" smtClean="0">
                          <a:solidFill>
                            <a:schemeClr val="tx1"/>
                          </a:solidFill>
                          <a:latin typeface="微软雅黑" pitchFamily="34" charset="-122"/>
                          <a:ea typeface="微软雅黑" pitchFamily="34" charset="-122"/>
                        </a:rPr>
                        <a:t>=Max(</a:t>
                      </a:r>
                      <a:r>
                        <a:rPr lang="zh-CN" altLang="en-US" sz="1600" dirty="0" smtClean="0">
                          <a:solidFill>
                            <a:schemeClr val="tx1"/>
                          </a:solidFill>
                          <a:latin typeface="微软雅黑" pitchFamily="34" charset="-122"/>
                          <a:ea typeface="微软雅黑" pitchFamily="34" charset="-122"/>
                        </a:rPr>
                        <a:t>甲、乙</a:t>
                      </a:r>
                      <a:r>
                        <a:rPr lang="en-US" altLang="zh-CN" sz="1600" dirty="0" smtClean="0">
                          <a:solidFill>
                            <a:schemeClr val="tx1"/>
                          </a:solidFill>
                          <a:latin typeface="微软雅黑" pitchFamily="34" charset="-122"/>
                          <a:ea typeface="微软雅黑" pitchFamily="34" charset="-122"/>
                        </a:rPr>
                        <a:t>)=159</a:t>
                      </a:r>
                      <a:endParaRPr lang="en-US" altLang="zh-CN" sz="1600" b="1" dirty="0">
                        <a:solidFill>
                          <a:schemeClr val="tx1"/>
                        </a:solidFill>
                        <a:latin typeface="微软雅黑" pitchFamily="34" charset="-122"/>
                        <a:ea typeface="微软雅黑" pitchFamily="34" charset="-122"/>
                      </a:endParaRPr>
                    </a:p>
                  </a:txBody>
                  <a:tcPr marL="91441" marR="91441" marT="45705" marB="45705"/>
                </a:tc>
              </a:tr>
              <a:tr h="1533406">
                <a:tc>
                  <a:txBody>
                    <a:bodyPr/>
                    <a:lstStyle/>
                    <a:p>
                      <a:pPr algn="l"/>
                      <a:r>
                        <a:rPr lang="zh-CN" altLang="en-US" sz="1600" dirty="0" smtClean="0">
                          <a:solidFill>
                            <a:schemeClr val="tx1"/>
                          </a:solidFill>
                          <a:latin typeface="微软雅黑" pitchFamily="34" charset="-122"/>
                          <a:ea typeface="微软雅黑" pitchFamily="34" charset="-122"/>
                        </a:rPr>
                        <a:t>甲</a:t>
                      </a:r>
                      <a:r>
                        <a:rPr lang="en-US" altLang="zh-CN" sz="1600" dirty="0" smtClean="0">
                          <a:solidFill>
                            <a:schemeClr val="tx1"/>
                          </a:solidFill>
                          <a:latin typeface="微软雅黑" pitchFamily="34" charset="-122"/>
                          <a:ea typeface="微软雅黑" pitchFamily="34" charset="-122"/>
                        </a:rPr>
                        <a:t>=Max</a:t>
                      </a:r>
                      <a:r>
                        <a:rPr lang="zh-CN" altLang="en-US" sz="1600" dirty="0" smtClean="0">
                          <a:solidFill>
                            <a:schemeClr val="tx1"/>
                          </a:solidFill>
                          <a:latin typeface="微软雅黑" pitchFamily="34" charset="-122"/>
                          <a:ea typeface="微软雅黑" pitchFamily="34" charset="-122"/>
                        </a:rPr>
                        <a:t>（净长仓</a:t>
                      </a:r>
                      <a:r>
                        <a:rPr lang="en-US" altLang="zh-CN" sz="1600" dirty="0" smtClean="0">
                          <a:solidFill>
                            <a:schemeClr val="tx1"/>
                          </a:solidFill>
                          <a:latin typeface="微软雅黑" pitchFamily="34" charset="-122"/>
                          <a:ea typeface="微软雅黑" pitchFamily="34" charset="-122"/>
                        </a:rPr>
                        <a:t>-</a:t>
                      </a:r>
                      <a:r>
                        <a:rPr lang="zh-CN" altLang="en-US" sz="1600" dirty="0" smtClean="0">
                          <a:solidFill>
                            <a:schemeClr val="tx1"/>
                          </a:solidFill>
                          <a:latin typeface="微软雅黑" pitchFamily="34" charset="-122"/>
                          <a:ea typeface="微软雅黑" pitchFamily="34" charset="-122"/>
                        </a:rPr>
                        <a:t>担保品，</a:t>
                      </a:r>
                      <a:r>
                        <a:rPr lang="en-US" altLang="zh-CN" sz="1600" dirty="0" smtClean="0">
                          <a:solidFill>
                            <a:schemeClr val="tx1"/>
                          </a:solidFill>
                          <a:latin typeface="微软雅黑" pitchFamily="34" charset="-122"/>
                          <a:ea typeface="微软雅黑" pitchFamily="34" charset="-122"/>
                        </a:rPr>
                        <a:t>0</a:t>
                      </a:r>
                      <a:r>
                        <a:rPr lang="zh-CN" altLang="en-US" sz="1600" dirty="0" smtClean="0">
                          <a:solidFill>
                            <a:schemeClr val="tx1"/>
                          </a:solidFill>
                          <a:latin typeface="微软雅黑" pitchFamily="34" charset="-122"/>
                          <a:ea typeface="微软雅黑" pitchFamily="34" charset="-122"/>
                        </a:rPr>
                        <a:t>）</a:t>
                      </a:r>
                      <a:endParaRPr lang="en-US" altLang="zh-CN" sz="1600" dirty="0" smtClean="0">
                        <a:solidFill>
                          <a:schemeClr val="tx1"/>
                        </a:solidFill>
                        <a:latin typeface="微软雅黑" pitchFamily="34" charset="-122"/>
                        <a:ea typeface="微软雅黑" pitchFamily="34" charset="-122"/>
                      </a:endParaRPr>
                    </a:p>
                    <a:p>
                      <a:pPr algn="l"/>
                      <a:r>
                        <a:rPr lang="en-US" altLang="zh-CN" sz="1600" dirty="0" smtClean="0">
                          <a:solidFill>
                            <a:schemeClr val="tx1"/>
                          </a:solidFill>
                          <a:latin typeface="微软雅黑" pitchFamily="34" charset="-122"/>
                          <a:ea typeface="微软雅黑" pitchFamily="34" charset="-122"/>
                        </a:rPr>
                        <a:t>  =</a:t>
                      </a:r>
                      <a:r>
                        <a:rPr lang="zh-CN" altLang="en-US" sz="1600" dirty="0" smtClean="0">
                          <a:solidFill>
                            <a:schemeClr val="tx1"/>
                          </a:solidFill>
                          <a:latin typeface="微软雅黑" pitchFamily="34" charset="-122"/>
                          <a:ea typeface="微软雅黑" pitchFamily="34" charset="-122"/>
                        </a:rPr>
                        <a:t>（</a:t>
                      </a:r>
                      <a:r>
                        <a:rPr lang="en-US" altLang="zh-CN" sz="1600" dirty="0" smtClean="0">
                          <a:solidFill>
                            <a:schemeClr val="tx1"/>
                          </a:solidFill>
                          <a:latin typeface="微软雅黑" pitchFamily="34" charset="-122"/>
                          <a:ea typeface="微软雅黑" pitchFamily="34" charset="-122"/>
                        </a:rPr>
                        <a:t>105+90</a:t>
                      </a:r>
                      <a:r>
                        <a:rPr lang="zh-CN" altLang="en-US" sz="1600" dirty="0" smtClean="0">
                          <a:solidFill>
                            <a:schemeClr val="tx1"/>
                          </a:solidFill>
                          <a:latin typeface="微软雅黑" pitchFamily="34" charset="-122"/>
                          <a:ea typeface="微软雅黑" pitchFamily="34" charset="-122"/>
                        </a:rPr>
                        <a:t>）</a:t>
                      </a:r>
                      <a:r>
                        <a:rPr lang="en-US" altLang="zh-CN" sz="1600" dirty="0" smtClean="0">
                          <a:solidFill>
                            <a:schemeClr val="tx1"/>
                          </a:solidFill>
                          <a:latin typeface="微软雅黑" pitchFamily="34" charset="-122"/>
                          <a:ea typeface="微软雅黑" pitchFamily="34" charset="-122"/>
                        </a:rPr>
                        <a:t>-</a:t>
                      </a:r>
                      <a:r>
                        <a:rPr lang="zh-CN" altLang="en-US" sz="1600" dirty="0" smtClean="0">
                          <a:solidFill>
                            <a:schemeClr val="tx1"/>
                          </a:solidFill>
                          <a:latin typeface="微软雅黑" pitchFamily="34" charset="-122"/>
                          <a:ea typeface="微软雅黑" pitchFamily="34" charset="-122"/>
                        </a:rPr>
                        <a:t>（</a:t>
                      </a:r>
                      <a:r>
                        <a:rPr lang="en-US" altLang="zh-CN" sz="1600" dirty="0" smtClean="0">
                          <a:solidFill>
                            <a:schemeClr val="tx1"/>
                          </a:solidFill>
                          <a:latin typeface="微软雅黑" pitchFamily="34" charset="-122"/>
                          <a:ea typeface="微软雅黑" pitchFamily="34" charset="-122"/>
                        </a:rPr>
                        <a:t>108+44</a:t>
                      </a:r>
                      <a:r>
                        <a:rPr lang="zh-CN" altLang="en-US" sz="1600" dirty="0" smtClean="0">
                          <a:solidFill>
                            <a:schemeClr val="tx1"/>
                          </a:solidFill>
                          <a:latin typeface="微软雅黑" pitchFamily="34" charset="-122"/>
                          <a:ea typeface="微软雅黑" pitchFamily="34" charset="-122"/>
                        </a:rPr>
                        <a:t>）</a:t>
                      </a:r>
                      <a:endParaRPr lang="en-US" altLang="zh-CN" sz="1600" dirty="0" smtClean="0">
                        <a:solidFill>
                          <a:schemeClr val="tx1"/>
                        </a:solidFill>
                        <a:latin typeface="微软雅黑" pitchFamily="34" charset="-122"/>
                        <a:ea typeface="微软雅黑" pitchFamily="34" charset="-122"/>
                      </a:endParaRPr>
                    </a:p>
                    <a:p>
                      <a:pPr algn="l"/>
                      <a:r>
                        <a:rPr lang="en-US" altLang="zh-CN" sz="1600" dirty="0" smtClean="0">
                          <a:solidFill>
                            <a:schemeClr val="tx1"/>
                          </a:solidFill>
                          <a:latin typeface="微软雅黑" pitchFamily="34" charset="-122"/>
                          <a:ea typeface="微软雅黑" pitchFamily="34" charset="-122"/>
                        </a:rPr>
                        <a:t>  =</a:t>
                      </a:r>
                      <a:r>
                        <a:rPr lang="en-US" altLang="zh-CN" sz="1600" baseline="0" dirty="0" smtClean="0">
                          <a:solidFill>
                            <a:schemeClr val="tx1"/>
                          </a:solidFill>
                          <a:latin typeface="微软雅黑" pitchFamily="34" charset="-122"/>
                          <a:ea typeface="微软雅黑" pitchFamily="34" charset="-122"/>
                        </a:rPr>
                        <a:t> 43</a:t>
                      </a:r>
                      <a:endParaRPr lang="en-US" altLang="zh-CN" sz="1600" dirty="0" smtClean="0">
                        <a:solidFill>
                          <a:schemeClr val="tx1"/>
                        </a:solidFill>
                        <a:latin typeface="微软雅黑" pitchFamily="34" charset="-122"/>
                        <a:ea typeface="微软雅黑" pitchFamily="34" charset="-122"/>
                      </a:endParaRPr>
                    </a:p>
                    <a:p>
                      <a:pPr algn="l"/>
                      <a:r>
                        <a:rPr lang="zh-CN" altLang="en-US" sz="1600" dirty="0" smtClean="0">
                          <a:solidFill>
                            <a:schemeClr val="tx1"/>
                          </a:solidFill>
                          <a:latin typeface="微软雅黑" pitchFamily="34" charset="-122"/>
                          <a:ea typeface="微软雅黑" pitchFamily="34" charset="-122"/>
                        </a:rPr>
                        <a:t>乙</a:t>
                      </a:r>
                      <a:r>
                        <a:rPr lang="en-US" altLang="zh-CN" sz="1600" dirty="0" smtClean="0">
                          <a:solidFill>
                            <a:schemeClr val="tx1"/>
                          </a:solidFill>
                          <a:latin typeface="微软雅黑" pitchFamily="34" charset="-122"/>
                          <a:ea typeface="微软雅黑" pitchFamily="34" charset="-122"/>
                        </a:rPr>
                        <a:t>=</a:t>
                      </a:r>
                      <a:r>
                        <a:rPr lang="zh-CN" altLang="en-US" sz="1600" dirty="0" smtClean="0">
                          <a:solidFill>
                            <a:schemeClr val="tx1"/>
                          </a:solidFill>
                          <a:latin typeface="微软雅黑" pitchFamily="34" charset="-122"/>
                          <a:ea typeface="微软雅黑" pitchFamily="34" charset="-122"/>
                        </a:rPr>
                        <a:t>净短仓</a:t>
                      </a:r>
                      <a:r>
                        <a:rPr lang="en-US" altLang="zh-CN" sz="1600" dirty="0" smtClean="0">
                          <a:solidFill>
                            <a:schemeClr val="tx1"/>
                          </a:solidFill>
                          <a:latin typeface="微软雅黑" pitchFamily="34" charset="-122"/>
                          <a:ea typeface="微软雅黑" pitchFamily="34" charset="-122"/>
                        </a:rPr>
                        <a:t>-</a:t>
                      </a:r>
                      <a:r>
                        <a:rPr lang="zh-CN" altLang="en-US" sz="1600" dirty="0" smtClean="0">
                          <a:solidFill>
                            <a:schemeClr val="tx1"/>
                          </a:solidFill>
                          <a:latin typeface="微软雅黑" pitchFamily="34" charset="-122"/>
                          <a:ea typeface="微软雅黑" pitchFamily="34" charset="-122"/>
                        </a:rPr>
                        <a:t>担保品</a:t>
                      </a:r>
                      <a:endParaRPr lang="en-US" altLang="zh-CN" sz="1600" dirty="0" smtClean="0">
                        <a:solidFill>
                          <a:schemeClr val="tx1"/>
                        </a:solidFill>
                        <a:latin typeface="微软雅黑" pitchFamily="34" charset="-122"/>
                        <a:ea typeface="微软雅黑" pitchFamily="34" charset="-122"/>
                      </a:endParaRPr>
                    </a:p>
                    <a:p>
                      <a:pPr algn="l"/>
                      <a:r>
                        <a:rPr lang="en-US" altLang="zh-CN" sz="1600" baseline="0" dirty="0" smtClean="0">
                          <a:solidFill>
                            <a:schemeClr val="tx1"/>
                          </a:solidFill>
                          <a:latin typeface="微软雅黑" pitchFamily="34" charset="-122"/>
                          <a:ea typeface="微软雅黑" pitchFamily="34" charset="-122"/>
                        </a:rPr>
                        <a:t>  =</a:t>
                      </a:r>
                      <a:r>
                        <a:rPr lang="zh-CN" altLang="en-US" sz="1600" baseline="0" dirty="0" smtClean="0">
                          <a:solidFill>
                            <a:schemeClr val="tx1"/>
                          </a:solidFill>
                          <a:latin typeface="微软雅黑" pitchFamily="34" charset="-122"/>
                          <a:ea typeface="微软雅黑" pitchFamily="34" charset="-122"/>
                        </a:rPr>
                        <a:t>（</a:t>
                      </a:r>
                      <a:r>
                        <a:rPr lang="en-US" altLang="zh-CN" sz="1600" baseline="0" dirty="0" smtClean="0">
                          <a:solidFill>
                            <a:schemeClr val="tx1"/>
                          </a:solidFill>
                          <a:latin typeface="微软雅黑" pitchFamily="34" charset="-122"/>
                          <a:ea typeface="微软雅黑" pitchFamily="34" charset="-122"/>
                        </a:rPr>
                        <a:t>108+115+88</a:t>
                      </a:r>
                      <a:r>
                        <a:rPr lang="zh-CN" altLang="en-US" sz="1600" baseline="0" dirty="0" smtClean="0">
                          <a:solidFill>
                            <a:schemeClr val="tx1"/>
                          </a:solidFill>
                          <a:latin typeface="微软雅黑" pitchFamily="34" charset="-122"/>
                          <a:ea typeface="微软雅黑" pitchFamily="34" charset="-122"/>
                        </a:rPr>
                        <a:t>）</a:t>
                      </a:r>
                      <a:r>
                        <a:rPr lang="en-US" altLang="zh-CN" sz="1600" baseline="0" dirty="0" smtClean="0">
                          <a:solidFill>
                            <a:schemeClr val="tx1"/>
                          </a:solidFill>
                          <a:latin typeface="微软雅黑" pitchFamily="34" charset="-122"/>
                          <a:ea typeface="微软雅黑" pitchFamily="34" charset="-122"/>
                        </a:rPr>
                        <a:t>-</a:t>
                      </a:r>
                      <a:r>
                        <a:rPr lang="zh-CN" altLang="en-US" sz="1600" baseline="0" dirty="0" smtClean="0">
                          <a:solidFill>
                            <a:schemeClr val="tx1"/>
                          </a:solidFill>
                          <a:latin typeface="微软雅黑" pitchFamily="34" charset="-122"/>
                          <a:ea typeface="微软雅黑" pitchFamily="34" charset="-122"/>
                        </a:rPr>
                        <a:t>（</a:t>
                      </a:r>
                      <a:r>
                        <a:rPr lang="en-US" altLang="zh-CN" sz="1600" baseline="0" dirty="0" smtClean="0">
                          <a:solidFill>
                            <a:schemeClr val="tx1"/>
                          </a:solidFill>
                          <a:latin typeface="微软雅黑" pitchFamily="34" charset="-122"/>
                          <a:ea typeface="微软雅黑" pitchFamily="34" charset="-122"/>
                        </a:rPr>
                        <a:t>108+44</a:t>
                      </a:r>
                      <a:r>
                        <a:rPr lang="zh-CN" altLang="en-US" sz="1600" baseline="0" dirty="0" smtClean="0">
                          <a:solidFill>
                            <a:schemeClr val="tx1"/>
                          </a:solidFill>
                          <a:latin typeface="微软雅黑" pitchFamily="34" charset="-122"/>
                          <a:ea typeface="微软雅黑" pitchFamily="34" charset="-122"/>
                        </a:rPr>
                        <a:t>）</a:t>
                      </a:r>
                      <a:endParaRPr lang="en-US" altLang="zh-CN" sz="1600" baseline="0" dirty="0" smtClean="0">
                        <a:solidFill>
                          <a:schemeClr val="tx1"/>
                        </a:solidFill>
                        <a:latin typeface="微软雅黑" pitchFamily="34" charset="-122"/>
                        <a:ea typeface="微软雅黑" pitchFamily="34" charset="-122"/>
                      </a:endParaRPr>
                    </a:p>
                    <a:p>
                      <a:pPr algn="l"/>
                      <a:r>
                        <a:rPr lang="en-US" altLang="zh-CN" sz="1600" baseline="0" dirty="0" smtClean="0">
                          <a:solidFill>
                            <a:schemeClr val="tx1"/>
                          </a:solidFill>
                          <a:latin typeface="微软雅黑" pitchFamily="34" charset="-122"/>
                          <a:ea typeface="微软雅黑" pitchFamily="34" charset="-122"/>
                        </a:rPr>
                        <a:t>  = 159</a:t>
                      </a:r>
                      <a:endParaRPr lang="zh-CN" altLang="en-US" sz="1600" b="1" dirty="0">
                        <a:solidFill>
                          <a:schemeClr val="tx1"/>
                        </a:solidFill>
                        <a:latin typeface="微软雅黑" pitchFamily="34" charset="-122"/>
                        <a:ea typeface="微软雅黑" pitchFamily="34" charset="-122"/>
                      </a:endParaRPr>
                    </a:p>
                  </a:txBody>
                  <a:tcPr marL="91441" marR="91441" marT="45705" marB="45705"/>
                </a:tc>
              </a:tr>
              <a:tr h="112264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微软雅黑" pitchFamily="34" charset="-122"/>
                          <a:ea typeface="微软雅黑" pitchFamily="34" charset="-122"/>
                        </a:rPr>
                        <a:t>按金</a:t>
                      </a:r>
                      <a:r>
                        <a:rPr lang="en-US" altLang="zh-CN" sz="1600" kern="1200" dirty="0" smtClean="0">
                          <a:solidFill>
                            <a:schemeClr val="tx1"/>
                          </a:solidFill>
                          <a:latin typeface="微软雅黑" pitchFamily="34" charset="-122"/>
                          <a:ea typeface="微软雅黑" pitchFamily="34" charset="-122"/>
                        </a:rPr>
                        <a:t>=</a:t>
                      </a:r>
                      <a:r>
                        <a:rPr lang="zh-CN" altLang="zh-CN" sz="1600" kern="1200" dirty="0" smtClean="0">
                          <a:solidFill>
                            <a:schemeClr val="tx1"/>
                          </a:solidFill>
                          <a:latin typeface="微软雅黑" pitchFamily="34" charset="-122"/>
                          <a:ea typeface="微软雅黑" pitchFamily="34" charset="-122"/>
                        </a:rPr>
                        <a:t>按金持仓</a:t>
                      </a:r>
                      <a:r>
                        <a:rPr lang="en-US" altLang="zh-CN" sz="1600" kern="1200" dirty="0" smtClean="0">
                          <a:solidFill>
                            <a:schemeClr val="tx1"/>
                          </a:solidFill>
                          <a:latin typeface="微软雅黑" pitchFamily="34" charset="-122"/>
                          <a:ea typeface="微软雅黑" pitchFamily="34" charset="-122"/>
                        </a:rPr>
                        <a:t> x </a:t>
                      </a:r>
                      <a:r>
                        <a:rPr lang="zh-CN" altLang="zh-CN" sz="1600" kern="1200" dirty="0" smtClean="0">
                          <a:solidFill>
                            <a:schemeClr val="tx1"/>
                          </a:solidFill>
                          <a:latin typeface="微软雅黑" pitchFamily="34" charset="-122"/>
                          <a:ea typeface="微软雅黑" pitchFamily="34" charset="-122"/>
                        </a:rPr>
                        <a:t>按金率</a:t>
                      </a:r>
                      <a:r>
                        <a:rPr lang="en-US" altLang="zh-CN" sz="1600" kern="1200" dirty="0" smtClean="0">
                          <a:solidFill>
                            <a:schemeClr val="tx1"/>
                          </a:solidFill>
                          <a:latin typeface="微软雅黑" pitchFamily="34" charset="-122"/>
                          <a:ea typeface="微软雅黑" pitchFamily="34" charset="-122"/>
                        </a:rPr>
                        <a:t>x </a:t>
                      </a:r>
                      <a:r>
                        <a:rPr lang="zh-CN" altLang="zh-CN" sz="1600" kern="1200" dirty="0" smtClean="0">
                          <a:solidFill>
                            <a:schemeClr val="tx1"/>
                          </a:solidFill>
                          <a:latin typeface="微软雅黑" pitchFamily="34" charset="-122"/>
                          <a:ea typeface="微软雅黑" pitchFamily="34" charset="-122"/>
                        </a:rPr>
                        <a:t>按金</a:t>
                      </a:r>
                      <a:r>
                        <a:rPr lang="zh-CN" altLang="en-US" sz="1600" kern="1200" dirty="0" smtClean="0">
                          <a:solidFill>
                            <a:schemeClr val="tx1"/>
                          </a:solidFill>
                          <a:latin typeface="微软雅黑" pitchFamily="34" charset="-122"/>
                          <a:ea typeface="微软雅黑" pitchFamily="34" charset="-122"/>
                        </a:rPr>
                        <a:t>乘数</a:t>
                      </a:r>
                      <a:endParaRPr lang="en-US" altLang="zh-CN" sz="1600" kern="1200" dirty="0" smtClean="0">
                        <a:solidFill>
                          <a:schemeClr val="tx1"/>
                        </a:solidFill>
                        <a:latin typeface="微软雅黑" pitchFamily="34" charset="-122"/>
                        <a:ea typeface="微软雅黑" pitchFamily="34" charset="-122"/>
                      </a:endParaRPr>
                    </a:p>
                    <a:p>
                      <a:pPr algn="l"/>
                      <a:r>
                        <a:rPr lang="en-US" altLang="zh-CN" sz="1600" dirty="0" smtClean="0">
                          <a:solidFill>
                            <a:schemeClr val="tx1"/>
                          </a:solidFill>
                          <a:latin typeface="微软雅黑" pitchFamily="34" charset="-122"/>
                          <a:ea typeface="微软雅黑" pitchFamily="34" charset="-122"/>
                        </a:rPr>
                        <a:t>    =159×22%×1</a:t>
                      </a:r>
                    </a:p>
                    <a:p>
                      <a:pPr algn="l"/>
                      <a:r>
                        <a:rPr lang="en-US" altLang="zh-CN" sz="1600" dirty="0" smtClean="0">
                          <a:solidFill>
                            <a:schemeClr val="tx1"/>
                          </a:solidFill>
                          <a:latin typeface="微软雅黑" pitchFamily="34" charset="-122"/>
                          <a:ea typeface="微软雅黑" pitchFamily="34" charset="-122"/>
                        </a:rPr>
                        <a:t>    =34.98</a:t>
                      </a:r>
                      <a:endParaRPr lang="zh-CN" altLang="en-US" sz="1600" b="1" dirty="0">
                        <a:solidFill>
                          <a:schemeClr val="tx1"/>
                        </a:solidFill>
                        <a:latin typeface="微软雅黑" pitchFamily="34" charset="-122"/>
                        <a:ea typeface="微软雅黑" pitchFamily="34" charset="-122"/>
                      </a:endParaRPr>
                    </a:p>
                  </a:txBody>
                  <a:tcPr marL="91441" marR="91441" marT="45705" marB="45705"/>
                </a:tc>
              </a:tr>
            </a:tbl>
          </a:graphicData>
        </a:graphic>
      </p:graphicFrame>
      <p:sp>
        <p:nvSpPr>
          <p:cNvPr id="7" name="灯片编号占位符 10"/>
          <p:cNvSpPr txBox="1">
            <a:spLocks/>
          </p:cNvSpPr>
          <p:nvPr/>
        </p:nvSpPr>
        <p:spPr>
          <a:xfrm>
            <a:off x="6553200" y="6245225"/>
            <a:ext cx="2133600" cy="4762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248D04E-3358-42AD-A84E-CEB493668026}" type="slidenum">
              <a:rPr kumimoji="0" lang="en-US" altLang="zh-CN" sz="1800" b="0" i="0" u="none" strike="noStrike" kern="1200" cap="none" spc="0" normalizeH="0" baseline="0" noProof="0" smtClean="0">
                <a:ln>
                  <a:noFill/>
                </a:ln>
                <a:solidFill>
                  <a:schemeClr val="tx1"/>
                </a:solidFill>
                <a:effectLst/>
                <a:uLnTx/>
                <a:uFillTx/>
                <a:latin typeface="Arial" pitchFamily="34" charset="0"/>
                <a:ea typeface="宋体"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34</a:t>
            </a:fld>
            <a:endParaRPr kumimoji="0" lang="en-US" altLang="zh-CN" sz="18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71472" y="1214422"/>
            <a:ext cx="8215370" cy="1428760"/>
            <a:chOff x="571472" y="1214422"/>
            <a:chExt cx="7358114" cy="1428760"/>
          </a:xfrm>
        </p:grpSpPr>
        <p:sp>
          <p:nvSpPr>
            <p:cNvPr id="5" name="TextBox 4"/>
            <p:cNvSpPr txBox="1"/>
            <p:nvPr/>
          </p:nvSpPr>
          <p:spPr>
            <a:xfrm>
              <a:off x="642910" y="1785926"/>
              <a:ext cx="7286676" cy="830997"/>
            </a:xfrm>
            <a:prstGeom prst="rect">
              <a:avLst/>
            </a:prstGeom>
            <a:noFill/>
          </p:spPr>
          <p:txBody>
            <a:bodyPr wrap="square" rtlCol="0" anchor="ctr">
              <a:spAutoFit/>
            </a:bodyPr>
            <a:lstStyle/>
            <a:p>
              <a:pPr lvl="0">
                <a:spcAft>
                  <a:spcPts val="0"/>
                </a:spcAft>
                <a:buClr>
                  <a:schemeClr val="tx2">
                    <a:lumMod val="60000"/>
                    <a:lumOff val="40000"/>
                  </a:schemeClr>
                </a:buClr>
                <a:buFont typeface="Wingdings" pitchFamily="2" charset="2"/>
                <a:buChar char="ü"/>
              </a:pPr>
              <a:r>
                <a:rPr lang="zh-CN" altLang="en-US" sz="1600" dirty="0" smtClean="0">
                  <a:latin typeface="微软雅黑" pitchFamily="34" charset="-122"/>
                  <a:ea typeface="微软雅黑" pitchFamily="34" charset="-122"/>
                </a:rPr>
                <a:t>违约金</a:t>
              </a:r>
              <a:r>
                <a:rPr lang="en-US" altLang="zh-CN" sz="1600" dirty="0" smtClean="0">
                  <a:latin typeface="微软雅黑" pitchFamily="34" charset="-122"/>
                  <a:ea typeface="微软雅黑" pitchFamily="34" charset="-122"/>
                </a:rPr>
                <a:t>=Max[</a:t>
              </a:r>
              <a:r>
                <a:rPr lang="zh-CN" altLang="en-US" sz="1600" dirty="0" smtClean="0">
                  <a:latin typeface="微软雅黑" pitchFamily="34" charset="-122"/>
                  <a:ea typeface="微软雅黑" pitchFamily="34" charset="-122"/>
                </a:rPr>
                <a:t>日间交收违约金额，日终交收违约金额</a:t>
              </a:r>
              <a:r>
                <a:rPr lang="en-US" altLang="zh-CN" sz="1600" dirty="0" smtClean="0">
                  <a:latin typeface="微软雅黑" pitchFamily="34" charset="-122"/>
                  <a:ea typeface="微软雅黑" pitchFamily="34" charset="-122"/>
                </a:rPr>
                <a:t>]×1‰×</a:t>
              </a:r>
              <a:r>
                <a:rPr lang="zh-CN" altLang="en-US" sz="1600" dirty="0" smtClean="0">
                  <a:latin typeface="微软雅黑" pitchFamily="34" charset="-122"/>
                  <a:ea typeface="微软雅黑" pitchFamily="34" charset="-122"/>
                </a:rPr>
                <a:t>违约天数</a:t>
              </a:r>
              <a:endParaRPr lang="en-US" altLang="zh-CN" sz="1600" dirty="0" smtClean="0">
                <a:latin typeface="微软雅黑" pitchFamily="34" charset="-122"/>
                <a:ea typeface="微软雅黑" pitchFamily="34" charset="-122"/>
              </a:endParaRPr>
            </a:p>
            <a:p>
              <a:pPr lvl="0">
                <a:spcAft>
                  <a:spcPts val="0"/>
                </a:spcAft>
                <a:buClr>
                  <a:schemeClr val="tx2">
                    <a:lumMod val="60000"/>
                    <a:lumOff val="40000"/>
                  </a:schemeClr>
                </a:buClr>
                <a:buFont typeface="Wingdings" pitchFamily="2" charset="2"/>
                <a:buChar char="ü"/>
              </a:pPr>
              <a:r>
                <a:rPr lang="zh-CN" altLang="en-US" sz="1600" dirty="0" smtClean="0">
                  <a:latin typeface="微软雅黑" pitchFamily="34" charset="-122"/>
                  <a:ea typeface="微软雅黑" pitchFamily="34" charset="-122"/>
                </a:rPr>
                <a:t>垫息</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日终交收违约金额</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与结算银行商定的境内人民币账户利率</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违约天数</a:t>
              </a:r>
              <a:r>
                <a:rPr lang="en-US" altLang="zh-CN" sz="1600" dirty="0" smtClean="0">
                  <a:latin typeface="微软雅黑" pitchFamily="34" charset="-122"/>
                  <a:ea typeface="微软雅黑" pitchFamily="34" charset="-122"/>
                </a:rPr>
                <a:t>/360</a:t>
              </a:r>
              <a:endParaRPr lang="zh-CN" altLang="en-US" sz="1600" dirty="0" smtClean="0">
                <a:latin typeface="微软雅黑" pitchFamily="34" charset="-122"/>
                <a:ea typeface="微软雅黑" pitchFamily="34" charset="-122"/>
              </a:endParaRPr>
            </a:p>
          </p:txBody>
        </p:sp>
        <p:sp>
          <p:nvSpPr>
            <p:cNvPr id="6" name="圆角矩形 5"/>
            <p:cNvSpPr/>
            <p:nvPr/>
          </p:nvSpPr>
          <p:spPr bwMode="auto">
            <a:xfrm>
              <a:off x="571472" y="1428736"/>
              <a:ext cx="7143800" cy="121444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 name="TextBox 6"/>
            <p:cNvSpPr txBox="1"/>
            <p:nvPr/>
          </p:nvSpPr>
          <p:spPr>
            <a:xfrm>
              <a:off x="714348" y="1214422"/>
              <a:ext cx="1428760" cy="646331"/>
            </a:xfrm>
            <a:prstGeom prst="rect">
              <a:avLst/>
            </a:prstGeom>
            <a:solidFill>
              <a:schemeClr val="tx2">
                <a:lumMod val="60000"/>
                <a:lumOff val="40000"/>
              </a:schemeClr>
            </a:solidFill>
            <a:ln w="28575">
              <a:solidFill>
                <a:schemeClr val="tx2">
                  <a:lumMod val="60000"/>
                  <a:lumOff val="40000"/>
                </a:schemeClr>
              </a:solidFill>
            </a:ln>
          </p:spPr>
          <p:txBody>
            <a:bodyPr wrap="square" rtlCol="0">
              <a:spAutoFit/>
            </a:bodyPr>
            <a:lstStyle/>
            <a:p>
              <a:pPr lvl="0" algn="ctr"/>
              <a:r>
                <a:rPr lang="zh-CN" altLang="en-US" b="1" dirty="0" smtClean="0">
                  <a:solidFill>
                    <a:schemeClr val="bg1"/>
                  </a:solidFill>
                  <a:latin typeface="微软雅黑" pitchFamily="34" charset="-122"/>
                  <a:ea typeface="微软雅黑" pitchFamily="34" charset="-122"/>
                </a:rPr>
                <a:t>计收违约金和垫息</a:t>
              </a:r>
              <a:endParaRPr lang="zh-CN" altLang="en-US" b="1" dirty="0">
                <a:latin typeface="微软雅黑" pitchFamily="34" charset="-122"/>
                <a:ea typeface="微软雅黑" pitchFamily="34" charset="-122"/>
              </a:endParaRPr>
            </a:p>
          </p:txBody>
        </p:sp>
      </p:grpSp>
      <p:grpSp>
        <p:nvGrpSpPr>
          <p:cNvPr id="8" name="组合 7"/>
          <p:cNvGrpSpPr/>
          <p:nvPr/>
        </p:nvGrpSpPr>
        <p:grpSpPr>
          <a:xfrm>
            <a:off x="571472" y="2857496"/>
            <a:ext cx="8001056" cy="1214446"/>
            <a:chOff x="571472" y="1214422"/>
            <a:chExt cx="7143800" cy="1428760"/>
          </a:xfrm>
        </p:grpSpPr>
        <p:sp>
          <p:nvSpPr>
            <p:cNvPr id="9" name="TextBox 8"/>
            <p:cNvSpPr txBox="1"/>
            <p:nvPr/>
          </p:nvSpPr>
          <p:spPr>
            <a:xfrm>
              <a:off x="642910" y="1802735"/>
              <a:ext cx="7000924" cy="687971"/>
            </a:xfrm>
            <a:prstGeom prst="rect">
              <a:avLst/>
            </a:prstGeom>
            <a:noFill/>
          </p:spPr>
          <p:txBody>
            <a:bodyPr wrap="square" rtlCol="0" anchor="ctr">
              <a:spAutoFit/>
            </a:bodyPr>
            <a:lstStyle/>
            <a:p>
              <a:pPr lvl="0">
                <a:spcAft>
                  <a:spcPts val="0"/>
                </a:spcAft>
                <a:buClr>
                  <a:schemeClr val="tx2">
                    <a:lumMod val="60000"/>
                    <a:lumOff val="40000"/>
                  </a:schemeClr>
                </a:buClr>
                <a:buFont typeface="Wingdings" pitchFamily="2" charset="2"/>
                <a:buChar char="ü"/>
              </a:pPr>
              <a:r>
                <a:rPr lang="zh-CN" altLang="en-US" sz="1600" dirty="0" smtClean="0">
                  <a:latin typeface="微软雅黑" pitchFamily="34" charset="-122"/>
                  <a:ea typeface="微软雅黑" pitchFamily="34" charset="-122"/>
                </a:rPr>
                <a:t>境内结算参与人应于违约当日指定暂不交付的港股通证券，未指定或指定不足的，本公司有权以违约金额为限扣划该参与人的自营证券</a:t>
              </a:r>
              <a:endParaRPr lang="zh-CN" altLang="en-US" sz="1600" dirty="0">
                <a:latin typeface="微软雅黑" pitchFamily="34" charset="-122"/>
                <a:ea typeface="微软雅黑" pitchFamily="34" charset="-122"/>
              </a:endParaRPr>
            </a:p>
          </p:txBody>
        </p:sp>
        <p:sp>
          <p:nvSpPr>
            <p:cNvPr id="10" name="圆角矩形 9"/>
            <p:cNvSpPr/>
            <p:nvPr/>
          </p:nvSpPr>
          <p:spPr bwMode="auto">
            <a:xfrm>
              <a:off x="571472" y="1428736"/>
              <a:ext cx="7143800" cy="121444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 name="TextBox 10"/>
            <p:cNvSpPr txBox="1"/>
            <p:nvPr/>
          </p:nvSpPr>
          <p:spPr>
            <a:xfrm>
              <a:off x="714348" y="1214422"/>
              <a:ext cx="1428760" cy="369332"/>
            </a:xfrm>
            <a:prstGeom prst="rect">
              <a:avLst/>
            </a:prstGeom>
            <a:solidFill>
              <a:schemeClr val="tx2">
                <a:lumMod val="60000"/>
                <a:lumOff val="40000"/>
              </a:schemeClr>
            </a:solidFill>
            <a:ln w="28575">
              <a:solidFill>
                <a:schemeClr val="tx2">
                  <a:lumMod val="60000"/>
                  <a:lumOff val="40000"/>
                </a:schemeClr>
              </a:solidFill>
            </a:ln>
          </p:spPr>
          <p:txBody>
            <a:bodyPr wrap="square" rtlCol="0">
              <a:spAutoFit/>
            </a:bodyPr>
            <a:lstStyle/>
            <a:p>
              <a:pPr lvl="0" algn="ctr"/>
              <a:r>
                <a:rPr lang="zh-CN" altLang="en-US" b="1" dirty="0" smtClean="0">
                  <a:solidFill>
                    <a:schemeClr val="bg1"/>
                  </a:solidFill>
                  <a:latin typeface="微软雅黑" pitchFamily="34" charset="-122"/>
                  <a:ea typeface="微软雅黑" pitchFamily="34" charset="-122"/>
                </a:rPr>
                <a:t>扣券</a:t>
              </a:r>
              <a:endParaRPr lang="zh-CN" altLang="en-US" b="1" dirty="0">
                <a:latin typeface="微软雅黑" pitchFamily="34" charset="-122"/>
                <a:ea typeface="微软雅黑" pitchFamily="34" charset="-122"/>
              </a:endParaRPr>
            </a:p>
          </p:txBody>
        </p:sp>
      </p:grpSp>
      <p:grpSp>
        <p:nvGrpSpPr>
          <p:cNvPr id="12" name="组合 11"/>
          <p:cNvGrpSpPr/>
          <p:nvPr/>
        </p:nvGrpSpPr>
        <p:grpSpPr>
          <a:xfrm>
            <a:off x="571472" y="4286256"/>
            <a:ext cx="8001056" cy="1071570"/>
            <a:chOff x="571472" y="1214422"/>
            <a:chExt cx="7143800" cy="1428760"/>
          </a:xfrm>
        </p:grpSpPr>
        <p:sp>
          <p:nvSpPr>
            <p:cNvPr id="13" name="TextBox 12"/>
            <p:cNvSpPr txBox="1"/>
            <p:nvPr/>
          </p:nvSpPr>
          <p:spPr>
            <a:xfrm>
              <a:off x="642910" y="1875950"/>
              <a:ext cx="7000924" cy="451405"/>
            </a:xfrm>
            <a:prstGeom prst="rect">
              <a:avLst/>
            </a:prstGeom>
            <a:noFill/>
          </p:spPr>
          <p:txBody>
            <a:bodyPr wrap="square" rtlCol="0" anchor="ctr">
              <a:spAutoFit/>
            </a:bodyPr>
            <a:lstStyle/>
            <a:p>
              <a:pPr lvl="0">
                <a:buClr>
                  <a:schemeClr val="tx2">
                    <a:lumMod val="60000"/>
                    <a:lumOff val="40000"/>
                  </a:schemeClr>
                </a:buClr>
                <a:buFont typeface="Wingdings" pitchFamily="2" charset="2"/>
                <a:buChar char="ü"/>
              </a:pPr>
              <a:r>
                <a:rPr lang="zh-CN" altLang="en-US" sz="1600" dirty="0" smtClean="0">
                  <a:latin typeface="微软雅黑" pitchFamily="34" charset="-122"/>
                  <a:ea typeface="微软雅黑" pitchFamily="34" charset="-122"/>
                </a:rPr>
                <a:t>交收违约次日起，本公司有权处置相应扣收证券及其权益</a:t>
              </a:r>
              <a:endParaRPr lang="zh-CN" altLang="en-US" sz="1600" b="1" dirty="0">
                <a:latin typeface="微软雅黑" pitchFamily="34" charset="-122"/>
                <a:ea typeface="微软雅黑" pitchFamily="34" charset="-122"/>
              </a:endParaRPr>
            </a:p>
          </p:txBody>
        </p:sp>
        <p:sp>
          <p:nvSpPr>
            <p:cNvPr id="14" name="圆角矩形 13"/>
            <p:cNvSpPr/>
            <p:nvPr/>
          </p:nvSpPr>
          <p:spPr bwMode="auto">
            <a:xfrm>
              <a:off x="571472" y="1428736"/>
              <a:ext cx="7143800" cy="121444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5" name="TextBox 14"/>
            <p:cNvSpPr txBox="1"/>
            <p:nvPr/>
          </p:nvSpPr>
          <p:spPr>
            <a:xfrm>
              <a:off x="714348" y="1214422"/>
              <a:ext cx="1428760" cy="434508"/>
            </a:xfrm>
            <a:prstGeom prst="rect">
              <a:avLst/>
            </a:prstGeom>
            <a:solidFill>
              <a:schemeClr val="tx2">
                <a:lumMod val="60000"/>
                <a:lumOff val="40000"/>
              </a:schemeClr>
            </a:solidFill>
            <a:ln w="28575">
              <a:solidFill>
                <a:schemeClr val="tx2">
                  <a:lumMod val="60000"/>
                  <a:lumOff val="40000"/>
                </a:schemeClr>
              </a:solidFill>
            </a:ln>
          </p:spPr>
          <p:txBody>
            <a:bodyPr wrap="square" rtlCol="0">
              <a:spAutoFit/>
            </a:bodyPr>
            <a:lstStyle/>
            <a:p>
              <a:pPr lvl="0" algn="ctr"/>
              <a:r>
                <a:rPr lang="zh-CN" altLang="en-US" b="1" dirty="0" smtClean="0">
                  <a:solidFill>
                    <a:schemeClr val="bg1"/>
                  </a:solidFill>
                  <a:latin typeface="微软雅黑" pitchFamily="34" charset="-122"/>
                  <a:ea typeface="微软雅黑" pitchFamily="34" charset="-122"/>
                </a:rPr>
                <a:t>处置</a:t>
              </a:r>
              <a:endParaRPr lang="zh-CN" altLang="en-US" b="1" dirty="0">
                <a:latin typeface="微软雅黑" pitchFamily="34" charset="-122"/>
                <a:ea typeface="微软雅黑" pitchFamily="34" charset="-122"/>
              </a:endParaRPr>
            </a:p>
          </p:txBody>
        </p:sp>
      </p:grpSp>
      <p:sp>
        <p:nvSpPr>
          <p:cNvPr id="16" name="Text Box 8"/>
          <p:cNvSpPr txBox="1">
            <a:spLocks noChangeArrowheads="1"/>
          </p:cNvSpPr>
          <p:nvPr/>
        </p:nvSpPr>
        <p:spPr bwMode="auto">
          <a:xfrm>
            <a:off x="579438" y="188913"/>
            <a:ext cx="7232650" cy="572464"/>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4</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违约处理</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一级结算</a:t>
            </a:r>
            <a:endParaRPr lang="zh-CN" altLang="en-US" sz="2600" b="1" dirty="0">
              <a:solidFill>
                <a:schemeClr val="bg1"/>
              </a:solidFill>
              <a:latin typeface="+mj-lt"/>
              <a:ea typeface="黑体" pitchFamily="49" charset="-122"/>
              <a:cs typeface="+mj-cs"/>
            </a:endParaRPr>
          </a:p>
        </p:txBody>
      </p:sp>
      <p:sp>
        <p:nvSpPr>
          <p:cNvPr id="17" name="灯片编号占位符 16"/>
          <p:cNvSpPr>
            <a:spLocks noGrp="1"/>
          </p:cNvSpPr>
          <p:nvPr>
            <p:ph type="sldNum" sz="quarter" idx="12"/>
          </p:nvPr>
        </p:nvSpPr>
        <p:spPr/>
        <p:txBody>
          <a:bodyPr/>
          <a:lstStyle/>
          <a:p>
            <a:pPr>
              <a:defRPr/>
            </a:pPr>
            <a:fld id="{0248D04E-3358-42AD-A84E-CEB493668026}" type="slidenum">
              <a:rPr lang="en-US" altLang="zh-CN" smtClean="0"/>
              <a:pPr>
                <a:defRPr/>
              </a:pPr>
              <a:t>35</a:t>
            </a:fld>
            <a:endParaRPr lang="en-US" altLang="zh-CN"/>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579438" y="188913"/>
            <a:ext cx="7232650" cy="5730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1</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制度安排</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latin typeface="+mj-lt"/>
                <a:ea typeface="黑体" pitchFamily="49" charset="-122"/>
                <a:cs typeface="+mj-cs"/>
              </a:rPr>
              <a:t>二级结算（一般）</a:t>
            </a:r>
            <a:endParaRPr lang="zh-CN" altLang="en-US" sz="2600" b="1" dirty="0">
              <a:solidFill>
                <a:schemeClr val="bg1"/>
              </a:solidFill>
              <a:latin typeface="+mj-lt"/>
              <a:ea typeface="黑体" pitchFamily="49" charset="-122"/>
              <a:cs typeface="+mj-cs"/>
            </a:endParaRPr>
          </a:p>
        </p:txBody>
      </p:sp>
      <p:sp>
        <p:nvSpPr>
          <p:cNvPr id="30723" name="副标题 29"/>
          <p:cNvSpPr>
            <a:spLocks noGrp="1"/>
          </p:cNvSpPr>
          <p:nvPr>
            <p:ph type="subTitle" idx="1"/>
          </p:nvPr>
        </p:nvSpPr>
        <p:spPr>
          <a:xfrm>
            <a:off x="500063" y="857250"/>
            <a:ext cx="8501062" cy="5500688"/>
          </a:xfrm>
        </p:spPr>
        <p:txBody>
          <a:bodyPr/>
          <a:lstStyle/>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zh-CN" altLang="en-US" sz="2000" dirty="0" smtClean="0"/>
          </a:p>
        </p:txBody>
      </p:sp>
      <p:graphicFrame>
        <p:nvGraphicFramePr>
          <p:cNvPr id="11" name="图示 10"/>
          <p:cNvGraphicFramePr/>
          <p:nvPr/>
        </p:nvGraphicFramePr>
        <p:xfrm>
          <a:off x="357158" y="928670"/>
          <a:ext cx="8501122"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灯片编号占位符 10"/>
          <p:cNvSpPr txBox="1">
            <a:spLocks/>
          </p:cNvSpPr>
          <p:nvPr/>
        </p:nvSpPr>
        <p:spPr>
          <a:xfrm>
            <a:off x="6553200" y="6245225"/>
            <a:ext cx="2133600" cy="4762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248D04E-3358-42AD-A84E-CEB493668026}" type="slidenum">
              <a:rPr kumimoji="0" lang="en-US" altLang="zh-CN" sz="1800" b="0" i="0" u="none" strike="noStrike" kern="1200" cap="none" spc="0" normalizeH="0" baseline="0" noProof="0" smtClean="0">
                <a:ln>
                  <a:noFill/>
                </a:ln>
                <a:solidFill>
                  <a:schemeClr val="tx1"/>
                </a:solidFill>
                <a:effectLst/>
                <a:uLnTx/>
                <a:uFillTx/>
                <a:latin typeface="Arial" pitchFamily="34" charset="0"/>
                <a:ea typeface="宋体"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36</a:t>
            </a:fld>
            <a:endParaRPr kumimoji="0" lang="en-US" altLang="zh-CN" sz="18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
        <p:nvSpPr>
          <p:cNvPr id="8" name="椭圆 7"/>
          <p:cNvSpPr/>
          <p:nvPr/>
        </p:nvSpPr>
        <p:spPr bwMode="auto">
          <a:xfrm>
            <a:off x="5000628" y="0"/>
            <a:ext cx="1785950" cy="928670"/>
          </a:xfrm>
          <a:prstGeom prst="ellipse">
            <a:avLst/>
          </a:prstGeom>
          <a:no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10" name="直接箭头连接符 9"/>
          <p:cNvCxnSpPr/>
          <p:nvPr/>
        </p:nvCxnSpPr>
        <p:spPr bwMode="auto">
          <a:xfrm rot="10800000">
            <a:off x="6572264" y="785794"/>
            <a:ext cx="1357322" cy="1143008"/>
          </a:xfrm>
          <a:prstGeom prst="straightConnector1">
            <a:avLst/>
          </a:prstGeom>
          <a:ln>
            <a:solidFill>
              <a:srgbClr val="FF0000"/>
            </a:solidFill>
            <a:headEnd type="none" w="med" len="med"/>
            <a:tailEnd type="arrow"/>
          </a:ln>
        </p:spPr>
        <p:style>
          <a:lnRef idx="1">
            <a:schemeClr val="dk1"/>
          </a:lnRef>
          <a:fillRef idx="0">
            <a:schemeClr val="dk1"/>
          </a:fillRef>
          <a:effectRef idx="0">
            <a:schemeClr val="dk1"/>
          </a:effectRef>
          <a:fontRef idx="minor">
            <a:schemeClr val="tx1"/>
          </a:fontRef>
        </p:style>
      </p:cxn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579438" y="188913"/>
            <a:ext cx="7232650" cy="573087"/>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eaLnBrk="1" hangingPunct="1">
              <a:lnSpc>
                <a:spcPct val="120000"/>
              </a:lnSpc>
              <a:defRPr/>
            </a:pPr>
            <a:r>
              <a:rPr lang="zh-CN" altLang="en-US" sz="2600" b="1" dirty="0">
                <a:solidFill>
                  <a:schemeClr val="bg1"/>
                </a:solidFill>
                <a:latin typeface="+mj-lt"/>
                <a:ea typeface="黑体" pitchFamily="49" charset="-122"/>
                <a:cs typeface="+mj-cs"/>
              </a:rPr>
              <a:t>四</a:t>
            </a:r>
            <a:r>
              <a:rPr lang="zh-CN" altLang="en-US" sz="2600" b="1" dirty="0" smtClean="0">
                <a:solidFill>
                  <a:schemeClr val="bg1"/>
                </a:solidFill>
                <a:latin typeface="+mj-lt"/>
                <a:ea typeface="黑体" pitchFamily="49" charset="-122"/>
                <a:cs typeface="+mj-cs"/>
              </a:rPr>
              <a:t>、风险管理</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1</a:t>
            </a:r>
            <a:r>
              <a:rPr lang="zh-CN" altLang="en-US" sz="2600" b="1" dirty="0" smtClean="0">
                <a:solidFill>
                  <a:schemeClr val="bg1"/>
                </a:solidFill>
                <a:ea typeface="黑体" pitchFamily="49" charset="-122"/>
              </a:rPr>
              <a:t>）</a:t>
            </a:r>
            <a:r>
              <a:rPr lang="zh-CN" altLang="en-US" sz="2600" b="1" dirty="0" smtClean="0">
                <a:solidFill>
                  <a:schemeClr val="bg1"/>
                </a:solidFill>
                <a:latin typeface="+mj-lt"/>
                <a:ea typeface="黑体" pitchFamily="49" charset="-122"/>
                <a:cs typeface="+mj-cs"/>
              </a:rPr>
              <a:t>制度安排</a:t>
            </a:r>
            <a:r>
              <a:rPr lang="en-US" altLang="zh-CN" sz="2600" b="1" dirty="0" smtClean="0">
                <a:solidFill>
                  <a:schemeClr val="bg1"/>
                </a:solidFill>
                <a:latin typeface="+mj-lt"/>
                <a:ea typeface="黑体" pitchFamily="49" charset="-122"/>
                <a:cs typeface="+mj-cs"/>
              </a:rPr>
              <a:t>-</a:t>
            </a:r>
            <a:r>
              <a:rPr lang="zh-CN" altLang="en-US" sz="2600" b="1" dirty="0" smtClean="0">
                <a:solidFill>
                  <a:schemeClr val="bg1"/>
                </a:solidFill>
                <a:latin typeface="+mj-lt"/>
                <a:ea typeface="黑体" pitchFamily="49" charset="-122"/>
                <a:cs typeface="+mj-cs"/>
              </a:rPr>
              <a:t>二级结算（一般）</a:t>
            </a:r>
            <a:endParaRPr lang="zh-CN" altLang="en-US" sz="2600" b="1" dirty="0">
              <a:solidFill>
                <a:schemeClr val="bg1"/>
              </a:solidFill>
              <a:latin typeface="+mj-lt"/>
              <a:ea typeface="黑体" pitchFamily="49" charset="-122"/>
              <a:cs typeface="+mj-cs"/>
            </a:endParaRPr>
          </a:p>
        </p:txBody>
      </p:sp>
      <p:sp>
        <p:nvSpPr>
          <p:cNvPr id="30723" name="副标题 29"/>
          <p:cNvSpPr>
            <a:spLocks noGrp="1"/>
          </p:cNvSpPr>
          <p:nvPr>
            <p:ph type="subTitle" idx="1"/>
          </p:nvPr>
        </p:nvSpPr>
        <p:spPr>
          <a:xfrm>
            <a:off x="500063" y="857250"/>
            <a:ext cx="8501062" cy="5500688"/>
          </a:xfrm>
        </p:spPr>
        <p:txBody>
          <a:bodyPr/>
          <a:lstStyle/>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en-US" altLang="zh-CN" sz="2000" dirty="0" smtClean="0"/>
          </a:p>
          <a:p>
            <a:pPr algn="l"/>
            <a:endParaRPr lang="zh-CN" altLang="en-US" sz="2000" dirty="0" smtClean="0"/>
          </a:p>
        </p:txBody>
      </p:sp>
      <p:graphicFrame>
        <p:nvGraphicFramePr>
          <p:cNvPr id="11" name="图示 10"/>
          <p:cNvGraphicFramePr/>
          <p:nvPr/>
        </p:nvGraphicFramePr>
        <p:xfrm>
          <a:off x="357158" y="928670"/>
          <a:ext cx="8501122"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灯片编号占位符 10"/>
          <p:cNvSpPr txBox="1">
            <a:spLocks/>
          </p:cNvSpPr>
          <p:nvPr/>
        </p:nvSpPr>
        <p:spPr>
          <a:xfrm>
            <a:off x="6553200" y="6245225"/>
            <a:ext cx="2133600" cy="47625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248D04E-3358-42AD-A84E-CEB493668026}" type="slidenum">
              <a:rPr kumimoji="0" lang="en-US" altLang="zh-CN" sz="1800" b="0" i="0" u="none" strike="noStrike" kern="1200" cap="none" spc="0" normalizeH="0" baseline="0" noProof="0" smtClean="0">
                <a:ln>
                  <a:noFill/>
                </a:ln>
                <a:solidFill>
                  <a:schemeClr val="tx1"/>
                </a:solidFill>
                <a:effectLst/>
                <a:uLnTx/>
                <a:uFillTx/>
                <a:latin typeface="Arial" pitchFamily="34" charset="0"/>
                <a:ea typeface="宋体" pitchFamily="2"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37</a:t>
            </a:fld>
            <a:endParaRPr kumimoji="0" lang="en-US" altLang="zh-CN" sz="18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p:sp>
      <p:sp>
        <p:nvSpPr>
          <p:cNvPr id="4" name="标题 3"/>
          <p:cNvSpPr>
            <a:spLocks noGrp="1"/>
          </p:cNvSpPr>
          <p:nvPr>
            <p:ph type="title"/>
          </p:nvPr>
        </p:nvSpPr>
        <p:spPr>
          <a:xfrm>
            <a:off x="3707904" y="3140914"/>
            <a:ext cx="5184576" cy="720134"/>
          </a:xfrm>
        </p:spPr>
        <p:txBody>
          <a:bodyPr>
            <a:normAutofit/>
          </a:bodyPr>
          <a:lstStyle/>
          <a:p>
            <a:r>
              <a:rPr lang="zh-CN" altLang="en-US" sz="4000" b="1" dirty="0" smtClean="0"/>
              <a:t>重点问题</a:t>
            </a:r>
            <a:endParaRPr lang="zh-CN" altLang="en-US" sz="4000" b="1" dirty="0"/>
          </a:p>
        </p:txBody>
      </p:sp>
      <p:sp>
        <p:nvSpPr>
          <p:cNvPr id="5" name="文本占位符 4"/>
          <p:cNvSpPr>
            <a:spLocks noGrp="1"/>
          </p:cNvSpPr>
          <p:nvPr>
            <p:ph type="body" idx="1"/>
          </p:nvPr>
        </p:nvSpPr>
        <p:spPr/>
        <p:txBody>
          <a:bodyPr/>
          <a:lstStyle/>
          <a:p>
            <a:r>
              <a:rPr lang="en-US" altLang="zh-CN" dirty="0" smtClean="0"/>
              <a:t>5</a:t>
            </a:r>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181354" y="1124744"/>
            <a:ext cx="7207070" cy="720080"/>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marL="0" lvl="2" algn="ctr" eaLnBrk="0" hangingPunct="0">
              <a:lnSpc>
                <a:spcPct val="150000"/>
              </a:lnSpc>
              <a:buClr>
                <a:srgbClr val="FF0000"/>
              </a:buClr>
              <a:buSzPct val="90000"/>
              <a:defRPr/>
            </a:pPr>
            <a:r>
              <a:rPr lang="zh-CN" altLang="en-US" sz="2000" b="1" dirty="0" smtClean="0">
                <a:solidFill>
                  <a:schemeClr val="tx1"/>
                </a:solidFill>
                <a:latin typeface="微软雅黑" pitchFamily="34" charset="-122"/>
                <a:ea typeface="微软雅黑" pitchFamily="34" charset="-122"/>
              </a:rPr>
              <a:t>问题一 </a:t>
            </a:r>
            <a:r>
              <a:rPr lang="zh-CN" altLang="en-US" sz="2000" b="1" dirty="0" smtClean="0"/>
              <a:t>为什么建议投资者账户内预留一定的资金余额</a:t>
            </a:r>
            <a:endParaRPr lang="zh-CN" altLang="en-US" sz="2000" b="1" dirty="0">
              <a:solidFill>
                <a:schemeClr val="tx1"/>
              </a:solidFill>
              <a:latin typeface="+mn-ea"/>
            </a:endParaRPr>
          </a:p>
        </p:txBody>
      </p:sp>
      <p:pic>
        <p:nvPicPr>
          <p:cNvPr id="5" name="图片 18"/>
          <p:cNvPicPr>
            <a:picLocks noChangeAspect="1" noChangeArrowheads="1"/>
          </p:cNvPicPr>
          <p:nvPr/>
        </p:nvPicPr>
        <p:blipFill>
          <a:blip r:embed="rId2" cstate="print"/>
          <a:srcRect/>
          <a:stretch>
            <a:fillRect/>
          </a:stretch>
        </p:blipFill>
        <p:spPr bwMode="auto">
          <a:xfrm>
            <a:off x="395536" y="1052165"/>
            <a:ext cx="1000125" cy="1319212"/>
          </a:xfrm>
          <a:prstGeom prst="rect">
            <a:avLst/>
          </a:prstGeom>
          <a:noFill/>
          <a:ln w="9525">
            <a:noFill/>
            <a:miter lim="800000"/>
            <a:headEnd/>
            <a:tailEnd/>
          </a:ln>
        </p:spPr>
      </p:pic>
      <p:sp>
        <p:nvSpPr>
          <p:cNvPr id="24" name="Text Box 8"/>
          <p:cNvSpPr txBox="1">
            <a:spLocks noChangeArrowheads="1"/>
          </p:cNvSpPr>
          <p:nvPr/>
        </p:nvSpPr>
        <p:spPr bwMode="auto">
          <a:xfrm>
            <a:off x="568325" y="239945"/>
            <a:ext cx="7880350" cy="572464"/>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smtClean="0">
                <a:solidFill>
                  <a:schemeClr val="bg1"/>
                </a:solidFill>
                <a:latin typeface="+mj-lt"/>
                <a:ea typeface="黑体" pitchFamily="49" charset="-122"/>
                <a:cs typeface="+mj-cs"/>
              </a:rPr>
              <a:t>五、重点问题</a:t>
            </a:r>
            <a:endParaRPr lang="zh-CN" altLang="en-US" sz="2600" b="1" dirty="0">
              <a:solidFill>
                <a:schemeClr val="bg1"/>
              </a:solidFill>
              <a:latin typeface="+mj-lt"/>
              <a:ea typeface="黑体" pitchFamily="49" charset="-122"/>
              <a:cs typeface="+mj-cs"/>
            </a:endParaRPr>
          </a:p>
        </p:txBody>
      </p:sp>
      <p:sp>
        <p:nvSpPr>
          <p:cNvPr id="25" name="灯片编号占位符 24"/>
          <p:cNvSpPr>
            <a:spLocks noGrp="1"/>
          </p:cNvSpPr>
          <p:nvPr>
            <p:ph type="sldNum" sz="quarter" idx="12"/>
          </p:nvPr>
        </p:nvSpPr>
        <p:spPr/>
        <p:txBody>
          <a:bodyPr/>
          <a:lstStyle/>
          <a:p>
            <a:pPr>
              <a:defRPr/>
            </a:pPr>
            <a:fld id="{0248D04E-3358-42AD-A84E-CEB493668026}" type="slidenum">
              <a:rPr lang="en-US" altLang="zh-CN" smtClean="0"/>
              <a:pPr>
                <a:defRPr/>
              </a:pPr>
              <a:t>39</a:t>
            </a:fld>
            <a:endParaRPr lang="en-US" altLang="zh-CN"/>
          </a:p>
        </p:txBody>
      </p:sp>
      <p:sp>
        <p:nvSpPr>
          <p:cNvPr id="26" name="TextBox 25"/>
          <p:cNvSpPr txBox="1"/>
          <p:nvPr/>
        </p:nvSpPr>
        <p:spPr>
          <a:xfrm>
            <a:off x="571472" y="2428868"/>
            <a:ext cx="7920880" cy="2585323"/>
          </a:xfrm>
          <a:prstGeom prst="rect">
            <a:avLst/>
          </a:prstGeom>
          <a:noFill/>
          <a:ln w="28575">
            <a:solidFill>
              <a:schemeClr val="accent1">
                <a:lumMod val="75000"/>
              </a:schemeClr>
            </a:solidFill>
            <a:prstDash val="dash"/>
          </a:ln>
        </p:spPr>
        <p:txBody>
          <a:bodyPr wrap="square" rtlCol="0">
            <a:spAutoFit/>
          </a:bodyPr>
          <a:lstStyle/>
          <a:p>
            <a:pPr indent="457200">
              <a:lnSpc>
                <a:spcPct val="150000"/>
              </a:lnSpc>
              <a:spcAft>
                <a:spcPts val="0"/>
              </a:spcAft>
            </a:pPr>
            <a:r>
              <a:rPr lang="zh-CN" altLang="en-US" kern="100" dirty="0" smtClean="0">
                <a:latin typeface="微软雅黑"/>
                <a:ea typeface="微软雅黑"/>
              </a:rPr>
              <a:t>投资者账户可能产生透支，因为：</a:t>
            </a:r>
            <a:endParaRPr lang="en-US" altLang="zh-CN" kern="100" dirty="0" smtClean="0">
              <a:latin typeface="+mn-ea"/>
              <a:ea typeface="+mn-ea"/>
            </a:endParaRPr>
          </a:p>
          <a:p>
            <a:pPr indent="457200">
              <a:lnSpc>
                <a:spcPct val="150000"/>
              </a:lnSpc>
              <a:spcAft>
                <a:spcPts val="0"/>
              </a:spcAft>
            </a:pPr>
            <a:r>
              <a:rPr lang="en-US" altLang="zh-CN" kern="100" dirty="0" smtClean="0">
                <a:latin typeface="+mn-ea"/>
                <a:ea typeface="+mn-ea"/>
              </a:rPr>
              <a:t>1</a:t>
            </a:r>
            <a:r>
              <a:rPr lang="zh-CN" altLang="en-US" kern="100" dirty="0" smtClean="0">
                <a:latin typeface="+mn-ea"/>
                <a:ea typeface="+mn-ea"/>
              </a:rPr>
              <a:t>、因汇率出现极端情况下的大幅波</a:t>
            </a:r>
            <a:r>
              <a:rPr lang="zh-CN" altLang="en-US" kern="100" dirty="0" smtClean="0">
                <a:latin typeface="+mn-ea"/>
                <a:ea typeface="+mn-ea"/>
              </a:rPr>
              <a:t>动；</a:t>
            </a:r>
            <a:endParaRPr lang="en-US" altLang="zh-CN" kern="100" dirty="0" smtClean="0">
              <a:latin typeface="+mn-ea"/>
              <a:ea typeface="+mn-ea"/>
            </a:endParaRPr>
          </a:p>
          <a:p>
            <a:pPr indent="457200">
              <a:lnSpc>
                <a:spcPct val="150000"/>
              </a:lnSpc>
              <a:spcAft>
                <a:spcPts val="0"/>
              </a:spcAft>
            </a:pPr>
            <a:r>
              <a:rPr lang="en-US" altLang="zh-CN" kern="100" dirty="0" smtClean="0">
                <a:latin typeface="+mn-ea"/>
                <a:ea typeface="+mn-ea"/>
              </a:rPr>
              <a:t>2</a:t>
            </a:r>
            <a:r>
              <a:rPr lang="zh-CN" altLang="en-US" kern="100" dirty="0" smtClean="0">
                <a:latin typeface="+mn-ea"/>
                <a:ea typeface="+mn-ea"/>
              </a:rPr>
              <a:t>、由</a:t>
            </a:r>
            <a:r>
              <a:rPr lang="zh-CN" altLang="en-US" kern="100" dirty="0" smtClean="0">
                <a:latin typeface="+mn-ea"/>
                <a:ea typeface="+mn-ea"/>
              </a:rPr>
              <a:t>于香港市场相关交易、结算费用的实际缴</a:t>
            </a:r>
            <a:r>
              <a:rPr lang="zh-CN" altLang="en-US" kern="100" dirty="0" smtClean="0">
                <a:latin typeface="+mn-ea"/>
                <a:ea typeface="+mn-ea"/>
              </a:rPr>
              <a:t>纳差异（</a:t>
            </a:r>
            <a:r>
              <a:rPr lang="zh-CN" altLang="en-US" kern="100" dirty="0" smtClean="0">
                <a:latin typeface="+mn-ea"/>
                <a:ea typeface="+mn-ea"/>
              </a:rPr>
              <a:t>如交易系统使用费按照实际成交笔数而不是申报笔数收取；股份交收费按成交金额计收且对每笔成交有最低和最高收费标准；印花税在收取时有取整到元的规定；香港结算按日收取证券组合费等</a:t>
            </a:r>
            <a:r>
              <a:rPr lang="zh-CN" altLang="en-US" kern="100" dirty="0" smtClean="0">
                <a:latin typeface="+mn-ea"/>
                <a:ea typeface="+mn-ea"/>
              </a:rPr>
              <a:t>）。</a:t>
            </a:r>
            <a:endParaRPr lang="zh-CN" sz="1400" kern="100" dirty="0">
              <a:latin typeface="+mn-ea"/>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248D04E-3358-42AD-A84E-CEB493668026}" type="slidenum">
              <a:rPr lang="en-US" altLang="zh-CN" smtClean="0"/>
              <a:pPr>
                <a:defRPr/>
              </a:pPr>
              <a:t>4</a:t>
            </a:fld>
            <a:endParaRPr lang="en-US" altLang="zh-CN"/>
          </a:p>
        </p:txBody>
      </p:sp>
      <p:sp>
        <p:nvSpPr>
          <p:cNvPr id="3" name="内容占位符 2"/>
          <p:cNvSpPr txBox="1">
            <a:spLocks/>
          </p:cNvSpPr>
          <p:nvPr/>
        </p:nvSpPr>
        <p:spPr>
          <a:xfrm>
            <a:off x="436662" y="3937119"/>
            <a:ext cx="8229600" cy="15081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Char char="l"/>
              <a:tabLst/>
              <a:defRPr/>
            </a:pPr>
            <a:r>
              <a:rPr kumimoji="0" lang="zh-CN" altLang="en-US" sz="2400" b="1" i="0" u="none" strike="noStrike" kern="0" cap="none" spc="0" normalizeH="0" baseline="0" noProof="0" dirty="0" smtClean="0">
                <a:ln>
                  <a:noFill/>
                </a:ln>
                <a:solidFill>
                  <a:schemeClr val="tx1"/>
                </a:solidFill>
                <a:effectLst/>
                <a:uLnTx/>
                <a:uFillTx/>
                <a:latin typeface="+mn-lt"/>
                <a:ea typeface="+mn-ea"/>
                <a:cs typeface="+mn-cs"/>
              </a:rPr>
              <a:t>法人结算</a:t>
            </a:r>
            <a:endParaRPr kumimoji="0" lang="en-US" altLang="zh-CN" sz="2400" b="1"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zh-CN" altLang="en-US" sz="2000" b="0" i="0" u="none" strike="noStrike" kern="0" cap="none" spc="0" normalizeH="0" baseline="0" noProof="0" dirty="0" smtClean="0">
                <a:ln>
                  <a:noFill/>
                </a:ln>
                <a:solidFill>
                  <a:schemeClr val="tx1"/>
                </a:solidFill>
                <a:effectLst/>
                <a:uLnTx/>
                <a:uFillTx/>
                <a:latin typeface="+mn-lt"/>
                <a:ea typeface="+mn-ea"/>
              </a:rPr>
              <a:t>证券公司、托管银行以法人名义集中在证券登记结算公司开立证券和资金交收账户</a:t>
            </a:r>
            <a:r>
              <a:rPr kumimoji="0" lang="en-US" altLang="zh-CN" sz="2000" b="0" i="0" u="none" strike="noStrike" kern="0" cap="none" spc="0" normalizeH="0" baseline="0" noProof="0" dirty="0" smtClean="0">
                <a:ln>
                  <a:noFill/>
                </a:ln>
                <a:solidFill>
                  <a:schemeClr val="tx1"/>
                </a:solidFill>
                <a:effectLst/>
                <a:uLnTx/>
                <a:uFillTx/>
                <a:latin typeface="+mn-lt"/>
                <a:ea typeface="+mn-ea"/>
              </a:rPr>
              <a:t>,</a:t>
            </a:r>
            <a:r>
              <a:rPr kumimoji="0" lang="zh-CN" altLang="en-US" sz="2000" b="0" i="0" u="none" strike="noStrike" kern="0" cap="none" spc="0" normalizeH="0" baseline="0" noProof="0" dirty="0" smtClean="0">
                <a:ln>
                  <a:noFill/>
                </a:ln>
                <a:solidFill>
                  <a:schemeClr val="tx1"/>
                </a:solidFill>
                <a:effectLst/>
                <a:uLnTx/>
                <a:uFillTx/>
                <a:latin typeface="+mn-lt"/>
                <a:ea typeface="+mn-ea"/>
              </a:rPr>
              <a:t>其所属交收范围的业务的交收均通过该类法人账户办理</a:t>
            </a:r>
            <a:endParaRPr kumimoji="0" lang="en-US" altLang="zh-CN" sz="2000" b="0" i="0" u="none" strike="noStrike" kern="0" cap="none" spc="0" normalizeH="0" baseline="0" noProof="0" dirty="0" smtClean="0">
              <a:ln>
                <a:noFill/>
              </a:ln>
              <a:solidFill>
                <a:schemeClr val="tx1"/>
              </a:solidFill>
              <a:effectLst/>
              <a:uLnTx/>
              <a:uFillTx/>
              <a:latin typeface="+mn-lt"/>
              <a:ea typeface="+mn-ea"/>
            </a:endParaRPr>
          </a:p>
          <a:p>
            <a:pPr marL="742950" marR="0" lvl="1" indent="-285750" algn="l" defTabSz="914400" rtl="0" eaLnBrk="1" fontAlgn="base" latinLnBrk="0" hangingPunct="1">
              <a:lnSpc>
                <a:spcPct val="100000"/>
              </a:lnSpc>
              <a:spcBef>
                <a:spcPct val="20000"/>
              </a:spcBef>
              <a:spcAft>
                <a:spcPct val="0"/>
              </a:spcAft>
              <a:buClrTx/>
              <a:buSzTx/>
              <a:buFontTx/>
              <a:buChar char="–"/>
              <a:tabLst/>
              <a:defRPr/>
            </a:pPr>
            <a:endParaRPr kumimoji="0" lang="zh-CN" altLang="en-US" sz="2000" b="0" i="0" u="none" strike="noStrike" kern="0" cap="none" spc="0" normalizeH="0" baseline="0" noProof="0" dirty="0">
              <a:ln>
                <a:noFill/>
              </a:ln>
              <a:solidFill>
                <a:schemeClr val="tx1"/>
              </a:solidFill>
              <a:effectLst/>
              <a:uLnTx/>
              <a:uFillTx/>
              <a:latin typeface="+mn-lt"/>
              <a:ea typeface="+mn-ea"/>
            </a:endParaRPr>
          </a:p>
        </p:txBody>
      </p:sp>
      <p:sp>
        <p:nvSpPr>
          <p:cNvPr id="4" name="TextBox 3"/>
          <p:cNvSpPr txBox="1"/>
          <p:nvPr/>
        </p:nvSpPr>
        <p:spPr>
          <a:xfrm>
            <a:off x="359004" y="1069177"/>
            <a:ext cx="2664296" cy="461665"/>
          </a:xfrm>
          <a:prstGeom prst="rect">
            <a:avLst/>
          </a:prstGeom>
          <a:noFill/>
        </p:spPr>
        <p:txBody>
          <a:bodyPr wrap="square" rtlCol="0">
            <a:spAutoFit/>
          </a:bodyPr>
          <a:lstStyle>
            <a:defPPr>
              <a:defRPr lang="zh-CN"/>
            </a:defPPr>
            <a:lvl1pPr marL="342900" indent="-342900">
              <a:buFont typeface="Wingdings" panose="05000000000000000000" pitchFamily="2" charset="2"/>
              <a:buChar char="l"/>
              <a:defRPr sz="2400" b="1">
                <a:latin typeface="+mn-lt"/>
                <a:ea typeface="+mn-ea"/>
              </a:defRPr>
            </a:lvl1pPr>
          </a:lstStyle>
          <a:p>
            <a:r>
              <a:rPr lang="zh-CN" altLang="en-US" dirty="0">
                <a:latin typeface="微软雅黑" panose="020B0503020204020204" pitchFamily="34" charset="-122"/>
              </a:rPr>
              <a:t>分级结算</a:t>
            </a:r>
          </a:p>
        </p:txBody>
      </p:sp>
      <p:sp>
        <p:nvSpPr>
          <p:cNvPr id="5" name="矩形 4"/>
          <p:cNvSpPr/>
          <p:nvPr/>
        </p:nvSpPr>
        <p:spPr bwMode="auto">
          <a:xfrm>
            <a:off x="755576" y="2051556"/>
            <a:ext cx="1584176" cy="792088"/>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b="1" dirty="0" smtClean="0">
                <a:solidFill>
                  <a:schemeClr val="bg1"/>
                </a:solidFill>
                <a:latin typeface="+mj-ea"/>
                <a:ea typeface="+mj-ea"/>
              </a:rPr>
              <a:t>中国结算</a:t>
            </a:r>
            <a:endParaRPr kumimoji="0" lang="zh-CN" altLang="en-US" sz="1800" b="1" i="0" u="none" strike="noStrike" cap="none" normalizeH="0" baseline="0" dirty="0" smtClean="0">
              <a:ln>
                <a:noFill/>
              </a:ln>
              <a:solidFill>
                <a:schemeClr val="bg1"/>
              </a:solidFill>
              <a:effectLst/>
              <a:latin typeface="+mj-ea"/>
              <a:ea typeface="+mj-ea"/>
            </a:endParaRPr>
          </a:p>
        </p:txBody>
      </p:sp>
      <p:sp>
        <p:nvSpPr>
          <p:cNvPr id="6" name="矩形 5"/>
          <p:cNvSpPr/>
          <p:nvPr/>
        </p:nvSpPr>
        <p:spPr bwMode="auto">
          <a:xfrm>
            <a:off x="3635896" y="2051556"/>
            <a:ext cx="1584176" cy="792088"/>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chemeClr val="bg1"/>
                </a:solidFill>
                <a:effectLst/>
                <a:latin typeface="+mn-ea"/>
              </a:rPr>
              <a:t>结算参与人</a:t>
            </a:r>
          </a:p>
        </p:txBody>
      </p:sp>
      <p:sp>
        <p:nvSpPr>
          <p:cNvPr id="7" name="矩形 6"/>
          <p:cNvSpPr/>
          <p:nvPr/>
        </p:nvSpPr>
        <p:spPr bwMode="auto">
          <a:xfrm>
            <a:off x="6516216" y="2051556"/>
            <a:ext cx="1584176" cy="792088"/>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chemeClr val="bg1"/>
                </a:solidFill>
                <a:effectLst/>
                <a:latin typeface="+mn-ea"/>
              </a:rPr>
              <a:t>投资者</a:t>
            </a:r>
          </a:p>
        </p:txBody>
      </p:sp>
      <p:sp>
        <p:nvSpPr>
          <p:cNvPr id="8" name="右箭头 7"/>
          <p:cNvSpPr/>
          <p:nvPr/>
        </p:nvSpPr>
        <p:spPr bwMode="auto">
          <a:xfrm>
            <a:off x="2339752" y="2339588"/>
            <a:ext cx="1296144" cy="216024"/>
          </a:xfrm>
          <a:prstGeom prst="rightArrow">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9" name="右箭头 8"/>
          <p:cNvSpPr/>
          <p:nvPr/>
        </p:nvSpPr>
        <p:spPr bwMode="auto">
          <a:xfrm>
            <a:off x="5220072" y="2339588"/>
            <a:ext cx="1296144" cy="216024"/>
          </a:xfrm>
          <a:prstGeom prst="rightArrow">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10" name="右大括号 9"/>
          <p:cNvSpPr/>
          <p:nvPr/>
        </p:nvSpPr>
        <p:spPr bwMode="auto">
          <a:xfrm rot="5400000">
            <a:off x="2663788" y="1727520"/>
            <a:ext cx="504056" cy="2736304"/>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11" name="右大括号 10"/>
          <p:cNvSpPr/>
          <p:nvPr/>
        </p:nvSpPr>
        <p:spPr bwMode="auto">
          <a:xfrm rot="5400000">
            <a:off x="5616116" y="1727519"/>
            <a:ext cx="504056" cy="2736304"/>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12" name="TextBox 11"/>
          <p:cNvSpPr txBox="1"/>
          <p:nvPr/>
        </p:nvSpPr>
        <p:spPr>
          <a:xfrm>
            <a:off x="2339752" y="3419708"/>
            <a:ext cx="1296144"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一级结算</a:t>
            </a:r>
            <a:endParaRPr lang="zh-CN" altLang="en-US" b="1" dirty="0">
              <a:latin typeface="微软雅黑" panose="020B0503020204020204" pitchFamily="34" charset="-122"/>
              <a:ea typeface="微软雅黑" panose="020B0503020204020204" pitchFamily="34" charset="-122"/>
            </a:endParaRPr>
          </a:p>
        </p:txBody>
      </p:sp>
      <p:sp>
        <p:nvSpPr>
          <p:cNvPr id="13" name="TextBox 12"/>
          <p:cNvSpPr txBox="1"/>
          <p:nvPr/>
        </p:nvSpPr>
        <p:spPr>
          <a:xfrm>
            <a:off x="5292080" y="3419708"/>
            <a:ext cx="1296144"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二级结算</a:t>
            </a:r>
            <a:endParaRPr lang="zh-CN" altLang="en-US" b="1" dirty="0">
              <a:latin typeface="微软雅黑" panose="020B0503020204020204" pitchFamily="34" charset="-122"/>
              <a:ea typeface="微软雅黑" panose="020B0503020204020204" pitchFamily="34" charset="-122"/>
            </a:endParaRPr>
          </a:p>
        </p:txBody>
      </p:sp>
      <p:sp>
        <p:nvSpPr>
          <p:cNvPr id="14" name="云形标注 13"/>
          <p:cNvSpPr/>
          <p:nvPr/>
        </p:nvSpPr>
        <p:spPr bwMode="auto">
          <a:xfrm>
            <a:off x="5508104" y="1268760"/>
            <a:ext cx="1872208" cy="864096"/>
          </a:xfrm>
          <a:prstGeom prst="cloudCallout">
            <a:avLst>
              <a:gd name="adj1" fmla="val -41973"/>
              <a:gd name="adj2" fmla="val 71977"/>
            </a:avLst>
          </a:prstGeom>
          <a:ln>
            <a:solidFill>
              <a:srgbClr val="BE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mn-ea"/>
              </a:rPr>
              <a:t>券商自行安排</a:t>
            </a:r>
            <a:endParaRPr kumimoji="0" lang="zh-CN" altLang="en-US" sz="1800" b="0" i="0" u="none" strike="noStrike" cap="none" normalizeH="0" baseline="0" dirty="0" smtClean="0">
              <a:ln>
                <a:noFill/>
              </a:ln>
              <a:solidFill>
                <a:schemeClr val="tx1"/>
              </a:solidFill>
              <a:effectLst/>
              <a:latin typeface="+mn-ea"/>
            </a:endParaRPr>
          </a:p>
        </p:txBody>
      </p:sp>
      <p:sp>
        <p:nvSpPr>
          <p:cNvPr id="15" name="Text Box 8"/>
          <p:cNvSpPr txBox="1">
            <a:spLocks noChangeArrowheads="1"/>
          </p:cNvSpPr>
          <p:nvPr/>
        </p:nvSpPr>
        <p:spPr bwMode="auto">
          <a:xfrm>
            <a:off x="500063" y="214313"/>
            <a:ext cx="6016153" cy="572464"/>
          </a:xfrm>
          <a:prstGeom prst="rect">
            <a:avLst/>
          </a:prstGeom>
          <a:noFill/>
          <a:ln w="9525">
            <a:noFill/>
            <a:miter lim="800000"/>
            <a:headEnd/>
            <a:tailEnd/>
          </a:ln>
        </p:spPr>
        <p:txBody>
          <a:bodyPr wrap="square">
            <a:spAutoFit/>
          </a:bodyPr>
          <a:lstStyle/>
          <a:p>
            <a:pPr>
              <a:lnSpc>
                <a:spcPct val="120000"/>
              </a:lnSpc>
            </a:pPr>
            <a:r>
              <a:rPr lang="zh-CN" altLang="en-US" sz="2600" b="1" dirty="0">
                <a:solidFill>
                  <a:schemeClr val="bg1"/>
                </a:solidFill>
                <a:latin typeface="黑体" pitchFamily="49" charset="-122"/>
                <a:ea typeface="黑体" pitchFamily="49" charset="-122"/>
              </a:rPr>
              <a:t>一、概述</a:t>
            </a:r>
            <a:r>
              <a:rPr lang="en-US" altLang="zh-CN" sz="2600" b="1" dirty="0" smtClean="0">
                <a:solidFill>
                  <a:schemeClr val="bg1"/>
                </a:solidFill>
                <a:latin typeface="黑体" pitchFamily="49" charset="-122"/>
                <a:ea typeface="黑体" pitchFamily="49" charset="-122"/>
              </a:rPr>
              <a:t>-</a:t>
            </a:r>
            <a:r>
              <a:rPr lang="zh-CN" altLang="en-US" sz="2600" b="1" dirty="0" smtClean="0">
                <a:solidFill>
                  <a:schemeClr val="bg1"/>
                </a:solidFill>
                <a:latin typeface="黑体" pitchFamily="49" charset="-122"/>
                <a:ea typeface="黑体" pitchFamily="49" charset="-122"/>
              </a:rPr>
              <a:t>（</a:t>
            </a:r>
            <a:r>
              <a:rPr lang="en-US" altLang="zh-CN" sz="2600" b="1" dirty="0" smtClean="0">
                <a:solidFill>
                  <a:schemeClr val="bg1"/>
                </a:solidFill>
                <a:latin typeface="黑体" pitchFamily="49" charset="-122"/>
                <a:ea typeface="黑体" pitchFamily="49" charset="-122"/>
              </a:rPr>
              <a:t>1</a:t>
            </a:r>
            <a:r>
              <a:rPr lang="zh-CN" altLang="en-US" sz="2600" b="1" dirty="0" smtClean="0">
                <a:solidFill>
                  <a:schemeClr val="bg1"/>
                </a:solidFill>
                <a:latin typeface="黑体" pitchFamily="49" charset="-122"/>
                <a:ea typeface="黑体" pitchFamily="49" charset="-122"/>
              </a:rPr>
              <a:t>）结算基本原则</a:t>
            </a:r>
            <a:endParaRPr lang="zh-CN" altLang="en-US" sz="2600" b="1" dirty="0">
              <a:solidFill>
                <a:schemeClr val="bg1"/>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8"/>
          <p:cNvSpPr txBox="1">
            <a:spLocks noChangeArrowheads="1"/>
          </p:cNvSpPr>
          <p:nvPr/>
        </p:nvSpPr>
        <p:spPr bwMode="auto">
          <a:xfrm>
            <a:off x="568325" y="239945"/>
            <a:ext cx="7880350" cy="572464"/>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smtClean="0">
                <a:solidFill>
                  <a:schemeClr val="bg1"/>
                </a:solidFill>
                <a:latin typeface="+mj-lt"/>
                <a:ea typeface="黑体" pitchFamily="49" charset="-122"/>
                <a:cs typeface="+mj-cs"/>
              </a:rPr>
              <a:t>五、重点问题</a:t>
            </a:r>
            <a:endParaRPr lang="zh-CN" altLang="en-US" sz="2600" b="1" dirty="0">
              <a:solidFill>
                <a:schemeClr val="bg1"/>
              </a:solidFill>
              <a:latin typeface="+mj-lt"/>
              <a:ea typeface="黑体" pitchFamily="49" charset="-122"/>
              <a:cs typeface="+mj-cs"/>
            </a:endParaRPr>
          </a:p>
        </p:txBody>
      </p:sp>
      <p:sp>
        <p:nvSpPr>
          <p:cNvPr id="25" name="灯片编号占位符 24"/>
          <p:cNvSpPr>
            <a:spLocks noGrp="1"/>
          </p:cNvSpPr>
          <p:nvPr>
            <p:ph type="sldNum" sz="quarter" idx="12"/>
          </p:nvPr>
        </p:nvSpPr>
        <p:spPr/>
        <p:txBody>
          <a:bodyPr/>
          <a:lstStyle/>
          <a:p>
            <a:pPr>
              <a:defRPr/>
            </a:pPr>
            <a:fld id="{0248D04E-3358-42AD-A84E-CEB493668026}" type="slidenum">
              <a:rPr lang="en-US" altLang="zh-CN" smtClean="0"/>
              <a:pPr>
                <a:defRPr/>
              </a:pPr>
              <a:t>40</a:t>
            </a:fld>
            <a:endParaRPr lang="en-US" altLang="zh-CN"/>
          </a:p>
        </p:txBody>
      </p:sp>
      <p:grpSp>
        <p:nvGrpSpPr>
          <p:cNvPr id="7" name="组合 6"/>
          <p:cNvGrpSpPr/>
          <p:nvPr/>
        </p:nvGrpSpPr>
        <p:grpSpPr>
          <a:xfrm>
            <a:off x="571472" y="1214422"/>
            <a:ext cx="8215370" cy="1428760"/>
            <a:chOff x="571472" y="1214422"/>
            <a:chExt cx="7358114" cy="1428760"/>
          </a:xfrm>
        </p:grpSpPr>
        <p:sp>
          <p:nvSpPr>
            <p:cNvPr id="8" name="TextBox 7"/>
            <p:cNvSpPr txBox="1"/>
            <p:nvPr/>
          </p:nvSpPr>
          <p:spPr>
            <a:xfrm>
              <a:off x="642910" y="1785926"/>
              <a:ext cx="7286676" cy="830997"/>
            </a:xfrm>
            <a:prstGeom prst="rect">
              <a:avLst/>
            </a:prstGeom>
            <a:noFill/>
          </p:spPr>
          <p:txBody>
            <a:bodyPr wrap="square" rtlCol="0" anchor="ctr">
              <a:spAutoFit/>
            </a:bodyPr>
            <a:lstStyle/>
            <a:p>
              <a:pPr>
                <a:spcAft>
                  <a:spcPts val="0"/>
                </a:spcAft>
                <a:buClr>
                  <a:schemeClr val="tx2">
                    <a:lumMod val="60000"/>
                    <a:lumOff val="40000"/>
                  </a:schemeClr>
                </a:buClr>
                <a:buFont typeface="Wingdings" pitchFamily="2" charset="2"/>
                <a:buChar char="ü"/>
              </a:pPr>
              <a:r>
                <a:rPr lang="zh-CN" altLang="en-US" sz="1600" dirty="0" smtClean="0">
                  <a:latin typeface="+mn-ea"/>
                  <a:ea typeface="+mn-ea"/>
                </a:rPr>
                <a:t>中国结算深圳、上海分公司分别根据港股通应交收金额与港股通换汇银行换汇</a:t>
              </a:r>
              <a:endParaRPr lang="en-US" altLang="zh-CN" sz="1600" dirty="0" smtClean="0">
                <a:latin typeface="+mn-ea"/>
                <a:ea typeface="+mn-ea"/>
              </a:endParaRPr>
            </a:p>
            <a:p>
              <a:pPr>
                <a:spcAft>
                  <a:spcPts val="0"/>
                </a:spcAft>
                <a:buClr>
                  <a:schemeClr val="tx2">
                    <a:lumMod val="60000"/>
                    <a:lumOff val="40000"/>
                  </a:schemeClr>
                </a:buClr>
                <a:buFont typeface="Wingdings" pitchFamily="2" charset="2"/>
                <a:buChar char="ü"/>
              </a:pPr>
              <a:r>
                <a:rPr lang="zh-CN" altLang="en-US" sz="1600" dirty="0" smtClean="0">
                  <a:latin typeface="+mn-ea"/>
                  <a:ea typeface="+mn-ea"/>
                </a:rPr>
                <a:t>其换汇原则一致，均遵循净额换汇、全额分摊的换汇原则</a:t>
              </a:r>
              <a:endParaRPr lang="en-US" altLang="zh-CN" sz="1600" dirty="0" smtClean="0">
                <a:latin typeface="+mn-ea"/>
                <a:ea typeface="+mn-ea"/>
              </a:endParaRPr>
            </a:p>
            <a:p>
              <a:pPr>
                <a:spcAft>
                  <a:spcPts val="0"/>
                </a:spcAft>
                <a:buClr>
                  <a:schemeClr val="tx2">
                    <a:lumMod val="60000"/>
                    <a:lumOff val="40000"/>
                  </a:schemeClr>
                </a:buClr>
                <a:buFont typeface="Wingdings" pitchFamily="2" charset="2"/>
                <a:buChar char="ü"/>
              </a:pPr>
              <a:r>
                <a:rPr lang="zh-CN" altLang="en-US" sz="1600" dirty="0" smtClean="0">
                  <a:latin typeface="+mn-ea"/>
                  <a:ea typeface="+mn-ea"/>
                </a:rPr>
                <a:t>结算汇兑比率计算方法完全一致</a:t>
              </a:r>
              <a:endParaRPr lang="en-US" altLang="zh-CN" sz="1600" dirty="0" smtClean="0">
                <a:latin typeface="+mn-ea"/>
                <a:ea typeface="+mn-ea"/>
              </a:endParaRPr>
            </a:p>
          </p:txBody>
        </p:sp>
        <p:sp>
          <p:nvSpPr>
            <p:cNvPr id="9" name="圆角矩形 8"/>
            <p:cNvSpPr/>
            <p:nvPr/>
          </p:nvSpPr>
          <p:spPr bwMode="auto">
            <a:xfrm>
              <a:off x="571472" y="1428736"/>
              <a:ext cx="7143800" cy="121444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 name="TextBox 9"/>
            <p:cNvSpPr txBox="1"/>
            <p:nvPr/>
          </p:nvSpPr>
          <p:spPr>
            <a:xfrm>
              <a:off x="714348" y="1214422"/>
              <a:ext cx="5359713" cy="369332"/>
            </a:xfrm>
            <a:prstGeom prst="rect">
              <a:avLst/>
            </a:prstGeom>
            <a:solidFill>
              <a:schemeClr val="bg1">
                <a:lumMod val="95000"/>
              </a:schemeClr>
            </a:solidFill>
            <a:ln w="28575">
              <a:solidFill>
                <a:schemeClr val="tx2">
                  <a:lumMod val="60000"/>
                  <a:lumOff val="40000"/>
                </a:schemeClr>
              </a:solidFill>
            </a:ln>
          </p:spPr>
          <p:txBody>
            <a:bodyPr wrap="square" rtlCol="0">
              <a:spAutoFit/>
            </a:bodyPr>
            <a:lstStyle/>
            <a:p>
              <a:pPr lvl="0" algn="ctr"/>
              <a:r>
                <a:rPr lang="zh-CN" altLang="en-US" b="1" dirty="0" smtClean="0">
                  <a:latin typeface="+mn-ea"/>
                  <a:ea typeface="+mn-ea"/>
                </a:rPr>
                <a:t>问题二：通过深沪港股通进行交易，换汇原则是否一致？</a:t>
              </a:r>
              <a:endParaRPr lang="zh-CN" altLang="en-US" b="1" dirty="0">
                <a:latin typeface="+mn-ea"/>
                <a:ea typeface="+mn-ea"/>
              </a:endParaRPr>
            </a:p>
          </p:txBody>
        </p:sp>
      </p:grpSp>
      <p:grpSp>
        <p:nvGrpSpPr>
          <p:cNvPr id="11" name="组合 10"/>
          <p:cNvGrpSpPr/>
          <p:nvPr/>
        </p:nvGrpSpPr>
        <p:grpSpPr>
          <a:xfrm>
            <a:off x="571472" y="2857496"/>
            <a:ext cx="8001056" cy="1214446"/>
            <a:chOff x="571472" y="1214422"/>
            <a:chExt cx="7143800" cy="1428760"/>
          </a:xfrm>
        </p:grpSpPr>
        <p:sp>
          <p:nvSpPr>
            <p:cNvPr id="12" name="TextBox 11"/>
            <p:cNvSpPr txBox="1"/>
            <p:nvPr/>
          </p:nvSpPr>
          <p:spPr>
            <a:xfrm>
              <a:off x="642910" y="1802735"/>
              <a:ext cx="7000924" cy="687971"/>
            </a:xfrm>
            <a:prstGeom prst="rect">
              <a:avLst/>
            </a:prstGeom>
            <a:noFill/>
          </p:spPr>
          <p:txBody>
            <a:bodyPr wrap="square" rtlCol="0" anchor="ctr">
              <a:spAutoFit/>
            </a:bodyPr>
            <a:lstStyle/>
            <a:p>
              <a:pPr lvl="0">
                <a:spcAft>
                  <a:spcPts val="0"/>
                </a:spcAft>
                <a:buClr>
                  <a:schemeClr val="tx2">
                    <a:lumMod val="60000"/>
                    <a:lumOff val="40000"/>
                  </a:schemeClr>
                </a:buClr>
                <a:buFont typeface="Wingdings" pitchFamily="2" charset="2"/>
                <a:buChar char="ü"/>
              </a:pPr>
              <a:r>
                <a:rPr lang="zh-CN" altLang="en-US" sz="1600" dirty="0" smtClean="0">
                  <a:latin typeface="+mn-ea"/>
                  <a:ea typeface="+mn-ea"/>
                </a:rPr>
                <a:t>参考汇率中间价由换汇银行前一日日终提供，两个渠道每日适用的参考汇率中间价相同</a:t>
              </a:r>
              <a:endParaRPr lang="zh-CN" altLang="en-US" sz="1600" dirty="0">
                <a:latin typeface="+mn-ea"/>
                <a:ea typeface="+mn-ea"/>
              </a:endParaRPr>
            </a:p>
          </p:txBody>
        </p:sp>
        <p:sp>
          <p:nvSpPr>
            <p:cNvPr id="13" name="圆角矩形 12"/>
            <p:cNvSpPr/>
            <p:nvPr/>
          </p:nvSpPr>
          <p:spPr bwMode="auto">
            <a:xfrm>
              <a:off x="571472" y="1428736"/>
              <a:ext cx="7143800" cy="121444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4" name="TextBox 13"/>
            <p:cNvSpPr txBox="1"/>
            <p:nvPr/>
          </p:nvSpPr>
          <p:spPr>
            <a:xfrm>
              <a:off x="714348" y="1214422"/>
              <a:ext cx="5852813" cy="434508"/>
            </a:xfrm>
            <a:prstGeom prst="rect">
              <a:avLst/>
            </a:prstGeom>
            <a:solidFill>
              <a:schemeClr val="bg1"/>
            </a:solidFill>
            <a:ln w="28575">
              <a:solidFill>
                <a:schemeClr val="tx2">
                  <a:lumMod val="60000"/>
                  <a:lumOff val="40000"/>
                </a:schemeClr>
              </a:solidFill>
            </a:ln>
          </p:spPr>
          <p:txBody>
            <a:bodyPr wrap="square" rtlCol="0">
              <a:spAutoFit/>
            </a:bodyPr>
            <a:lstStyle/>
            <a:p>
              <a:pPr lvl="0" algn="ctr"/>
              <a:r>
                <a:rPr lang="zh-CN" altLang="en-US" b="1" dirty="0" smtClean="0">
                  <a:latin typeface="+mn-ea"/>
                  <a:ea typeface="+mn-ea"/>
                </a:rPr>
                <a:t>问题三：通过深沪港股通进行交易，参考汇率中间价是否一致？</a:t>
              </a:r>
              <a:endParaRPr lang="zh-CN" altLang="en-US" b="1" dirty="0">
                <a:latin typeface="+mn-ea"/>
                <a:ea typeface="+mn-ea"/>
              </a:endParaRPr>
            </a:p>
          </p:txBody>
        </p:sp>
      </p:grpSp>
      <p:grpSp>
        <p:nvGrpSpPr>
          <p:cNvPr id="15" name="组合 14"/>
          <p:cNvGrpSpPr/>
          <p:nvPr/>
        </p:nvGrpSpPr>
        <p:grpSpPr>
          <a:xfrm>
            <a:off x="571472" y="4286256"/>
            <a:ext cx="8072494" cy="2107467"/>
            <a:chOff x="571472" y="1214422"/>
            <a:chExt cx="7143800" cy="1428760"/>
          </a:xfrm>
        </p:grpSpPr>
        <p:sp>
          <p:nvSpPr>
            <p:cNvPr id="16" name="TextBox 15"/>
            <p:cNvSpPr txBox="1"/>
            <p:nvPr/>
          </p:nvSpPr>
          <p:spPr>
            <a:xfrm>
              <a:off x="571472" y="1747168"/>
              <a:ext cx="7000924" cy="730301"/>
            </a:xfrm>
            <a:prstGeom prst="rect">
              <a:avLst/>
            </a:prstGeom>
            <a:noFill/>
          </p:spPr>
          <p:txBody>
            <a:bodyPr wrap="square" rtlCol="0" anchor="ctr">
              <a:spAutoFit/>
            </a:bodyPr>
            <a:lstStyle/>
            <a:p>
              <a:pPr lvl="0">
                <a:buClr>
                  <a:schemeClr val="tx2">
                    <a:lumMod val="60000"/>
                    <a:lumOff val="40000"/>
                  </a:schemeClr>
                </a:buClr>
                <a:buFont typeface="Wingdings" pitchFamily="2" charset="2"/>
                <a:buChar char="ü"/>
              </a:pPr>
              <a:r>
                <a:rPr lang="zh-CN" altLang="en-US" sz="1600" dirty="0" smtClean="0">
                  <a:latin typeface="+mn-ea"/>
                  <a:ea typeface="+mn-ea"/>
                </a:rPr>
                <a:t>若换汇方向一致，两个渠道下的换汇汇率基本相同</a:t>
              </a:r>
              <a:endParaRPr lang="en-US" altLang="zh-CN" sz="1600" dirty="0" smtClean="0">
                <a:latin typeface="+mn-ea"/>
                <a:ea typeface="+mn-ea"/>
              </a:endParaRPr>
            </a:p>
            <a:p>
              <a:pPr lvl="0">
                <a:buClr>
                  <a:schemeClr val="tx2">
                    <a:lumMod val="60000"/>
                    <a:lumOff val="40000"/>
                  </a:schemeClr>
                </a:buClr>
                <a:buFont typeface="Wingdings" pitchFamily="2" charset="2"/>
                <a:buChar char="ü"/>
              </a:pPr>
              <a:r>
                <a:rPr lang="zh-CN" altLang="en-US" sz="1600" dirty="0" smtClean="0">
                  <a:latin typeface="+mn-ea"/>
                  <a:ea typeface="+mn-ea"/>
                </a:rPr>
                <a:t>若换汇方向相反，则存在一定差异</a:t>
              </a:r>
              <a:endParaRPr lang="en-US" altLang="zh-CN" sz="1600" dirty="0" smtClean="0">
                <a:latin typeface="+mn-ea"/>
                <a:ea typeface="+mn-ea"/>
              </a:endParaRPr>
            </a:p>
            <a:p>
              <a:pPr lvl="0">
                <a:buClr>
                  <a:schemeClr val="tx2">
                    <a:lumMod val="60000"/>
                    <a:lumOff val="40000"/>
                  </a:schemeClr>
                </a:buClr>
                <a:buFont typeface="Wingdings" pitchFamily="2" charset="2"/>
                <a:buChar char="ü"/>
              </a:pPr>
              <a:r>
                <a:rPr lang="zh-CN" altLang="en-US" sz="1600" dirty="0" smtClean="0">
                  <a:latin typeface="+mn-ea"/>
                  <a:ea typeface="+mn-ea"/>
                </a:rPr>
                <a:t>由于换汇银行向中国结算深圳、上海分公司提供的是适用于机构的优惠汇率，两个渠道下的换汇汇率差异很小。现机制已尽可能将两个渠道下的换汇汇率差异降到最低</a:t>
              </a:r>
              <a:endParaRPr lang="zh-CN" altLang="en-US" sz="1600" b="1" dirty="0">
                <a:latin typeface="+mn-ea"/>
                <a:ea typeface="+mn-ea"/>
              </a:endParaRPr>
            </a:p>
          </p:txBody>
        </p:sp>
        <p:sp>
          <p:nvSpPr>
            <p:cNvPr id="17" name="圆角矩形 16"/>
            <p:cNvSpPr/>
            <p:nvPr/>
          </p:nvSpPr>
          <p:spPr bwMode="auto">
            <a:xfrm>
              <a:off x="571472" y="1428736"/>
              <a:ext cx="7143800" cy="1214446"/>
            </a:xfrm>
            <a:prstGeom prst="round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8" name="TextBox 17"/>
            <p:cNvSpPr txBox="1"/>
            <p:nvPr/>
          </p:nvSpPr>
          <p:spPr>
            <a:xfrm>
              <a:off x="714348" y="1214422"/>
              <a:ext cx="6171733" cy="438181"/>
            </a:xfrm>
            <a:prstGeom prst="rect">
              <a:avLst/>
            </a:prstGeom>
            <a:solidFill>
              <a:schemeClr val="bg1"/>
            </a:solidFill>
            <a:ln w="28575">
              <a:solidFill>
                <a:schemeClr val="tx2">
                  <a:lumMod val="60000"/>
                  <a:lumOff val="40000"/>
                </a:schemeClr>
              </a:solidFill>
            </a:ln>
          </p:spPr>
          <p:txBody>
            <a:bodyPr wrap="square" rtlCol="0">
              <a:spAutoFit/>
            </a:bodyPr>
            <a:lstStyle/>
            <a:p>
              <a:pPr algn="ctr"/>
              <a:r>
                <a:rPr lang="zh-CN" altLang="en-US" b="1" dirty="0" smtClean="0">
                  <a:latin typeface="+mn-ea"/>
                  <a:ea typeface="+mn-ea"/>
                </a:rPr>
                <a:t>问题四：通过深沪港股通进行交易，换汇银行向中国结算深圳、上海分公司提供的换汇汇率是否相同？</a:t>
              </a:r>
              <a:endParaRPr lang="zh-CN" altLang="en-US" b="1" dirty="0">
                <a:latin typeface="+mn-ea"/>
                <a:ea typeface="+mn-ea"/>
              </a:endParaRPr>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181354" y="1124744"/>
            <a:ext cx="7207070" cy="720080"/>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marL="0" lvl="2" algn="ctr" eaLnBrk="0" hangingPunct="0">
              <a:lnSpc>
                <a:spcPct val="150000"/>
              </a:lnSpc>
              <a:buClr>
                <a:srgbClr val="FF0000"/>
              </a:buClr>
              <a:buSzPct val="90000"/>
              <a:defRPr/>
            </a:pPr>
            <a:r>
              <a:rPr lang="zh-CN" altLang="en-US" sz="2000" b="1" dirty="0" smtClean="0">
                <a:solidFill>
                  <a:schemeClr val="tx1"/>
                </a:solidFill>
                <a:latin typeface="微软雅黑" pitchFamily="34" charset="-122"/>
                <a:ea typeface="微软雅黑" pitchFamily="34" charset="-122"/>
              </a:rPr>
              <a:t>问题五 </a:t>
            </a:r>
            <a:r>
              <a:rPr lang="zh-CN" altLang="en-US" sz="2000" b="1" dirty="0" smtClean="0"/>
              <a:t>投资者账户中小于</a:t>
            </a:r>
            <a:r>
              <a:rPr lang="en-US" sz="2000" b="1" dirty="0" smtClean="0"/>
              <a:t>1</a:t>
            </a:r>
            <a:r>
              <a:rPr lang="zh-CN" altLang="en-US" sz="2000" b="1" dirty="0" smtClean="0"/>
              <a:t>股的零碎权益证券如何处理？</a:t>
            </a:r>
            <a:endParaRPr lang="zh-CN" altLang="en-US" sz="2000" b="1" dirty="0">
              <a:solidFill>
                <a:schemeClr val="tx1"/>
              </a:solidFill>
              <a:latin typeface="+mn-ea"/>
            </a:endParaRPr>
          </a:p>
        </p:txBody>
      </p:sp>
      <p:pic>
        <p:nvPicPr>
          <p:cNvPr id="5" name="图片 18"/>
          <p:cNvPicPr>
            <a:picLocks noChangeAspect="1" noChangeArrowheads="1"/>
          </p:cNvPicPr>
          <p:nvPr/>
        </p:nvPicPr>
        <p:blipFill>
          <a:blip r:embed="rId2" cstate="print"/>
          <a:srcRect/>
          <a:stretch>
            <a:fillRect/>
          </a:stretch>
        </p:blipFill>
        <p:spPr bwMode="auto">
          <a:xfrm>
            <a:off x="395536" y="1052165"/>
            <a:ext cx="1000125" cy="1319212"/>
          </a:xfrm>
          <a:prstGeom prst="rect">
            <a:avLst/>
          </a:prstGeom>
          <a:noFill/>
          <a:ln w="9525">
            <a:noFill/>
            <a:miter lim="800000"/>
            <a:headEnd/>
            <a:tailEnd/>
          </a:ln>
        </p:spPr>
      </p:pic>
      <p:sp>
        <p:nvSpPr>
          <p:cNvPr id="24" name="Text Box 8"/>
          <p:cNvSpPr txBox="1">
            <a:spLocks noChangeArrowheads="1"/>
          </p:cNvSpPr>
          <p:nvPr/>
        </p:nvSpPr>
        <p:spPr bwMode="auto">
          <a:xfrm>
            <a:off x="568325" y="239945"/>
            <a:ext cx="7880350" cy="572464"/>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smtClean="0">
                <a:solidFill>
                  <a:schemeClr val="bg1"/>
                </a:solidFill>
                <a:latin typeface="+mj-lt"/>
                <a:ea typeface="黑体" pitchFamily="49" charset="-122"/>
                <a:cs typeface="+mj-cs"/>
              </a:rPr>
              <a:t>五、重点问题</a:t>
            </a:r>
            <a:endParaRPr lang="zh-CN" altLang="en-US" sz="2600" b="1" dirty="0">
              <a:solidFill>
                <a:schemeClr val="bg1"/>
              </a:solidFill>
              <a:latin typeface="+mj-lt"/>
              <a:ea typeface="黑体" pitchFamily="49" charset="-122"/>
              <a:cs typeface="+mj-cs"/>
            </a:endParaRPr>
          </a:p>
        </p:txBody>
      </p:sp>
      <p:sp>
        <p:nvSpPr>
          <p:cNvPr id="25" name="灯片编号占位符 24"/>
          <p:cNvSpPr>
            <a:spLocks noGrp="1"/>
          </p:cNvSpPr>
          <p:nvPr>
            <p:ph type="sldNum" sz="quarter" idx="12"/>
          </p:nvPr>
        </p:nvSpPr>
        <p:spPr/>
        <p:txBody>
          <a:bodyPr/>
          <a:lstStyle/>
          <a:p>
            <a:pPr>
              <a:defRPr/>
            </a:pPr>
            <a:fld id="{0248D04E-3358-42AD-A84E-CEB493668026}" type="slidenum">
              <a:rPr lang="en-US" altLang="zh-CN" smtClean="0"/>
              <a:pPr>
                <a:defRPr/>
              </a:pPr>
              <a:t>41</a:t>
            </a:fld>
            <a:endParaRPr lang="en-US" altLang="zh-CN"/>
          </a:p>
        </p:txBody>
      </p:sp>
      <p:sp>
        <p:nvSpPr>
          <p:cNvPr id="26" name="TextBox 25"/>
          <p:cNvSpPr txBox="1"/>
          <p:nvPr/>
        </p:nvSpPr>
        <p:spPr>
          <a:xfrm>
            <a:off x="571472" y="2428868"/>
            <a:ext cx="7920880" cy="3416320"/>
          </a:xfrm>
          <a:prstGeom prst="rect">
            <a:avLst/>
          </a:prstGeom>
          <a:noFill/>
          <a:ln w="28575">
            <a:solidFill>
              <a:schemeClr val="accent1">
                <a:lumMod val="75000"/>
              </a:schemeClr>
            </a:solidFill>
            <a:prstDash val="dash"/>
          </a:ln>
        </p:spPr>
        <p:txBody>
          <a:bodyPr wrap="square" rtlCol="0">
            <a:spAutoFit/>
          </a:bodyPr>
          <a:lstStyle/>
          <a:p>
            <a:pPr indent="457200">
              <a:lnSpc>
                <a:spcPct val="150000"/>
              </a:lnSpc>
              <a:spcAft>
                <a:spcPts val="0"/>
              </a:spcAft>
            </a:pPr>
            <a:r>
              <a:rPr lang="zh-CN" altLang="en-US" b="1" kern="100" dirty="0" smtClean="0">
                <a:solidFill>
                  <a:srgbClr val="365F91"/>
                </a:solidFill>
                <a:latin typeface="+mn-ea"/>
                <a:ea typeface="+mn-ea"/>
              </a:rPr>
              <a:t>舍尾：</a:t>
            </a:r>
            <a:r>
              <a:rPr lang="zh-CN" altLang="en-US" kern="100" dirty="0" smtClean="0">
                <a:solidFill>
                  <a:srgbClr val="365F91"/>
                </a:solidFill>
                <a:latin typeface="+mn-ea"/>
                <a:ea typeface="+mn-ea"/>
              </a:rPr>
              <a:t>中国结算对港股通投资者账户中小于</a:t>
            </a:r>
            <a:r>
              <a:rPr lang="en-US" altLang="en-US" kern="100" dirty="0" smtClean="0">
                <a:solidFill>
                  <a:srgbClr val="365F91"/>
                </a:solidFill>
                <a:latin typeface="+mn-ea"/>
                <a:ea typeface="+mn-ea"/>
              </a:rPr>
              <a:t>1</a:t>
            </a:r>
            <a:r>
              <a:rPr lang="zh-CN" altLang="en-US" kern="100" dirty="0" smtClean="0">
                <a:solidFill>
                  <a:srgbClr val="365F91"/>
                </a:solidFill>
                <a:latin typeface="+mn-ea"/>
                <a:ea typeface="+mn-ea"/>
              </a:rPr>
              <a:t>股的零碎权益证券进行舍尾处理。</a:t>
            </a:r>
            <a:endParaRPr lang="en-US" altLang="zh-CN" kern="100" dirty="0" smtClean="0">
              <a:solidFill>
                <a:srgbClr val="365F91"/>
              </a:solidFill>
              <a:latin typeface="+mn-ea"/>
              <a:ea typeface="+mn-ea"/>
            </a:endParaRPr>
          </a:p>
          <a:p>
            <a:pPr indent="457200">
              <a:lnSpc>
                <a:spcPct val="150000"/>
              </a:lnSpc>
              <a:spcAft>
                <a:spcPts val="0"/>
              </a:spcAft>
            </a:pPr>
            <a:r>
              <a:rPr lang="zh-CN" altLang="en-US" b="1" kern="100" dirty="0" smtClean="0">
                <a:solidFill>
                  <a:srgbClr val="365F91"/>
                </a:solidFill>
                <a:latin typeface="+mn-ea"/>
                <a:ea typeface="+mn-ea"/>
              </a:rPr>
              <a:t>精确算法：</a:t>
            </a:r>
            <a:r>
              <a:rPr lang="zh-CN" altLang="en-US" kern="100" dirty="0" smtClean="0">
                <a:solidFill>
                  <a:srgbClr val="365F91"/>
                </a:solidFill>
                <a:latin typeface="+mn-ea"/>
                <a:ea typeface="+mn-ea"/>
              </a:rPr>
              <a:t>如中国结算从香港结算获得的权益证券总数大于港股通投资者账户舍尾取整后的总数的，将按照精确算法分配差额部分。</a:t>
            </a:r>
            <a:endParaRPr lang="en-US" altLang="zh-CN" kern="100" dirty="0" smtClean="0">
              <a:solidFill>
                <a:srgbClr val="365F91"/>
              </a:solidFill>
              <a:latin typeface="+mn-ea"/>
              <a:ea typeface="+mn-ea"/>
            </a:endParaRPr>
          </a:p>
          <a:p>
            <a:pPr indent="457200">
              <a:lnSpc>
                <a:spcPct val="150000"/>
              </a:lnSpc>
              <a:spcAft>
                <a:spcPts val="0"/>
              </a:spcAft>
            </a:pPr>
            <a:r>
              <a:rPr lang="zh-CN" altLang="en-US" kern="100" dirty="0" smtClean="0">
                <a:solidFill>
                  <a:srgbClr val="365F91"/>
                </a:solidFill>
                <a:latin typeface="+mn-ea"/>
                <a:ea typeface="+mn-ea"/>
              </a:rPr>
              <a:t>其中，精确算法是指在对投资者账户获得的证券舍尾取整后，对其不足</a:t>
            </a:r>
            <a:r>
              <a:rPr lang="en-US" altLang="en-US" kern="100" dirty="0" smtClean="0">
                <a:solidFill>
                  <a:srgbClr val="365F91"/>
                </a:solidFill>
                <a:latin typeface="+mn-ea"/>
                <a:ea typeface="+mn-ea"/>
              </a:rPr>
              <a:t>1</a:t>
            </a:r>
            <a:r>
              <a:rPr lang="zh-CN" altLang="en-US" kern="100" dirty="0" smtClean="0">
                <a:solidFill>
                  <a:srgbClr val="365F91"/>
                </a:solidFill>
                <a:latin typeface="+mn-ea"/>
                <a:ea typeface="+mn-ea"/>
              </a:rPr>
              <a:t>股</a:t>
            </a:r>
            <a:r>
              <a:rPr lang="en-US" altLang="en-US" kern="100" dirty="0" smtClean="0">
                <a:solidFill>
                  <a:srgbClr val="365F91"/>
                </a:solidFill>
                <a:latin typeface="+mn-ea"/>
                <a:ea typeface="+mn-ea"/>
              </a:rPr>
              <a:t>/</a:t>
            </a:r>
            <a:r>
              <a:rPr lang="zh-CN" altLang="en-US" kern="100" dirty="0" smtClean="0">
                <a:solidFill>
                  <a:srgbClr val="365F91"/>
                </a:solidFill>
                <a:latin typeface="+mn-ea"/>
                <a:ea typeface="+mn-ea"/>
              </a:rPr>
              <a:t>份的部分，按照小数点后尾数由大到小排序（尾数相同的，由电子结算系统随机排列），依次登记为</a:t>
            </a:r>
            <a:r>
              <a:rPr lang="en-US" altLang="en-US" kern="100" dirty="0" smtClean="0">
                <a:solidFill>
                  <a:srgbClr val="365F91"/>
                </a:solidFill>
                <a:latin typeface="+mn-ea"/>
                <a:ea typeface="+mn-ea"/>
              </a:rPr>
              <a:t>1</a:t>
            </a:r>
            <a:r>
              <a:rPr lang="zh-CN" altLang="en-US" kern="100" dirty="0" smtClean="0">
                <a:solidFill>
                  <a:srgbClr val="365F91"/>
                </a:solidFill>
                <a:latin typeface="+mn-ea"/>
                <a:ea typeface="+mn-ea"/>
              </a:rPr>
              <a:t>股</a:t>
            </a:r>
            <a:r>
              <a:rPr lang="en-US" altLang="en-US" kern="100" dirty="0" smtClean="0">
                <a:solidFill>
                  <a:srgbClr val="365F91"/>
                </a:solidFill>
                <a:latin typeface="+mn-ea"/>
                <a:ea typeface="+mn-ea"/>
              </a:rPr>
              <a:t>/</a:t>
            </a:r>
            <a:r>
              <a:rPr lang="zh-CN" altLang="en-US" kern="100" dirty="0" smtClean="0">
                <a:solidFill>
                  <a:srgbClr val="365F91"/>
                </a:solidFill>
                <a:latin typeface="+mn-ea"/>
                <a:ea typeface="+mn-ea"/>
              </a:rPr>
              <a:t>份，直至中国结算从香港结算获得的证券数量等于投资者账户获得的证券数量之和。</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1000100" y="1144125"/>
            <a:ext cx="7207070" cy="720080"/>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marL="0" lvl="2" eaLnBrk="0" hangingPunct="0">
              <a:lnSpc>
                <a:spcPct val="150000"/>
              </a:lnSpc>
              <a:buClr>
                <a:srgbClr val="FF0000"/>
              </a:buClr>
              <a:buSzPct val="90000"/>
              <a:defRPr/>
            </a:pPr>
            <a:r>
              <a:rPr lang="zh-CN" altLang="en-US" sz="2000" b="1" dirty="0" smtClean="0">
                <a:latin typeface="微软雅黑" pitchFamily="34" charset="-122"/>
                <a:ea typeface="微软雅黑" pitchFamily="34" charset="-122"/>
              </a:rPr>
              <a:t>问题六 </a:t>
            </a:r>
            <a:r>
              <a:rPr lang="zh-CN" altLang="en-US" sz="2000" b="1" dirty="0" smtClean="0"/>
              <a:t>港股通投资者结算交收的风险</a:t>
            </a:r>
            <a:endParaRPr lang="zh-CN" altLang="en-US" sz="2000" b="1" dirty="0">
              <a:solidFill>
                <a:schemeClr val="tx1"/>
              </a:solidFill>
              <a:latin typeface="微软雅黑" pitchFamily="34" charset="-122"/>
              <a:ea typeface="微软雅黑" pitchFamily="34" charset="-122"/>
            </a:endParaRPr>
          </a:p>
        </p:txBody>
      </p:sp>
      <p:pic>
        <p:nvPicPr>
          <p:cNvPr id="3" name="图片 18"/>
          <p:cNvPicPr>
            <a:picLocks noChangeAspect="1" noChangeArrowheads="1"/>
          </p:cNvPicPr>
          <p:nvPr/>
        </p:nvPicPr>
        <p:blipFill>
          <a:blip r:embed="rId2" cstate="print"/>
          <a:srcRect/>
          <a:stretch>
            <a:fillRect/>
          </a:stretch>
        </p:blipFill>
        <p:spPr bwMode="auto">
          <a:xfrm>
            <a:off x="214282" y="1071546"/>
            <a:ext cx="1000125" cy="1319212"/>
          </a:xfrm>
          <a:prstGeom prst="rect">
            <a:avLst/>
          </a:prstGeom>
          <a:noFill/>
          <a:ln w="9525">
            <a:noFill/>
            <a:miter lim="800000"/>
            <a:headEnd/>
            <a:tailEnd/>
          </a:ln>
        </p:spPr>
      </p:pic>
      <p:sp>
        <p:nvSpPr>
          <p:cNvPr id="4" name="TextBox 3"/>
          <p:cNvSpPr txBox="1"/>
          <p:nvPr/>
        </p:nvSpPr>
        <p:spPr>
          <a:xfrm>
            <a:off x="461656" y="2272608"/>
            <a:ext cx="8501090" cy="2139047"/>
          </a:xfrm>
          <a:prstGeom prst="rect">
            <a:avLst/>
          </a:prstGeom>
          <a:noFill/>
        </p:spPr>
        <p:txBody>
          <a:bodyPr wrap="square" rtlCol="0">
            <a:spAutoFit/>
          </a:bodyPr>
          <a:lstStyle/>
          <a:p>
            <a:pPr>
              <a:spcAft>
                <a:spcPts val="600"/>
              </a:spcAft>
              <a:buClr>
                <a:schemeClr val="accent1">
                  <a:lumMod val="75000"/>
                </a:schemeClr>
              </a:buClr>
            </a:pPr>
            <a:r>
              <a:rPr lang="zh-CN" altLang="en-US" sz="2000" b="1" dirty="0" smtClean="0">
                <a:latin typeface="微软雅黑" pitchFamily="34" charset="-122"/>
                <a:ea typeface="微软雅黑" pitchFamily="34" charset="-122"/>
              </a:rPr>
              <a:t>境内结算风险：</a:t>
            </a:r>
            <a:endParaRPr lang="en-US" altLang="zh-CN" sz="2000" b="1" dirty="0" smtClean="0">
              <a:latin typeface="微软雅黑" pitchFamily="34" charset="-122"/>
              <a:ea typeface="微软雅黑" pitchFamily="34" charset="-122"/>
            </a:endParaRPr>
          </a:p>
          <a:p>
            <a:pPr indent="457200">
              <a:lnSpc>
                <a:spcPct val="150000"/>
              </a:lnSpc>
              <a:spcAft>
                <a:spcPts val="0"/>
              </a:spcAft>
              <a:buClr>
                <a:schemeClr val="accent1">
                  <a:lumMod val="75000"/>
                </a:schemeClr>
              </a:buClr>
              <a:buFont typeface="Wingdings" pitchFamily="2" charset="2"/>
              <a:buChar char="ü"/>
            </a:pPr>
            <a:r>
              <a:rPr lang="zh-CN" altLang="en-US" kern="100" dirty="0" smtClean="0">
                <a:solidFill>
                  <a:srgbClr val="365F91"/>
                </a:solidFill>
                <a:latin typeface="+mn-ea"/>
                <a:ea typeface="+mn-ea"/>
              </a:rPr>
              <a:t>因证券公司未完成与中国结算的集中交收导致投资者应收资金或证券被暂不交付</a:t>
            </a:r>
            <a:r>
              <a:rPr lang="en-US" altLang="zh-CN" kern="100" dirty="0" smtClean="0">
                <a:solidFill>
                  <a:srgbClr val="365F91"/>
                </a:solidFill>
                <a:latin typeface="+mn-ea"/>
                <a:ea typeface="+mn-ea"/>
              </a:rPr>
              <a:t>/</a:t>
            </a:r>
            <a:r>
              <a:rPr lang="zh-CN" altLang="en-US" kern="100" dirty="0" smtClean="0">
                <a:solidFill>
                  <a:srgbClr val="365F91"/>
                </a:solidFill>
                <a:latin typeface="+mn-ea"/>
                <a:ea typeface="+mn-ea"/>
              </a:rPr>
              <a:t>处置</a:t>
            </a:r>
            <a:endParaRPr lang="en-US" altLang="zh-CN" kern="100" dirty="0" smtClean="0">
              <a:solidFill>
                <a:srgbClr val="365F91"/>
              </a:solidFill>
              <a:latin typeface="+mn-ea"/>
              <a:ea typeface="+mn-ea"/>
            </a:endParaRPr>
          </a:p>
          <a:p>
            <a:pPr indent="457200">
              <a:lnSpc>
                <a:spcPct val="150000"/>
              </a:lnSpc>
              <a:spcAft>
                <a:spcPts val="0"/>
              </a:spcAft>
              <a:buClr>
                <a:schemeClr val="accent1">
                  <a:lumMod val="75000"/>
                </a:schemeClr>
              </a:buClr>
              <a:buFont typeface="Wingdings" pitchFamily="2" charset="2"/>
              <a:buChar char="ü"/>
            </a:pPr>
            <a:r>
              <a:rPr lang="zh-CN" altLang="en-US" kern="100" dirty="0" smtClean="0">
                <a:solidFill>
                  <a:srgbClr val="365F91"/>
                </a:solidFill>
                <a:latin typeface="+mn-ea"/>
                <a:ea typeface="+mn-ea"/>
              </a:rPr>
              <a:t>证券公司对投资者出现交收违约导致投资者未能取得应收证券或资金</a:t>
            </a:r>
            <a:endParaRPr lang="en-US" altLang="zh-CN" kern="100" dirty="0" smtClean="0">
              <a:solidFill>
                <a:srgbClr val="365F91"/>
              </a:solidFill>
              <a:latin typeface="+mn-ea"/>
              <a:ea typeface="+mn-ea"/>
            </a:endParaRPr>
          </a:p>
          <a:p>
            <a:pPr indent="457200">
              <a:lnSpc>
                <a:spcPct val="150000"/>
              </a:lnSpc>
              <a:spcAft>
                <a:spcPts val="0"/>
              </a:spcAft>
              <a:buClr>
                <a:schemeClr val="accent1">
                  <a:lumMod val="75000"/>
                </a:schemeClr>
              </a:buClr>
              <a:buFont typeface="Wingdings" pitchFamily="2" charset="2"/>
              <a:buChar char="ü"/>
            </a:pPr>
            <a:r>
              <a:rPr lang="zh-CN" altLang="en-US" kern="100" dirty="0" smtClean="0">
                <a:solidFill>
                  <a:srgbClr val="365F91"/>
                </a:solidFill>
                <a:latin typeface="+mn-ea"/>
                <a:ea typeface="+mn-ea"/>
              </a:rPr>
              <a:t>证券公司向中国结算发送有关投资者的证券划付指令有误导致投资者权益受损</a:t>
            </a:r>
          </a:p>
        </p:txBody>
      </p:sp>
      <p:sp>
        <p:nvSpPr>
          <p:cNvPr id="8" name="Text Box 8"/>
          <p:cNvSpPr txBox="1">
            <a:spLocks noChangeArrowheads="1"/>
          </p:cNvSpPr>
          <p:nvPr/>
        </p:nvSpPr>
        <p:spPr bwMode="auto">
          <a:xfrm>
            <a:off x="568325" y="239945"/>
            <a:ext cx="7880350" cy="524759"/>
          </a:xfrm>
          <a:prstGeom prst="rect">
            <a:avLst/>
          </a:prstGeom>
          <a:noFill/>
          <a:ln>
            <a:noFill/>
          </a:ln>
          <a:extLst>
            <a:ext uri="{909E8E84-426E-40DD-AFC4-6F175D3DCCD1}"/>
            <a:ext uri="{91240B29-F687-4F45-9708-019B960494DF}"/>
          </a:extLst>
        </p:spPr>
        <p:txBody>
          <a:bodyPr>
            <a:spAutoFit/>
          </a:bodyPr>
          <a:lstStyle>
            <a:lvl1pPr marL="342900" indent="-342900" eaLnBrk="0" hangingPunct="0">
              <a:defRPr>
                <a:solidFill>
                  <a:schemeClr val="tx1"/>
                </a:solidFill>
                <a:latin typeface="Arial" pitchFamily="34" charset="0"/>
                <a:ea typeface="宋体" pitchFamily="2" charset="-122"/>
              </a:defRPr>
            </a:lvl1pPr>
            <a:lvl2pPr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lvl="1" indent="-342900" eaLnBrk="1" hangingPunct="1">
              <a:lnSpc>
                <a:spcPct val="120000"/>
              </a:lnSpc>
              <a:defRPr/>
            </a:pPr>
            <a:r>
              <a:rPr lang="zh-CN" altLang="en-US" sz="2600" b="1" dirty="0" smtClean="0">
                <a:solidFill>
                  <a:schemeClr val="bg1"/>
                </a:solidFill>
                <a:latin typeface="+mj-lt"/>
                <a:ea typeface="黑体" pitchFamily="49" charset="-122"/>
                <a:cs typeface="+mj-cs"/>
              </a:rPr>
              <a:t>六、重点问题</a:t>
            </a:r>
            <a:endParaRPr lang="zh-CN" altLang="en-US" sz="2600" b="1" dirty="0">
              <a:solidFill>
                <a:schemeClr val="bg1"/>
              </a:solidFill>
              <a:latin typeface="+mj-lt"/>
              <a:ea typeface="黑体" pitchFamily="49" charset="-122"/>
              <a:cs typeface="+mj-cs"/>
            </a:endParaRPr>
          </a:p>
        </p:txBody>
      </p:sp>
      <p:sp>
        <p:nvSpPr>
          <p:cNvPr id="6" name="灯片编号占位符 5"/>
          <p:cNvSpPr>
            <a:spLocks noGrp="1"/>
          </p:cNvSpPr>
          <p:nvPr>
            <p:ph type="sldNum" sz="quarter" idx="12"/>
          </p:nvPr>
        </p:nvSpPr>
        <p:spPr/>
        <p:txBody>
          <a:bodyPr/>
          <a:lstStyle/>
          <a:p>
            <a:pPr>
              <a:defRPr/>
            </a:pPr>
            <a:fld id="{0248D04E-3358-42AD-A84E-CEB493668026}" type="slidenum">
              <a:rPr lang="en-US" altLang="zh-CN" smtClean="0"/>
              <a:pPr>
                <a:defRPr/>
              </a:pPr>
              <a:t>42</a:t>
            </a:fld>
            <a:endParaRPr lang="en-US" altLang="zh-CN"/>
          </a:p>
        </p:txBody>
      </p:sp>
      <p:sp>
        <p:nvSpPr>
          <p:cNvPr id="7" name="TextBox 6"/>
          <p:cNvSpPr txBox="1"/>
          <p:nvPr/>
        </p:nvSpPr>
        <p:spPr>
          <a:xfrm>
            <a:off x="461656" y="4415748"/>
            <a:ext cx="7992888" cy="1723549"/>
          </a:xfrm>
          <a:prstGeom prst="rect">
            <a:avLst/>
          </a:prstGeom>
          <a:noFill/>
        </p:spPr>
        <p:txBody>
          <a:bodyPr wrap="square" rtlCol="0">
            <a:spAutoFit/>
          </a:bodyPr>
          <a:lstStyle/>
          <a:p>
            <a:pPr>
              <a:spcAft>
                <a:spcPts val="600"/>
              </a:spcAft>
              <a:buClr>
                <a:schemeClr val="accent1">
                  <a:lumMod val="75000"/>
                </a:schemeClr>
              </a:buClr>
            </a:pPr>
            <a:r>
              <a:rPr lang="zh-CN" altLang="en-US" sz="2000" b="1" dirty="0" smtClean="0">
                <a:latin typeface="微软雅黑" pitchFamily="34" charset="-122"/>
                <a:ea typeface="微软雅黑" pitchFamily="34" charset="-122"/>
              </a:rPr>
              <a:t>跨境结算风险：</a:t>
            </a:r>
            <a:endParaRPr lang="en-US" altLang="zh-CN" sz="2000" b="1" dirty="0" smtClean="0">
              <a:latin typeface="微软雅黑" pitchFamily="34" charset="-122"/>
              <a:ea typeface="微软雅黑" pitchFamily="34" charset="-122"/>
            </a:endParaRPr>
          </a:p>
          <a:p>
            <a:pPr indent="457200">
              <a:lnSpc>
                <a:spcPct val="150000"/>
              </a:lnSpc>
              <a:spcAft>
                <a:spcPts val="0"/>
              </a:spcAft>
              <a:buClr>
                <a:schemeClr val="accent1">
                  <a:lumMod val="75000"/>
                </a:schemeClr>
              </a:buClr>
              <a:buFont typeface="Wingdings" pitchFamily="2" charset="2"/>
              <a:buChar char="ü"/>
            </a:pPr>
            <a:r>
              <a:rPr lang="zh-CN" altLang="en-US" kern="100" dirty="0" smtClean="0">
                <a:solidFill>
                  <a:srgbClr val="365F91"/>
                </a:solidFill>
                <a:latin typeface="+mn-ea"/>
                <a:ea typeface="+mn-ea"/>
              </a:rPr>
              <a:t>港股通交易的交收可能因香港出现台风或黑色暴雨等发生延迟交收</a:t>
            </a:r>
            <a:endParaRPr lang="en-US" altLang="zh-CN" kern="100" dirty="0" smtClean="0">
              <a:solidFill>
                <a:srgbClr val="365F91"/>
              </a:solidFill>
              <a:latin typeface="+mn-ea"/>
              <a:ea typeface="+mn-ea"/>
            </a:endParaRPr>
          </a:p>
          <a:p>
            <a:pPr indent="457200">
              <a:lnSpc>
                <a:spcPct val="150000"/>
              </a:lnSpc>
              <a:spcAft>
                <a:spcPts val="0"/>
              </a:spcAft>
              <a:buClr>
                <a:schemeClr val="accent1">
                  <a:lumMod val="75000"/>
                </a:schemeClr>
              </a:buClr>
              <a:buFont typeface="Wingdings" pitchFamily="2" charset="2"/>
              <a:buChar char="ü"/>
            </a:pPr>
            <a:r>
              <a:rPr lang="zh-CN" altLang="en-US" kern="100" dirty="0" smtClean="0">
                <a:solidFill>
                  <a:srgbClr val="365F91"/>
                </a:solidFill>
                <a:latin typeface="+mn-ea"/>
                <a:ea typeface="+mn-ea"/>
              </a:rPr>
              <a:t>香港结算因极端情况下无法交付证券而对中国结算实施现金结算的，中国结算参照香港结算的处理原则进行相应业务处理</a:t>
            </a:r>
            <a:endParaRPr lang="zh-CN" altLang="en-US" kern="100" dirty="0">
              <a:solidFill>
                <a:srgbClr val="365F91"/>
              </a:solidFill>
              <a:latin typeface="+mn-ea"/>
              <a:ea typeface="+mn-ea"/>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a:stretch>
            <a:fillRect/>
          </a:stretch>
        </p:blipFill>
        <p:spPr bwMode="auto">
          <a:xfrm>
            <a:off x="0" y="1916113"/>
            <a:ext cx="9144000" cy="1144587"/>
          </a:xfrm>
          <a:prstGeom prst="rect">
            <a:avLst/>
          </a:prstGeom>
          <a:noFill/>
          <a:ln w="9525">
            <a:noFill/>
            <a:miter lim="800000"/>
            <a:headEnd/>
            <a:tailEnd/>
          </a:ln>
        </p:spPr>
      </p:pic>
      <p:sp>
        <p:nvSpPr>
          <p:cNvPr id="40963" name="Text Box 6"/>
          <p:cNvSpPr txBox="1">
            <a:spLocks noChangeArrowheads="1"/>
          </p:cNvSpPr>
          <p:nvPr/>
        </p:nvSpPr>
        <p:spPr bwMode="auto">
          <a:xfrm>
            <a:off x="755650" y="3141663"/>
            <a:ext cx="5256213" cy="692150"/>
          </a:xfrm>
          <a:prstGeom prst="rect">
            <a:avLst/>
          </a:prstGeom>
          <a:noFill/>
          <a:ln w="9525">
            <a:noFill/>
            <a:miter lim="800000"/>
            <a:headEnd/>
            <a:tailEnd/>
          </a:ln>
        </p:spPr>
        <p:txBody>
          <a:bodyPr>
            <a:spAutoFit/>
          </a:bodyPr>
          <a:lstStyle/>
          <a:p>
            <a:pPr>
              <a:lnSpc>
                <a:spcPct val="120000"/>
              </a:lnSpc>
            </a:pPr>
            <a:r>
              <a:rPr lang="zh-CN" altLang="en-US" b="1">
                <a:solidFill>
                  <a:srgbClr val="5F5F5F"/>
                </a:solidFill>
                <a:ea typeface="黑体" pitchFamily="49" charset="-122"/>
              </a:rPr>
              <a:t>中国证券登记结算有限责任公司深圳分公司</a:t>
            </a:r>
            <a:endParaRPr lang="en-US" altLang="zh-CN" b="1">
              <a:solidFill>
                <a:srgbClr val="5F5F5F"/>
              </a:solidFill>
              <a:ea typeface="黑体" pitchFamily="49" charset="-122"/>
            </a:endParaRPr>
          </a:p>
          <a:p>
            <a:pPr>
              <a:lnSpc>
                <a:spcPct val="120000"/>
              </a:lnSpc>
            </a:pPr>
            <a:endParaRPr lang="zh-CN" altLang="en-US" sz="1600" b="1">
              <a:solidFill>
                <a:srgbClr val="5F5F5F"/>
              </a:solidFill>
              <a:ea typeface="黑体" pitchFamily="49" charset="-122"/>
            </a:endParaRPr>
          </a:p>
        </p:txBody>
      </p:sp>
      <p:sp>
        <p:nvSpPr>
          <p:cNvPr id="40964" name="Text Box 7"/>
          <p:cNvSpPr txBox="1">
            <a:spLocks noChangeArrowheads="1"/>
          </p:cNvSpPr>
          <p:nvPr/>
        </p:nvSpPr>
        <p:spPr bwMode="auto">
          <a:xfrm>
            <a:off x="779463" y="5938838"/>
            <a:ext cx="2016125" cy="244475"/>
          </a:xfrm>
          <a:prstGeom prst="rect">
            <a:avLst/>
          </a:prstGeom>
          <a:noFill/>
          <a:ln w="9525">
            <a:noFill/>
            <a:miter lim="800000"/>
            <a:headEnd/>
            <a:tailEnd/>
          </a:ln>
        </p:spPr>
        <p:txBody>
          <a:bodyPr>
            <a:spAutoFit/>
          </a:bodyPr>
          <a:lstStyle/>
          <a:p>
            <a:pPr>
              <a:spcBef>
                <a:spcPct val="50000"/>
              </a:spcBef>
            </a:pPr>
            <a:r>
              <a:rPr lang="en-US" altLang="zh-CN" sz="1000">
                <a:solidFill>
                  <a:srgbClr val="4D4D4D"/>
                </a:solidFill>
              </a:rPr>
              <a:t>www.chinaclear.cn </a:t>
            </a:r>
          </a:p>
        </p:txBody>
      </p:sp>
      <p:pic>
        <p:nvPicPr>
          <p:cNvPr id="40965" name="图片 6" descr="捕获.PNG"/>
          <p:cNvPicPr>
            <a:picLocks noChangeAspect="1"/>
          </p:cNvPicPr>
          <p:nvPr/>
        </p:nvPicPr>
        <p:blipFill>
          <a:blip r:embed="rId3" cstate="print"/>
          <a:srcRect/>
          <a:stretch>
            <a:fillRect/>
          </a:stretch>
        </p:blipFill>
        <p:spPr bwMode="auto">
          <a:xfrm>
            <a:off x="539750" y="5373688"/>
            <a:ext cx="1849438" cy="1295400"/>
          </a:xfrm>
          <a:prstGeom prst="rect">
            <a:avLst/>
          </a:prstGeom>
          <a:noFill/>
          <a:ln w="9525">
            <a:noFill/>
            <a:miter lim="800000"/>
            <a:headEnd/>
            <a:tailEnd/>
          </a:ln>
        </p:spPr>
      </p:pic>
      <p:sp>
        <p:nvSpPr>
          <p:cNvPr id="40966" name="矩形 10"/>
          <p:cNvSpPr>
            <a:spLocks noChangeArrowheads="1"/>
          </p:cNvSpPr>
          <p:nvPr/>
        </p:nvSpPr>
        <p:spPr bwMode="auto">
          <a:xfrm>
            <a:off x="755650" y="4437063"/>
            <a:ext cx="2962275" cy="708025"/>
          </a:xfrm>
          <a:prstGeom prst="rect">
            <a:avLst/>
          </a:prstGeom>
          <a:noFill/>
          <a:ln w="9525">
            <a:noFill/>
            <a:miter lim="800000"/>
            <a:headEnd/>
            <a:tailEnd/>
          </a:ln>
        </p:spPr>
        <p:txBody>
          <a:bodyPr wrap="none">
            <a:spAutoFit/>
          </a:bodyPr>
          <a:lstStyle/>
          <a:p>
            <a:pPr>
              <a:spcBef>
                <a:spcPct val="50000"/>
              </a:spcBef>
            </a:pPr>
            <a:r>
              <a:rPr lang="zh-CN" altLang="en-US" sz="1600" b="1">
                <a:solidFill>
                  <a:srgbClr val="5F5F5F"/>
                </a:solidFill>
                <a:latin typeface="黑体" pitchFamily="49" charset="-122"/>
                <a:ea typeface="黑体" pitchFamily="49" charset="-122"/>
              </a:rPr>
              <a:t>公司网站：</a:t>
            </a:r>
            <a:r>
              <a:rPr lang="en-US" altLang="zh-CN" sz="1600">
                <a:solidFill>
                  <a:srgbClr val="5F5F5F"/>
                </a:solidFill>
                <a:latin typeface="黑体" pitchFamily="49" charset="-122"/>
                <a:ea typeface="黑体" pitchFamily="49" charset="-122"/>
                <a:hlinkClick r:id="rId4"/>
              </a:rPr>
              <a:t>www.chinaclear.cn</a:t>
            </a:r>
            <a:endParaRPr lang="en-US" altLang="zh-CN" sz="1600">
              <a:solidFill>
                <a:srgbClr val="5F5F5F"/>
              </a:solidFill>
              <a:latin typeface="黑体" pitchFamily="49" charset="-122"/>
              <a:ea typeface="黑体" pitchFamily="49" charset="-122"/>
            </a:endParaRPr>
          </a:p>
          <a:p>
            <a:pPr>
              <a:spcBef>
                <a:spcPct val="50000"/>
              </a:spcBef>
            </a:pPr>
            <a:r>
              <a:rPr lang="zh-CN" altLang="en-US" sz="1600" b="1">
                <a:solidFill>
                  <a:srgbClr val="5F5F5F"/>
                </a:solidFill>
                <a:latin typeface="黑体" pitchFamily="49" charset="-122"/>
                <a:ea typeface="黑体" pitchFamily="49" charset="-122"/>
              </a:rPr>
              <a:t>公司微信：</a:t>
            </a:r>
            <a:r>
              <a:rPr lang="en-US" altLang="en-US" sz="1600">
                <a:solidFill>
                  <a:srgbClr val="5F5F5F"/>
                </a:solidFill>
                <a:latin typeface="黑体" pitchFamily="49" charset="-122"/>
                <a:ea typeface="黑体" pitchFamily="49" charset="-122"/>
              </a:rPr>
              <a:t>zhongguojiesuan</a:t>
            </a:r>
          </a:p>
        </p:txBody>
      </p:sp>
      <p:sp>
        <p:nvSpPr>
          <p:cNvPr id="40967" name="矩形 8"/>
          <p:cNvSpPr>
            <a:spLocks noChangeArrowheads="1"/>
          </p:cNvSpPr>
          <p:nvPr/>
        </p:nvSpPr>
        <p:spPr bwMode="auto">
          <a:xfrm>
            <a:off x="755650" y="3698874"/>
            <a:ext cx="4572000" cy="954261"/>
          </a:xfrm>
          <a:prstGeom prst="rect">
            <a:avLst/>
          </a:prstGeom>
          <a:noFill/>
          <a:ln w="9525">
            <a:noFill/>
            <a:miter lim="800000"/>
            <a:headEnd/>
            <a:tailEnd/>
          </a:ln>
        </p:spPr>
        <p:txBody>
          <a:bodyPr wrap="square">
            <a:spAutoFit/>
          </a:bodyPr>
          <a:lstStyle/>
          <a:p>
            <a:r>
              <a:rPr lang="zh-CN" altLang="en-US" sz="1200" dirty="0" smtClean="0">
                <a:solidFill>
                  <a:srgbClr val="5F5F5F"/>
                </a:solidFill>
                <a:latin typeface="黑体" pitchFamily="49" charset="-122"/>
                <a:ea typeface="黑体" pitchFamily="49" charset="-122"/>
              </a:rPr>
              <a:t>结算业务</a:t>
            </a:r>
            <a:r>
              <a:rPr lang="zh-CN" altLang="en-US" sz="1200" dirty="0" smtClean="0">
                <a:solidFill>
                  <a:srgbClr val="5F5F5F"/>
                </a:solidFill>
                <a:latin typeface="黑体" pitchFamily="49" charset="-122"/>
                <a:ea typeface="黑体" pitchFamily="49" charset="-122"/>
              </a:rPr>
              <a:t>部</a:t>
            </a:r>
            <a:endParaRPr lang="en-US" altLang="zh-CN" sz="1200" dirty="0" smtClean="0">
              <a:solidFill>
                <a:srgbClr val="5F5F5F"/>
              </a:solidFill>
              <a:latin typeface="黑体" pitchFamily="49" charset="-122"/>
              <a:ea typeface="黑体" pitchFamily="49" charset="-122"/>
            </a:endParaRPr>
          </a:p>
          <a:p>
            <a:r>
              <a:rPr lang="zh-CN" altLang="en-US" sz="1200" dirty="0" smtClean="0">
                <a:solidFill>
                  <a:srgbClr val="5F5F5F"/>
                </a:solidFill>
                <a:latin typeface="黑体" pitchFamily="49" charset="-122"/>
                <a:ea typeface="黑体" pitchFamily="49" charset="-122"/>
              </a:rPr>
              <a:t>地址</a:t>
            </a:r>
            <a:r>
              <a:rPr lang="zh-CN" altLang="en-US" sz="1200" dirty="0">
                <a:solidFill>
                  <a:srgbClr val="5F5F5F"/>
                </a:solidFill>
                <a:latin typeface="黑体" pitchFamily="49" charset="-122"/>
                <a:ea typeface="黑体" pitchFamily="49" charset="-122"/>
              </a:rPr>
              <a:t>：深圳</a:t>
            </a:r>
            <a:r>
              <a:rPr lang="zh-CN" altLang="en-US" sz="1200" dirty="0" smtClean="0">
                <a:solidFill>
                  <a:srgbClr val="5F5F5F"/>
                </a:solidFill>
                <a:latin typeface="黑体" pitchFamily="49" charset="-122"/>
                <a:ea typeface="黑体" pitchFamily="49" charset="-122"/>
              </a:rPr>
              <a:t>市福田区深</a:t>
            </a:r>
            <a:r>
              <a:rPr lang="zh-CN" altLang="en-US" sz="1200" dirty="0">
                <a:solidFill>
                  <a:srgbClr val="5F5F5F"/>
                </a:solidFill>
                <a:latin typeface="黑体" pitchFamily="49" charset="-122"/>
                <a:ea typeface="黑体" pitchFamily="49" charset="-122"/>
              </a:rPr>
              <a:t>南大道</a:t>
            </a:r>
            <a:r>
              <a:rPr lang="en-US" altLang="zh-CN" sz="1200" dirty="0">
                <a:solidFill>
                  <a:srgbClr val="5F5F5F"/>
                </a:solidFill>
                <a:latin typeface="黑体" pitchFamily="49" charset="-122"/>
                <a:ea typeface="黑体" pitchFamily="49" charset="-122"/>
              </a:rPr>
              <a:t>2012</a:t>
            </a:r>
            <a:r>
              <a:rPr lang="zh-CN" altLang="en-US" sz="1200" dirty="0">
                <a:solidFill>
                  <a:srgbClr val="5F5F5F"/>
                </a:solidFill>
                <a:latin typeface="黑体" pitchFamily="49" charset="-122"/>
                <a:ea typeface="黑体" pitchFamily="49" charset="-122"/>
              </a:rPr>
              <a:t>号深圳证券交易所广</a:t>
            </a:r>
            <a:r>
              <a:rPr lang="zh-CN" altLang="en-US" sz="1200" dirty="0" smtClean="0">
                <a:solidFill>
                  <a:srgbClr val="5F5F5F"/>
                </a:solidFill>
                <a:latin typeface="黑体" pitchFamily="49" charset="-122"/>
                <a:ea typeface="黑体" pitchFamily="49" charset="-122"/>
              </a:rPr>
              <a:t>场</a:t>
            </a:r>
            <a:r>
              <a:rPr lang="en-US" altLang="zh-CN" sz="1200" dirty="0" smtClean="0">
                <a:solidFill>
                  <a:srgbClr val="5F5F5F"/>
                </a:solidFill>
                <a:latin typeface="黑体" pitchFamily="49" charset="-122"/>
                <a:ea typeface="黑体" pitchFamily="49" charset="-122"/>
              </a:rPr>
              <a:t>24</a:t>
            </a:r>
            <a:r>
              <a:rPr lang="zh-CN" altLang="en-US" sz="1200" dirty="0" smtClean="0">
                <a:solidFill>
                  <a:srgbClr val="5F5F5F"/>
                </a:solidFill>
                <a:latin typeface="黑体" pitchFamily="49" charset="-122"/>
                <a:ea typeface="黑体" pitchFamily="49" charset="-122"/>
              </a:rPr>
              <a:t>楼</a:t>
            </a:r>
            <a:r>
              <a:rPr lang="zh-CN" altLang="en-US" sz="1200" dirty="0">
                <a:solidFill>
                  <a:srgbClr val="5F5F5F"/>
                </a:solidFill>
                <a:latin typeface="黑体" pitchFamily="49" charset="-122"/>
                <a:ea typeface="黑体" pitchFamily="49" charset="-122"/>
              </a:rPr>
              <a:t/>
            </a:r>
            <a:br>
              <a:rPr lang="zh-CN" altLang="en-US" sz="1200" dirty="0">
                <a:solidFill>
                  <a:srgbClr val="5F5F5F"/>
                </a:solidFill>
                <a:latin typeface="黑体" pitchFamily="49" charset="-122"/>
                <a:ea typeface="黑体" pitchFamily="49" charset="-122"/>
              </a:rPr>
            </a:br>
            <a:r>
              <a:rPr lang="zh-CN" altLang="en-US" sz="1200" dirty="0">
                <a:solidFill>
                  <a:srgbClr val="5F5F5F"/>
                </a:solidFill>
                <a:latin typeface="黑体" pitchFamily="49" charset="-122"/>
                <a:ea typeface="黑体" pitchFamily="49" charset="-122"/>
              </a:rPr>
              <a:t>邮编：</a:t>
            </a:r>
            <a:r>
              <a:rPr lang="en-US" altLang="zh-CN" sz="1200" dirty="0">
                <a:solidFill>
                  <a:srgbClr val="5F5F5F"/>
                </a:solidFill>
                <a:latin typeface="黑体" pitchFamily="49" charset="-122"/>
                <a:ea typeface="黑体" pitchFamily="49" charset="-122"/>
              </a:rPr>
              <a:t>518000 </a:t>
            </a:r>
            <a:r>
              <a:rPr lang="en-US" altLang="zh-CN" dirty="0"/>
              <a:t/>
            </a:r>
            <a:br>
              <a:rPr lang="en-US" altLang="zh-CN" dirty="0"/>
            </a:br>
            <a:endParaRPr lang="zh-CN" altLang="en-US"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8"/>
          <p:cNvSpPr txBox="1">
            <a:spLocks noChangeArrowheads="1"/>
          </p:cNvSpPr>
          <p:nvPr/>
        </p:nvSpPr>
        <p:spPr bwMode="auto">
          <a:xfrm>
            <a:off x="500063" y="214313"/>
            <a:ext cx="6016153" cy="572464"/>
          </a:xfrm>
          <a:prstGeom prst="rect">
            <a:avLst/>
          </a:prstGeom>
          <a:noFill/>
          <a:ln w="9525">
            <a:noFill/>
            <a:miter lim="800000"/>
            <a:headEnd/>
            <a:tailEnd/>
          </a:ln>
        </p:spPr>
        <p:txBody>
          <a:bodyPr wrap="square">
            <a:spAutoFit/>
          </a:bodyPr>
          <a:lstStyle/>
          <a:p>
            <a:pPr>
              <a:lnSpc>
                <a:spcPct val="120000"/>
              </a:lnSpc>
            </a:pPr>
            <a:r>
              <a:rPr lang="zh-CN" altLang="en-US" sz="2600" b="1" dirty="0">
                <a:solidFill>
                  <a:schemeClr val="bg1"/>
                </a:solidFill>
                <a:latin typeface="黑体" pitchFamily="49" charset="-122"/>
                <a:ea typeface="黑体" pitchFamily="49" charset="-122"/>
              </a:rPr>
              <a:t>一、概述</a:t>
            </a:r>
            <a:r>
              <a:rPr lang="en-US" altLang="zh-CN" sz="2600" b="1" dirty="0" smtClean="0">
                <a:solidFill>
                  <a:schemeClr val="bg1"/>
                </a:solidFill>
                <a:latin typeface="黑体" pitchFamily="49" charset="-122"/>
                <a:ea typeface="黑体" pitchFamily="49" charset="-122"/>
              </a:rPr>
              <a:t>-</a:t>
            </a:r>
            <a:r>
              <a:rPr lang="zh-CN" altLang="en-US" sz="2600" b="1" dirty="0" smtClean="0">
                <a:solidFill>
                  <a:schemeClr val="bg1"/>
                </a:solidFill>
                <a:latin typeface="黑体" pitchFamily="49" charset="-122"/>
                <a:ea typeface="黑体" pitchFamily="49" charset="-122"/>
              </a:rPr>
              <a:t>（</a:t>
            </a:r>
            <a:r>
              <a:rPr lang="en-US" altLang="zh-CN" sz="2600" b="1" dirty="0" smtClean="0">
                <a:solidFill>
                  <a:schemeClr val="bg1"/>
                </a:solidFill>
                <a:latin typeface="黑体" pitchFamily="49" charset="-122"/>
                <a:ea typeface="黑体" pitchFamily="49" charset="-122"/>
              </a:rPr>
              <a:t>2</a:t>
            </a:r>
            <a:r>
              <a:rPr lang="zh-CN" altLang="en-US" sz="2600" b="1" dirty="0" smtClean="0">
                <a:solidFill>
                  <a:schemeClr val="bg1"/>
                </a:solidFill>
                <a:latin typeface="黑体" pitchFamily="49" charset="-122"/>
                <a:ea typeface="黑体" pitchFamily="49" charset="-122"/>
              </a:rPr>
              <a:t>）</a:t>
            </a:r>
            <a:r>
              <a:rPr lang="zh-CN" altLang="en-US" sz="2600" b="1" dirty="0" smtClean="0">
                <a:solidFill>
                  <a:schemeClr val="bg1"/>
                </a:solidFill>
                <a:latin typeface="黑体" pitchFamily="49" charset="-122"/>
                <a:ea typeface="黑体" pitchFamily="49" charset="-122"/>
              </a:rPr>
              <a:t>深</a:t>
            </a:r>
            <a:r>
              <a:rPr lang="zh-CN" altLang="en-US" sz="2600" b="1" dirty="0">
                <a:solidFill>
                  <a:schemeClr val="bg1"/>
                </a:solidFill>
                <a:latin typeface="黑体" pitchFamily="49" charset="-122"/>
                <a:ea typeface="黑体" pitchFamily="49" charset="-122"/>
              </a:rPr>
              <a:t>港结算通基本框架</a:t>
            </a:r>
          </a:p>
        </p:txBody>
      </p:sp>
      <p:sp>
        <p:nvSpPr>
          <p:cNvPr id="6147" name="Rectangle 70"/>
          <p:cNvSpPr>
            <a:spLocks noChangeArrowheads="1"/>
          </p:cNvSpPr>
          <p:nvPr/>
        </p:nvSpPr>
        <p:spPr bwMode="auto">
          <a:xfrm>
            <a:off x="4559300" y="1014396"/>
            <a:ext cx="4216400" cy="3162300"/>
          </a:xfrm>
          <a:prstGeom prst="rect">
            <a:avLst/>
          </a:prstGeom>
          <a:solidFill>
            <a:srgbClr val="DEEFCD"/>
          </a:solidFill>
          <a:ln w="9525">
            <a:noFill/>
            <a:miter lim="800000"/>
            <a:headEnd/>
            <a:tailEnd/>
          </a:ln>
        </p:spPr>
        <p:txBody>
          <a:bodyPr anchor="ctr"/>
          <a:lstStyle/>
          <a:p>
            <a:pPr algn="ctr"/>
            <a:endParaRPr lang="zh-HK" altLang="en-US">
              <a:solidFill>
                <a:srgbClr val="FFFFFF"/>
              </a:solidFill>
              <a:latin typeface="DFKai-SB" pitchFamily="65" charset="-120"/>
              <a:ea typeface="DFKai-SB" pitchFamily="65" charset="-120"/>
            </a:endParaRPr>
          </a:p>
        </p:txBody>
      </p:sp>
      <p:cxnSp>
        <p:nvCxnSpPr>
          <p:cNvPr id="6148" name="Straight Arrow Connector 71"/>
          <p:cNvCxnSpPr>
            <a:cxnSpLocks noChangeShapeType="1"/>
          </p:cNvCxnSpPr>
          <p:nvPr/>
        </p:nvCxnSpPr>
        <p:spPr bwMode="auto">
          <a:xfrm>
            <a:off x="6151563" y="2074846"/>
            <a:ext cx="0" cy="0"/>
          </a:xfrm>
          <a:prstGeom prst="straightConnector1">
            <a:avLst/>
          </a:prstGeom>
          <a:noFill/>
          <a:ln w="50800" algn="ctr">
            <a:solidFill>
              <a:srgbClr val="006666"/>
            </a:solidFill>
            <a:round/>
            <a:headEnd/>
            <a:tailEnd type="triangle" w="med" len="med"/>
          </a:ln>
        </p:spPr>
      </p:cxnSp>
      <p:sp>
        <p:nvSpPr>
          <p:cNvPr id="6149" name="Rectangle 72"/>
          <p:cNvSpPr>
            <a:spLocks noChangeArrowheads="1"/>
          </p:cNvSpPr>
          <p:nvPr/>
        </p:nvSpPr>
        <p:spPr bwMode="auto">
          <a:xfrm>
            <a:off x="323850" y="1000108"/>
            <a:ext cx="4222750" cy="3173413"/>
          </a:xfrm>
          <a:prstGeom prst="rect">
            <a:avLst/>
          </a:prstGeom>
          <a:solidFill>
            <a:schemeClr val="bg2">
              <a:lumMod val="90000"/>
            </a:schemeClr>
          </a:solidFill>
          <a:ln w="9525">
            <a:noFill/>
            <a:miter lim="800000"/>
            <a:headEnd/>
            <a:tailEnd/>
          </a:ln>
        </p:spPr>
        <p:txBody>
          <a:bodyPr anchor="ctr"/>
          <a:lstStyle/>
          <a:p>
            <a:pPr algn="ctr"/>
            <a:endParaRPr lang="zh-HK" altLang="en-US">
              <a:solidFill>
                <a:srgbClr val="FFFFFF"/>
              </a:solidFill>
              <a:latin typeface="DFKai-SB" pitchFamily="65" charset="-120"/>
              <a:ea typeface="DFKai-SB" pitchFamily="65" charset="-120"/>
            </a:endParaRPr>
          </a:p>
        </p:txBody>
      </p:sp>
      <p:cxnSp>
        <p:nvCxnSpPr>
          <p:cNvPr id="6150" name="Straight Arrow Connector 73"/>
          <p:cNvCxnSpPr>
            <a:cxnSpLocks noChangeShapeType="1"/>
          </p:cNvCxnSpPr>
          <p:nvPr/>
        </p:nvCxnSpPr>
        <p:spPr bwMode="auto">
          <a:xfrm>
            <a:off x="3560763" y="2079608"/>
            <a:ext cx="0" cy="0"/>
          </a:xfrm>
          <a:prstGeom prst="straightConnector1">
            <a:avLst/>
          </a:prstGeom>
          <a:noFill/>
          <a:ln w="50800" algn="ctr">
            <a:solidFill>
              <a:srgbClr val="262673"/>
            </a:solidFill>
            <a:round/>
            <a:headEnd type="triangle" w="med" len="med"/>
            <a:tailEnd/>
          </a:ln>
        </p:spPr>
      </p:cxnSp>
      <p:sp>
        <p:nvSpPr>
          <p:cNvPr id="6151" name="TextBox 38"/>
          <p:cNvSpPr txBox="1">
            <a:spLocks noChangeArrowheads="1"/>
          </p:cNvSpPr>
          <p:nvPr/>
        </p:nvSpPr>
        <p:spPr bwMode="auto">
          <a:xfrm>
            <a:off x="6067425" y="981058"/>
            <a:ext cx="1376363" cy="369888"/>
          </a:xfrm>
          <a:prstGeom prst="rect">
            <a:avLst/>
          </a:prstGeom>
          <a:noFill/>
          <a:ln w="9525">
            <a:noFill/>
            <a:miter lim="800000"/>
            <a:headEnd/>
            <a:tailEnd/>
          </a:ln>
        </p:spPr>
        <p:txBody>
          <a:bodyPr>
            <a:spAutoFit/>
          </a:bodyPr>
          <a:lstStyle/>
          <a:p>
            <a:pPr algn="ctr"/>
            <a:r>
              <a:rPr lang="zh-CN" altLang="en-US" b="1">
                <a:solidFill>
                  <a:srgbClr val="000000"/>
                </a:solidFill>
                <a:latin typeface="+mn-ea"/>
                <a:ea typeface="+mn-ea"/>
              </a:rPr>
              <a:t>境外</a:t>
            </a:r>
            <a:endParaRPr lang="zh-HK" altLang="en-US" b="1">
              <a:solidFill>
                <a:srgbClr val="000000"/>
              </a:solidFill>
              <a:latin typeface="+mn-ea"/>
              <a:ea typeface="+mn-ea"/>
            </a:endParaRPr>
          </a:p>
        </p:txBody>
      </p:sp>
      <p:sp>
        <p:nvSpPr>
          <p:cNvPr id="6152" name="TextBox 39"/>
          <p:cNvSpPr txBox="1">
            <a:spLocks noChangeArrowheads="1"/>
          </p:cNvSpPr>
          <p:nvPr/>
        </p:nvSpPr>
        <p:spPr bwMode="auto">
          <a:xfrm>
            <a:off x="1708150" y="981058"/>
            <a:ext cx="1217613" cy="369888"/>
          </a:xfrm>
          <a:prstGeom prst="rect">
            <a:avLst/>
          </a:prstGeom>
          <a:noFill/>
          <a:ln w="9525">
            <a:noFill/>
            <a:miter lim="800000"/>
            <a:headEnd/>
            <a:tailEnd/>
          </a:ln>
        </p:spPr>
        <p:txBody>
          <a:bodyPr>
            <a:spAutoFit/>
          </a:bodyPr>
          <a:lstStyle/>
          <a:p>
            <a:pPr algn="ctr"/>
            <a:r>
              <a:rPr lang="zh-CN" altLang="en-US" b="1" dirty="0">
                <a:solidFill>
                  <a:srgbClr val="000000"/>
                </a:solidFill>
                <a:latin typeface="+mn-ea"/>
                <a:ea typeface="+mn-ea"/>
              </a:rPr>
              <a:t>境内</a:t>
            </a:r>
            <a:endParaRPr lang="zh-HK" altLang="en-US" b="1" dirty="0">
              <a:solidFill>
                <a:srgbClr val="000000"/>
              </a:solidFill>
              <a:latin typeface="+mn-ea"/>
              <a:ea typeface="+mn-ea"/>
            </a:endParaRPr>
          </a:p>
        </p:txBody>
      </p:sp>
      <p:sp>
        <p:nvSpPr>
          <p:cNvPr id="6153" name="Rectangle 76"/>
          <p:cNvSpPr>
            <a:spLocks noChangeArrowheads="1"/>
          </p:cNvSpPr>
          <p:nvPr/>
        </p:nvSpPr>
        <p:spPr bwMode="auto">
          <a:xfrm>
            <a:off x="1611313" y="2727308"/>
            <a:ext cx="1501775" cy="1297037"/>
          </a:xfrm>
          <a:prstGeom prst="rect">
            <a:avLst/>
          </a:prstGeom>
          <a:solidFill>
            <a:srgbClr val="990000"/>
          </a:solidFill>
          <a:ln w="25400" algn="ctr">
            <a:solidFill>
              <a:srgbClr val="19194D"/>
            </a:solidFill>
            <a:miter lim="800000"/>
            <a:headEnd/>
            <a:tailEnd/>
          </a:ln>
        </p:spPr>
        <p:txBody>
          <a:bodyPr/>
          <a:lstStyle/>
          <a:p>
            <a:pPr algn="ctr"/>
            <a:endParaRPr lang="en-US" altLang="zh-HK" sz="1400" dirty="0">
              <a:solidFill>
                <a:srgbClr val="FFFFFF"/>
              </a:solidFill>
              <a:latin typeface="+mn-ea"/>
              <a:ea typeface="+mn-ea"/>
            </a:endParaRPr>
          </a:p>
          <a:p>
            <a:pPr algn="ctr"/>
            <a:r>
              <a:rPr lang="zh-CN" altLang="en-US" dirty="0">
                <a:solidFill>
                  <a:srgbClr val="FFFFFF"/>
                </a:solidFill>
                <a:latin typeface="+mn-ea"/>
                <a:ea typeface="+mn-ea"/>
              </a:rPr>
              <a:t>中国结算</a:t>
            </a:r>
            <a:endParaRPr lang="en-US" altLang="zh-CN" dirty="0">
              <a:solidFill>
                <a:srgbClr val="FFFFFF"/>
              </a:solidFill>
              <a:latin typeface="+mn-ea"/>
              <a:ea typeface="+mn-ea"/>
            </a:endParaRPr>
          </a:p>
        </p:txBody>
      </p:sp>
      <p:sp>
        <p:nvSpPr>
          <p:cNvPr id="6154" name="Rectangle 78"/>
          <p:cNvSpPr>
            <a:spLocks noChangeArrowheads="1"/>
          </p:cNvSpPr>
          <p:nvPr/>
        </p:nvSpPr>
        <p:spPr bwMode="auto">
          <a:xfrm>
            <a:off x="3560763" y="2101833"/>
            <a:ext cx="1998662" cy="644525"/>
          </a:xfrm>
          <a:prstGeom prst="rect">
            <a:avLst/>
          </a:prstGeom>
          <a:solidFill>
            <a:schemeClr val="tx2">
              <a:lumMod val="40000"/>
              <a:lumOff val="60000"/>
            </a:schemeClr>
          </a:solidFill>
          <a:ln w="25400" algn="ctr">
            <a:solidFill>
              <a:srgbClr val="19194D"/>
            </a:solidFill>
            <a:miter lim="800000"/>
            <a:headEnd/>
            <a:tailEnd/>
          </a:ln>
        </p:spPr>
        <p:txBody>
          <a:bodyPr anchor="ctr"/>
          <a:lstStyle/>
          <a:p>
            <a:pPr algn="ctr">
              <a:defRPr/>
            </a:pPr>
            <a:r>
              <a:rPr lang="zh-CN" altLang="en-US" b="1" dirty="0">
                <a:solidFill>
                  <a:srgbClr val="FFFFFF"/>
                </a:solidFill>
                <a:latin typeface="+mn-ea"/>
                <a:ea typeface="+mn-ea"/>
              </a:rPr>
              <a:t>深圳交易</a:t>
            </a:r>
            <a:r>
              <a:rPr lang="zh-CN" altLang="en-US" b="1" dirty="0" smtClean="0">
                <a:solidFill>
                  <a:srgbClr val="FFFFFF"/>
                </a:solidFill>
                <a:latin typeface="+mn-ea"/>
                <a:ea typeface="+mn-ea"/>
              </a:rPr>
              <a:t>所</a:t>
            </a:r>
            <a:endParaRPr lang="en-US" altLang="zh-CN" b="1" dirty="0" smtClean="0">
              <a:solidFill>
                <a:srgbClr val="FFFFFF"/>
              </a:solidFill>
              <a:latin typeface="+mn-ea"/>
              <a:ea typeface="+mn-ea"/>
            </a:endParaRPr>
          </a:p>
          <a:p>
            <a:pPr algn="ctr">
              <a:defRPr/>
            </a:pPr>
            <a:r>
              <a:rPr lang="zh-CN" altLang="en-US" b="1" dirty="0" smtClean="0">
                <a:solidFill>
                  <a:srgbClr val="FFFFFF"/>
                </a:solidFill>
                <a:latin typeface="+mn-ea"/>
                <a:ea typeface="+mn-ea"/>
              </a:rPr>
              <a:t>香</a:t>
            </a:r>
            <a:r>
              <a:rPr lang="zh-CN" altLang="en-US" b="1" dirty="0">
                <a:solidFill>
                  <a:srgbClr val="FFFFFF"/>
                </a:solidFill>
                <a:latin typeface="+mn-ea"/>
                <a:ea typeface="+mn-ea"/>
              </a:rPr>
              <a:t>港交易所</a:t>
            </a:r>
            <a:endParaRPr lang="en-US" altLang="zh-HK" b="1" dirty="0">
              <a:solidFill>
                <a:srgbClr val="FFFFFF"/>
              </a:solidFill>
              <a:latin typeface="+mn-ea"/>
              <a:ea typeface="+mn-ea"/>
            </a:endParaRPr>
          </a:p>
        </p:txBody>
      </p:sp>
      <p:sp>
        <p:nvSpPr>
          <p:cNvPr id="15" name="Trapezoid 79"/>
          <p:cNvSpPr/>
          <p:nvPr/>
        </p:nvSpPr>
        <p:spPr>
          <a:xfrm rot="10800000">
            <a:off x="819150" y="1362058"/>
            <a:ext cx="3078163" cy="1008063"/>
          </a:xfrm>
          <a:prstGeom prst="trapezoid">
            <a:avLst>
              <a:gd name="adj" fmla="val 115174"/>
            </a:avLst>
          </a:prstGeom>
          <a:solidFill>
            <a:schemeClr val="tx2">
              <a:lumMod val="40000"/>
              <a:lumOff val="60000"/>
            </a:schemeClr>
          </a:solidFill>
          <a:ln w="25400" cap="flat" cmpd="sng" algn="ctr">
            <a:solidFill>
              <a:srgbClr val="333399">
                <a:lumMod val="50000"/>
              </a:srgbClr>
            </a:solidFill>
            <a:prstDash val="solid"/>
          </a:ln>
          <a:effectLst/>
        </p:spPr>
        <p:txBody>
          <a:bodyPr anchor="ctr"/>
          <a:lstStyle/>
          <a:p>
            <a:pPr algn="ctr" fontAlgn="auto">
              <a:spcBef>
                <a:spcPts val="0"/>
              </a:spcBef>
              <a:spcAft>
                <a:spcPts val="0"/>
              </a:spcAft>
              <a:defRPr/>
            </a:pPr>
            <a:endParaRPr lang="zh-HK" altLang="en-US" kern="0">
              <a:solidFill>
                <a:srgbClr val="FFFFFF"/>
              </a:solidFill>
              <a:latin typeface="標楷體" pitchFamily="65" charset="-120"/>
              <a:ea typeface="標楷體" pitchFamily="65" charset="-120"/>
            </a:endParaRPr>
          </a:p>
        </p:txBody>
      </p:sp>
      <p:cxnSp>
        <p:nvCxnSpPr>
          <p:cNvPr id="6156" name="Straight Connector 80"/>
          <p:cNvCxnSpPr>
            <a:cxnSpLocks noChangeShapeType="1"/>
            <a:stCxn id="15" idx="3"/>
            <a:endCxn id="15" idx="1"/>
          </p:cNvCxnSpPr>
          <p:nvPr/>
        </p:nvCxnSpPr>
        <p:spPr bwMode="auto">
          <a:xfrm>
            <a:off x="1400175" y="1866883"/>
            <a:ext cx="1916113" cy="0"/>
          </a:xfrm>
          <a:prstGeom prst="line">
            <a:avLst/>
          </a:prstGeom>
          <a:noFill/>
          <a:ln w="25400" algn="ctr">
            <a:solidFill>
              <a:srgbClr val="19194D"/>
            </a:solidFill>
            <a:round/>
            <a:headEnd/>
            <a:tailEnd/>
          </a:ln>
        </p:spPr>
      </p:cxnSp>
      <p:sp>
        <p:nvSpPr>
          <p:cNvPr id="6157" name="Rectangle 81"/>
          <p:cNvSpPr>
            <a:spLocks noChangeArrowheads="1"/>
          </p:cNvSpPr>
          <p:nvPr/>
        </p:nvSpPr>
        <p:spPr bwMode="auto">
          <a:xfrm>
            <a:off x="6005513" y="2720958"/>
            <a:ext cx="1498600" cy="1231379"/>
          </a:xfrm>
          <a:prstGeom prst="rect">
            <a:avLst/>
          </a:prstGeom>
          <a:solidFill>
            <a:srgbClr val="006666"/>
          </a:solidFill>
          <a:ln w="25400" algn="ctr">
            <a:solidFill>
              <a:srgbClr val="262673"/>
            </a:solidFill>
            <a:miter lim="800000"/>
            <a:headEnd/>
            <a:tailEnd/>
          </a:ln>
        </p:spPr>
        <p:txBody>
          <a:bodyPr/>
          <a:lstStyle/>
          <a:p>
            <a:r>
              <a:rPr lang="en-US" altLang="zh-HK" sz="1400" dirty="0">
                <a:solidFill>
                  <a:srgbClr val="FFFFFF"/>
                </a:solidFill>
                <a:latin typeface="+mn-ea"/>
                <a:ea typeface="+mn-ea"/>
              </a:rPr>
              <a:t>     </a:t>
            </a:r>
          </a:p>
          <a:p>
            <a:pPr algn="ctr"/>
            <a:r>
              <a:rPr lang="zh-CN" altLang="en-US" dirty="0">
                <a:solidFill>
                  <a:srgbClr val="FFFFFF"/>
                </a:solidFill>
                <a:latin typeface="+mn-ea"/>
                <a:ea typeface="+mn-ea"/>
              </a:rPr>
              <a:t>香港结算</a:t>
            </a:r>
            <a:endParaRPr lang="zh-HK" altLang="en-US" dirty="0">
              <a:solidFill>
                <a:srgbClr val="FFFFFF"/>
              </a:solidFill>
              <a:latin typeface="+mn-ea"/>
              <a:ea typeface="+mn-ea"/>
            </a:endParaRPr>
          </a:p>
        </p:txBody>
      </p:sp>
      <p:sp>
        <p:nvSpPr>
          <p:cNvPr id="6158" name="TextBox 51"/>
          <p:cNvSpPr txBox="1">
            <a:spLocks noChangeArrowheads="1"/>
          </p:cNvSpPr>
          <p:nvPr/>
        </p:nvSpPr>
        <p:spPr bwMode="auto">
          <a:xfrm>
            <a:off x="1331913" y="1431908"/>
            <a:ext cx="2039937" cy="304800"/>
          </a:xfrm>
          <a:prstGeom prst="rect">
            <a:avLst/>
          </a:prstGeom>
          <a:noFill/>
          <a:ln w="9525">
            <a:noFill/>
            <a:miter lim="800000"/>
            <a:headEnd/>
            <a:tailEnd/>
          </a:ln>
        </p:spPr>
        <p:txBody>
          <a:bodyPr>
            <a:spAutoFit/>
          </a:bodyPr>
          <a:lstStyle/>
          <a:p>
            <a:pPr algn="ctr"/>
            <a:r>
              <a:rPr lang="zh-CN" altLang="en-US" sz="1400" b="1">
                <a:solidFill>
                  <a:srgbClr val="FFFFFF"/>
                </a:solidFill>
                <a:latin typeface="+mn-ea"/>
                <a:ea typeface="+mn-ea"/>
              </a:rPr>
              <a:t>境内投资者</a:t>
            </a:r>
            <a:endParaRPr lang="zh-HK" altLang="en-US" sz="1400" b="1">
              <a:solidFill>
                <a:srgbClr val="FFFFFF"/>
              </a:solidFill>
              <a:latin typeface="+mn-ea"/>
              <a:ea typeface="+mn-ea"/>
            </a:endParaRPr>
          </a:p>
        </p:txBody>
      </p:sp>
      <p:sp>
        <p:nvSpPr>
          <p:cNvPr id="6159" name="TextBox 54"/>
          <p:cNvSpPr txBox="1">
            <a:spLocks noChangeArrowheads="1"/>
          </p:cNvSpPr>
          <p:nvPr/>
        </p:nvSpPr>
        <p:spPr bwMode="auto">
          <a:xfrm>
            <a:off x="1806575" y="1970071"/>
            <a:ext cx="1093788" cy="307975"/>
          </a:xfrm>
          <a:prstGeom prst="rect">
            <a:avLst/>
          </a:prstGeom>
          <a:noFill/>
          <a:ln w="9525">
            <a:noFill/>
            <a:miter lim="800000"/>
            <a:headEnd/>
            <a:tailEnd/>
          </a:ln>
        </p:spPr>
        <p:txBody>
          <a:bodyPr>
            <a:spAutoFit/>
          </a:bodyPr>
          <a:lstStyle/>
          <a:p>
            <a:pPr algn="ctr"/>
            <a:r>
              <a:rPr lang="zh-CN" altLang="en-US" sz="1400" b="1">
                <a:solidFill>
                  <a:srgbClr val="FFFFFF"/>
                </a:solidFill>
                <a:latin typeface="+mn-ea"/>
                <a:ea typeface="+mn-ea"/>
              </a:rPr>
              <a:t>境内券商</a:t>
            </a:r>
            <a:endParaRPr lang="zh-HK" altLang="en-US" sz="1400" b="1">
              <a:solidFill>
                <a:srgbClr val="FFFFFF"/>
              </a:solidFill>
              <a:latin typeface="+mn-ea"/>
              <a:ea typeface="+mn-ea"/>
            </a:endParaRPr>
          </a:p>
        </p:txBody>
      </p:sp>
      <p:sp>
        <p:nvSpPr>
          <p:cNvPr id="6160" name="Oval 84"/>
          <p:cNvSpPr>
            <a:spLocks noChangeArrowheads="1"/>
          </p:cNvSpPr>
          <p:nvPr/>
        </p:nvSpPr>
        <p:spPr bwMode="auto">
          <a:xfrm>
            <a:off x="1323975" y="3446446"/>
            <a:ext cx="352425" cy="320675"/>
          </a:xfrm>
          <a:prstGeom prst="ellipse">
            <a:avLst/>
          </a:prstGeom>
          <a:solidFill>
            <a:srgbClr val="FF0000"/>
          </a:solidFill>
          <a:ln w="9525">
            <a:noFill/>
            <a:round/>
            <a:headEnd/>
            <a:tailEnd/>
          </a:ln>
        </p:spPr>
        <p:txBody>
          <a:bodyPr anchor="ctr"/>
          <a:lstStyle/>
          <a:p>
            <a:pPr algn="ctr"/>
            <a:r>
              <a:rPr lang="en-US" altLang="zh-HK">
                <a:solidFill>
                  <a:srgbClr val="FFFFFF"/>
                </a:solidFill>
                <a:latin typeface="DFKai-SB" pitchFamily="65" charset="-120"/>
                <a:ea typeface="DFKai-SB" pitchFamily="65" charset="-120"/>
              </a:rPr>
              <a:t>2</a:t>
            </a:r>
            <a:endParaRPr lang="zh-HK" altLang="en-US">
              <a:solidFill>
                <a:srgbClr val="FFFFFF"/>
              </a:solidFill>
              <a:latin typeface="DFKai-SB" pitchFamily="65" charset="-120"/>
              <a:ea typeface="DFKai-SB" pitchFamily="65" charset="-120"/>
            </a:endParaRPr>
          </a:p>
        </p:txBody>
      </p:sp>
      <p:sp>
        <p:nvSpPr>
          <p:cNvPr id="6161" name="Oval 85"/>
          <p:cNvSpPr>
            <a:spLocks noChangeArrowheads="1"/>
          </p:cNvSpPr>
          <p:nvPr/>
        </p:nvSpPr>
        <p:spPr bwMode="auto">
          <a:xfrm>
            <a:off x="7448550" y="3446446"/>
            <a:ext cx="352425" cy="320675"/>
          </a:xfrm>
          <a:prstGeom prst="ellipse">
            <a:avLst/>
          </a:prstGeom>
          <a:solidFill>
            <a:srgbClr val="FF0000"/>
          </a:solidFill>
          <a:ln w="9525">
            <a:noFill/>
            <a:round/>
            <a:headEnd/>
            <a:tailEnd/>
          </a:ln>
        </p:spPr>
        <p:txBody>
          <a:bodyPr anchor="ctr"/>
          <a:lstStyle/>
          <a:p>
            <a:pPr algn="ctr"/>
            <a:r>
              <a:rPr lang="en-US" altLang="zh-HK">
                <a:solidFill>
                  <a:srgbClr val="FFFFFF"/>
                </a:solidFill>
                <a:latin typeface="DFKai-SB" pitchFamily="65" charset="-120"/>
                <a:ea typeface="DFKai-SB" pitchFamily="65" charset="-120"/>
              </a:rPr>
              <a:t>2</a:t>
            </a:r>
            <a:endParaRPr lang="zh-HK" altLang="en-US">
              <a:solidFill>
                <a:srgbClr val="FFFFFF"/>
              </a:solidFill>
              <a:latin typeface="DFKai-SB" pitchFamily="65" charset="-120"/>
              <a:ea typeface="DFKai-SB" pitchFamily="65" charset="-120"/>
            </a:endParaRPr>
          </a:p>
        </p:txBody>
      </p:sp>
      <p:sp>
        <p:nvSpPr>
          <p:cNvPr id="6163" name="Oval 87"/>
          <p:cNvSpPr>
            <a:spLocks noChangeAspect="1"/>
          </p:cNvSpPr>
          <p:nvPr/>
        </p:nvSpPr>
        <p:spPr bwMode="auto">
          <a:xfrm>
            <a:off x="645958" y="4776615"/>
            <a:ext cx="253634" cy="255600"/>
          </a:xfrm>
          <a:prstGeom prst="ellipse">
            <a:avLst/>
          </a:prstGeom>
          <a:solidFill>
            <a:srgbClr val="FF0000"/>
          </a:solidFill>
          <a:ln w="9525">
            <a:noFill/>
            <a:round/>
            <a:headEnd/>
            <a:tailEnd/>
          </a:ln>
        </p:spPr>
        <p:txBody>
          <a:bodyPr anchor="ctr"/>
          <a:lstStyle/>
          <a:p>
            <a:pPr algn="ctr"/>
            <a:r>
              <a:rPr lang="en-US" altLang="zh-HK" dirty="0">
                <a:solidFill>
                  <a:srgbClr val="FFFFFF"/>
                </a:solidFill>
                <a:latin typeface="DFKai-SB" pitchFamily="65" charset="-120"/>
                <a:ea typeface="DFKai-SB" pitchFamily="65" charset="-120"/>
              </a:rPr>
              <a:t>2</a:t>
            </a:r>
            <a:endParaRPr lang="zh-HK" altLang="en-US" dirty="0">
              <a:solidFill>
                <a:srgbClr val="FFFFFF"/>
              </a:solidFill>
              <a:latin typeface="DFKai-SB" pitchFamily="65" charset="-120"/>
              <a:ea typeface="DFKai-SB" pitchFamily="65" charset="-120"/>
            </a:endParaRPr>
          </a:p>
        </p:txBody>
      </p:sp>
      <p:sp>
        <p:nvSpPr>
          <p:cNvPr id="24" name="Trapezoid 88"/>
          <p:cNvSpPr/>
          <p:nvPr/>
        </p:nvSpPr>
        <p:spPr>
          <a:xfrm rot="10800000">
            <a:off x="5194300" y="1362058"/>
            <a:ext cx="3076575" cy="1009650"/>
          </a:xfrm>
          <a:prstGeom prst="trapezoid">
            <a:avLst>
              <a:gd name="adj" fmla="val 115174"/>
            </a:avLst>
          </a:prstGeom>
          <a:solidFill>
            <a:schemeClr val="tx2">
              <a:lumMod val="40000"/>
              <a:lumOff val="60000"/>
            </a:schemeClr>
          </a:solidFill>
          <a:ln w="25400" cap="flat" cmpd="sng" algn="ctr">
            <a:solidFill>
              <a:srgbClr val="333399">
                <a:lumMod val="50000"/>
              </a:srgbClr>
            </a:solidFill>
            <a:prstDash val="solid"/>
          </a:ln>
          <a:effectLst/>
        </p:spPr>
        <p:txBody>
          <a:bodyPr anchor="ctr"/>
          <a:lstStyle/>
          <a:p>
            <a:pPr algn="ctr" fontAlgn="auto">
              <a:spcBef>
                <a:spcPts val="0"/>
              </a:spcBef>
              <a:spcAft>
                <a:spcPts val="0"/>
              </a:spcAft>
              <a:defRPr/>
            </a:pPr>
            <a:endParaRPr lang="zh-HK" altLang="en-US" kern="0">
              <a:solidFill>
                <a:srgbClr val="FFFFFF"/>
              </a:solidFill>
              <a:latin typeface="標楷體" pitchFamily="65" charset="-120"/>
              <a:ea typeface="標楷體" pitchFamily="65" charset="-120"/>
            </a:endParaRPr>
          </a:p>
        </p:txBody>
      </p:sp>
      <p:cxnSp>
        <p:nvCxnSpPr>
          <p:cNvPr id="6165" name="Straight Connector 89"/>
          <p:cNvCxnSpPr>
            <a:cxnSpLocks noChangeShapeType="1"/>
            <a:stCxn id="24" idx="1"/>
            <a:endCxn id="24" idx="3"/>
          </p:cNvCxnSpPr>
          <p:nvPr/>
        </p:nvCxnSpPr>
        <p:spPr bwMode="auto">
          <a:xfrm flipH="1">
            <a:off x="5775325" y="1866883"/>
            <a:ext cx="1914525" cy="0"/>
          </a:xfrm>
          <a:prstGeom prst="line">
            <a:avLst/>
          </a:prstGeom>
          <a:noFill/>
          <a:ln w="25400" algn="ctr">
            <a:solidFill>
              <a:srgbClr val="19194D"/>
            </a:solidFill>
            <a:round/>
            <a:headEnd/>
            <a:tailEnd/>
          </a:ln>
        </p:spPr>
      </p:cxnSp>
      <p:sp>
        <p:nvSpPr>
          <p:cNvPr id="6166" name="TextBox 125"/>
          <p:cNvSpPr txBox="1">
            <a:spLocks noChangeArrowheads="1"/>
          </p:cNvSpPr>
          <p:nvPr/>
        </p:nvSpPr>
        <p:spPr bwMode="auto">
          <a:xfrm>
            <a:off x="5738813" y="1438258"/>
            <a:ext cx="1998662" cy="307975"/>
          </a:xfrm>
          <a:prstGeom prst="rect">
            <a:avLst/>
          </a:prstGeom>
          <a:noFill/>
          <a:ln w="9525">
            <a:noFill/>
            <a:miter lim="800000"/>
            <a:headEnd/>
            <a:tailEnd/>
          </a:ln>
        </p:spPr>
        <p:txBody>
          <a:bodyPr>
            <a:spAutoFit/>
          </a:bodyPr>
          <a:lstStyle/>
          <a:p>
            <a:pPr algn="ctr"/>
            <a:r>
              <a:rPr lang="zh-CN" altLang="en-US" sz="1400" b="1">
                <a:solidFill>
                  <a:srgbClr val="FFFFFF"/>
                </a:solidFill>
                <a:latin typeface="+mn-ea"/>
                <a:ea typeface="+mn-ea"/>
              </a:rPr>
              <a:t>境外投资者</a:t>
            </a:r>
            <a:endParaRPr lang="zh-HK" altLang="en-US" sz="1400" b="1">
              <a:solidFill>
                <a:srgbClr val="FFFFFF"/>
              </a:solidFill>
              <a:latin typeface="+mn-ea"/>
              <a:ea typeface="+mn-ea"/>
            </a:endParaRPr>
          </a:p>
        </p:txBody>
      </p:sp>
      <p:sp>
        <p:nvSpPr>
          <p:cNvPr id="6167" name="TextBox 126"/>
          <p:cNvSpPr txBox="1">
            <a:spLocks noChangeArrowheads="1"/>
          </p:cNvSpPr>
          <p:nvPr/>
        </p:nvSpPr>
        <p:spPr bwMode="auto">
          <a:xfrm>
            <a:off x="6254750" y="1970071"/>
            <a:ext cx="1003300" cy="307975"/>
          </a:xfrm>
          <a:prstGeom prst="rect">
            <a:avLst/>
          </a:prstGeom>
          <a:noFill/>
          <a:ln w="9525">
            <a:noFill/>
            <a:miter lim="800000"/>
            <a:headEnd/>
            <a:tailEnd/>
          </a:ln>
        </p:spPr>
        <p:txBody>
          <a:bodyPr>
            <a:spAutoFit/>
          </a:bodyPr>
          <a:lstStyle/>
          <a:p>
            <a:pPr algn="ctr"/>
            <a:r>
              <a:rPr lang="zh-CN" altLang="en-US" sz="1400" b="1">
                <a:solidFill>
                  <a:srgbClr val="FFFFFF"/>
                </a:solidFill>
                <a:latin typeface="+mn-ea"/>
                <a:ea typeface="+mn-ea"/>
              </a:rPr>
              <a:t>香港券商</a:t>
            </a:r>
            <a:endParaRPr lang="zh-HK" altLang="en-US" sz="1400" b="1">
              <a:solidFill>
                <a:srgbClr val="FFFFFF"/>
              </a:solidFill>
              <a:latin typeface="+mn-ea"/>
              <a:ea typeface="+mn-ea"/>
            </a:endParaRPr>
          </a:p>
        </p:txBody>
      </p:sp>
      <p:sp>
        <p:nvSpPr>
          <p:cNvPr id="6168" name="TextBox 1027"/>
          <p:cNvSpPr txBox="1">
            <a:spLocks noChangeArrowheads="1"/>
          </p:cNvSpPr>
          <p:nvPr/>
        </p:nvSpPr>
        <p:spPr bwMode="auto">
          <a:xfrm>
            <a:off x="796925" y="4673583"/>
            <a:ext cx="8347075" cy="461665"/>
          </a:xfrm>
          <a:prstGeom prst="rect">
            <a:avLst/>
          </a:prstGeom>
          <a:noFill/>
          <a:ln w="9525">
            <a:noFill/>
            <a:miter lim="800000"/>
            <a:headEnd/>
            <a:tailEnd/>
          </a:ln>
        </p:spPr>
        <p:txBody>
          <a:bodyPr>
            <a:spAutoFit/>
          </a:bodyPr>
          <a:lstStyle/>
          <a:p>
            <a:pPr lvl="1" indent="-285750">
              <a:lnSpc>
                <a:spcPct val="150000"/>
              </a:lnSpc>
              <a:buClr>
                <a:srgbClr val="0070C0"/>
              </a:buClr>
              <a:buSzPct val="75000"/>
            </a:pPr>
            <a:r>
              <a:rPr lang="zh-CN" altLang="en-US" sz="1600" b="1" dirty="0">
                <a:latin typeface="微软雅黑" pitchFamily="34" charset="-122"/>
                <a:ea typeface="微软雅黑" pitchFamily="34" charset="-122"/>
              </a:rPr>
              <a:t>两地结算公司互相开立证券账户，用以名义持有证券；开立</a:t>
            </a:r>
            <a:r>
              <a:rPr lang="zh-CN" altLang="en-US" sz="1600" b="1" dirty="0" smtClean="0">
                <a:latin typeface="微软雅黑" pitchFamily="34" charset="-122"/>
                <a:ea typeface="微软雅黑" pitchFamily="34" charset="-122"/>
              </a:rPr>
              <a:t>资金结算</a:t>
            </a:r>
            <a:r>
              <a:rPr lang="zh-CN" altLang="en-US" sz="1600" b="1" dirty="0">
                <a:latin typeface="微软雅黑" pitchFamily="34" charset="-122"/>
                <a:ea typeface="微软雅黑" pitchFamily="34" charset="-122"/>
              </a:rPr>
              <a:t>户，用于资金结算。</a:t>
            </a:r>
            <a:endParaRPr lang="en-US" altLang="zh-CN" sz="1600" b="1" dirty="0">
              <a:latin typeface="微软雅黑" pitchFamily="34" charset="-122"/>
              <a:ea typeface="微软雅黑" pitchFamily="34" charset="-122"/>
            </a:endParaRPr>
          </a:p>
        </p:txBody>
      </p:sp>
      <p:grpSp>
        <p:nvGrpSpPr>
          <p:cNvPr id="43" name="组合 42"/>
          <p:cNvGrpSpPr/>
          <p:nvPr/>
        </p:nvGrpSpPr>
        <p:grpSpPr>
          <a:xfrm>
            <a:off x="643508" y="4241783"/>
            <a:ext cx="8286210" cy="461665"/>
            <a:chOff x="643508" y="4654550"/>
            <a:chExt cx="8286210" cy="461665"/>
          </a:xfrm>
        </p:grpSpPr>
        <p:sp>
          <p:nvSpPr>
            <p:cNvPr id="6162" name="Oval 86"/>
            <p:cNvSpPr>
              <a:spLocks noChangeAspect="1"/>
            </p:cNvSpPr>
            <p:nvPr/>
          </p:nvSpPr>
          <p:spPr bwMode="auto">
            <a:xfrm>
              <a:off x="643508" y="4757489"/>
              <a:ext cx="256084" cy="256084"/>
            </a:xfrm>
            <a:prstGeom prst="ellipse">
              <a:avLst/>
            </a:prstGeom>
            <a:solidFill>
              <a:srgbClr val="FF0000"/>
            </a:solidFill>
            <a:ln w="9525">
              <a:noFill/>
              <a:round/>
              <a:headEnd/>
              <a:tailEnd/>
            </a:ln>
          </p:spPr>
          <p:txBody>
            <a:bodyPr anchor="ctr"/>
            <a:lstStyle/>
            <a:p>
              <a:pPr algn="ctr"/>
              <a:r>
                <a:rPr lang="en-US" altLang="zh-HK" dirty="0">
                  <a:solidFill>
                    <a:srgbClr val="FFFFFF"/>
                  </a:solidFill>
                  <a:latin typeface="DFKai-SB" pitchFamily="65" charset="-120"/>
                  <a:ea typeface="DFKai-SB" pitchFamily="65" charset="-120"/>
                </a:rPr>
                <a:t>1</a:t>
              </a:r>
              <a:endParaRPr lang="zh-HK" altLang="en-US" dirty="0">
                <a:solidFill>
                  <a:srgbClr val="FFFFFF"/>
                </a:solidFill>
                <a:latin typeface="DFKai-SB" pitchFamily="65" charset="-120"/>
                <a:ea typeface="DFKai-SB" pitchFamily="65" charset="-120"/>
              </a:endParaRPr>
            </a:p>
          </p:txBody>
        </p:sp>
        <p:sp>
          <p:nvSpPr>
            <p:cNvPr id="6169" name="TextBox 1030"/>
            <p:cNvSpPr txBox="1">
              <a:spLocks noChangeArrowheads="1"/>
            </p:cNvSpPr>
            <p:nvPr/>
          </p:nvSpPr>
          <p:spPr bwMode="auto">
            <a:xfrm>
              <a:off x="785813" y="4654550"/>
              <a:ext cx="8143905" cy="461665"/>
            </a:xfrm>
            <a:prstGeom prst="rect">
              <a:avLst/>
            </a:prstGeom>
            <a:noFill/>
            <a:ln w="9525">
              <a:noFill/>
              <a:miter lim="800000"/>
              <a:headEnd/>
              <a:tailEnd/>
            </a:ln>
          </p:spPr>
          <p:txBody>
            <a:bodyPr wrap="square">
              <a:spAutoFit/>
            </a:bodyPr>
            <a:lstStyle/>
            <a:p>
              <a:pPr lvl="1" indent="-285750">
                <a:lnSpc>
                  <a:spcPct val="150000"/>
                </a:lnSpc>
                <a:buClr>
                  <a:srgbClr val="0070C0"/>
                </a:buClr>
                <a:buSzPct val="75000"/>
              </a:pPr>
              <a:r>
                <a:rPr lang="zh-CN" altLang="en-US" sz="1600" b="1" dirty="0">
                  <a:latin typeface="+mn-ea"/>
                  <a:ea typeface="+mn-ea"/>
                </a:rPr>
                <a:t>通过中国结算和香港结算建立</a:t>
              </a:r>
              <a:r>
                <a:rPr lang="en-US" altLang="zh-CN" sz="1600" b="1" dirty="0" smtClean="0">
                  <a:latin typeface="+mn-ea"/>
                  <a:ea typeface="+mn-ea"/>
                </a:rPr>
                <a:t>CCP(</a:t>
              </a:r>
              <a:r>
                <a:rPr lang="zh-CN" altLang="en-US" sz="1600" b="1" dirty="0" smtClean="0">
                  <a:latin typeface="+mn-ea"/>
                  <a:ea typeface="+mn-ea"/>
                </a:rPr>
                <a:t>中央对手方</a:t>
              </a:r>
              <a:r>
                <a:rPr lang="en-US" altLang="zh-CN" sz="1600" b="1" dirty="0" smtClean="0">
                  <a:latin typeface="+mn-ea"/>
                  <a:ea typeface="+mn-ea"/>
                </a:rPr>
                <a:t>)</a:t>
              </a:r>
              <a:r>
                <a:rPr lang="zh-CN" altLang="en-US" sz="1600" b="1" dirty="0" smtClean="0">
                  <a:latin typeface="+mn-ea"/>
                  <a:ea typeface="+mn-ea"/>
                </a:rPr>
                <a:t>和</a:t>
              </a:r>
              <a:r>
                <a:rPr lang="en-US" altLang="zh-CN" sz="1600" b="1" dirty="0" smtClean="0">
                  <a:latin typeface="+mn-ea"/>
                  <a:ea typeface="+mn-ea"/>
                </a:rPr>
                <a:t>CSD</a:t>
              </a:r>
              <a:r>
                <a:rPr lang="zh-CN" altLang="en-US" sz="1600" b="1" dirty="0" smtClean="0">
                  <a:latin typeface="+mn-ea"/>
                  <a:ea typeface="+mn-ea"/>
                </a:rPr>
                <a:t>（中央证券存管机构）的联结。</a:t>
              </a:r>
              <a:endParaRPr lang="zh-HK" altLang="en-US" sz="1600" b="1" dirty="0">
                <a:latin typeface="+mn-ea"/>
                <a:ea typeface="+mn-ea"/>
              </a:endParaRPr>
            </a:p>
          </p:txBody>
        </p:sp>
      </p:grpSp>
      <p:sp>
        <p:nvSpPr>
          <p:cNvPr id="6170" name="Oval 95"/>
          <p:cNvSpPr>
            <a:spLocks noChangeAspect="1"/>
          </p:cNvSpPr>
          <p:nvPr/>
        </p:nvSpPr>
        <p:spPr bwMode="auto">
          <a:xfrm>
            <a:off x="645958" y="5208564"/>
            <a:ext cx="253634" cy="255600"/>
          </a:xfrm>
          <a:prstGeom prst="ellipse">
            <a:avLst/>
          </a:prstGeom>
          <a:solidFill>
            <a:srgbClr val="FF0000"/>
          </a:solidFill>
          <a:ln w="9525">
            <a:noFill/>
            <a:round/>
            <a:headEnd/>
            <a:tailEnd/>
          </a:ln>
        </p:spPr>
        <p:txBody>
          <a:bodyPr anchor="ctr"/>
          <a:lstStyle/>
          <a:p>
            <a:pPr algn="ctr"/>
            <a:r>
              <a:rPr lang="en-US" altLang="zh-HK" dirty="0">
                <a:solidFill>
                  <a:srgbClr val="FFFFFF"/>
                </a:solidFill>
                <a:latin typeface="DFKai-SB" pitchFamily="65" charset="-120"/>
                <a:ea typeface="DFKai-SB" pitchFamily="65" charset="-120"/>
              </a:rPr>
              <a:t>3</a:t>
            </a:r>
            <a:endParaRPr lang="zh-HK" altLang="en-US" dirty="0">
              <a:solidFill>
                <a:srgbClr val="FFFFFF"/>
              </a:solidFill>
              <a:latin typeface="DFKai-SB" pitchFamily="65" charset="-120"/>
              <a:ea typeface="DFKai-SB" pitchFamily="65" charset="-120"/>
            </a:endParaRPr>
          </a:p>
        </p:txBody>
      </p:sp>
      <p:sp>
        <p:nvSpPr>
          <p:cNvPr id="6172" name="Oval 98"/>
          <p:cNvSpPr>
            <a:spLocks noChangeArrowheads="1"/>
          </p:cNvSpPr>
          <p:nvPr/>
        </p:nvSpPr>
        <p:spPr bwMode="auto">
          <a:xfrm>
            <a:off x="7808913" y="1806558"/>
            <a:ext cx="352425" cy="320675"/>
          </a:xfrm>
          <a:prstGeom prst="ellipse">
            <a:avLst/>
          </a:prstGeom>
          <a:solidFill>
            <a:srgbClr val="FF0000"/>
          </a:solidFill>
          <a:ln w="9525">
            <a:noFill/>
            <a:round/>
            <a:headEnd/>
            <a:tailEnd/>
          </a:ln>
        </p:spPr>
        <p:txBody>
          <a:bodyPr anchor="ctr"/>
          <a:lstStyle/>
          <a:p>
            <a:pPr algn="ctr"/>
            <a:r>
              <a:rPr lang="en-US" altLang="zh-HK">
                <a:solidFill>
                  <a:srgbClr val="FFFFFF"/>
                </a:solidFill>
                <a:latin typeface="DFKai-SB" pitchFamily="65" charset="-120"/>
                <a:ea typeface="DFKai-SB" pitchFamily="65" charset="-120"/>
              </a:rPr>
              <a:t>3</a:t>
            </a:r>
            <a:endParaRPr lang="zh-HK" altLang="en-US">
              <a:solidFill>
                <a:srgbClr val="FFFFFF"/>
              </a:solidFill>
              <a:latin typeface="DFKai-SB" pitchFamily="65" charset="-120"/>
              <a:ea typeface="DFKai-SB" pitchFamily="65" charset="-120"/>
            </a:endParaRPr>
          </a:p>
        </p:txBody>
      </p:sp>
      <p:sp>
        <p:nvSpPr>
          <p:cNvPr id="6173" name="Oval 99"/>
          <p:cNvSpPr>
            <a:spLocks noChangeArrowheads="1"/>
          </p:cNvSpPr>
          <p:nvPr/>
        </p:nvSpPr>
        <p:spPr bwMode="auto">
          <a:xfrm>
            <a:off x="747713" y="1733533"/>
            <a:ext cx="352425" cy="320675"/>
          </a:xfrm>
          <a:prstGeom prst="ellipse">
            <a:avLst/>
          </a:prstGeom>
          <a:solidFill>
            <a:srgbClr val="FF0000"/>
          </a:solidFill>
          <a:ln w="9525">
            <a:noFill/>
            <a:round/>
            <a:headEnd/>
            <a:tailEnd/>
          </a:ln>
        </p:spPr>
        <p:txBody>
          <a:bodyPr anchor="ctr"/>
          <a:lstStyle/>
          <a:p>
            <a:pPr algn="ctr"/>
            <a:r>
              <a:rPr lang="en-US" altLang="zh-HK">
                <a:solidFill>
                  <a:srgbClr val="FFFFFF"/>
                </a:solidFill>
                <a:latin typeface="DFKai-SB" pitchFamily="65" charset="-120"/>
                <a:ea typeface="DFKai-SB" pitchFamily="65" charset="-120"/>
              </a:rPr>
              <a:t>3</a:t>
            </a:r>
            <a:endParaRPr lang="zh-HK" altLang="en-US">
              <a:solidFill>
                <a:srgbClr val="FFFFFF"/>
              </a:solidFill>
              <a:latin typeface="DFKai-SB" pitchFamily="65" charset="-120"/>
              <a:ea typeface="DFKai-SB" pitchFamily="65" charset="-120"/>
            </a:endParaRPr>
          </a:p>
        </p:txBody>
      </p:sp>
      <p:cxnSp>
        <p:nvCxnSpPr>
          <p:cNvPr id="6174" name="Straight Arrow Connector 100"/>
          <p:cNvCxnSpPr>
            <a:cxnSpLocks noChangeShapeType="1"/>
          </p:cNvCxnSpPr>
          <p:nvPr/>
        </p:nvCxnSpPr>
        <p:spPr bwMode="auto">
          <a:xfrm flipV="1">
            <a:off x="5559425" y="2733658"/>
            <a:ext cx="446088" cy="0"/>
          </a:xfrm>
          <a:prstGeom prst="straightConnector1">
            <a:avLst/>
          </a:prstGeom>
          <a:noFill/>
          <a:ln w="50800" algn="ctr">
            <a:solidFill>
              <a:srgbClr val="262673"/>
            </a:solidFill>
            <a:round/>
            <a:headEnd/>
            <a:tailEnd type="triangle" w="med" len="med"/>
          </a:ln>
        </p:spPr>
      </p:cxnSp>
      <p:sp>
        <p:nvSpPr>
          <p:cNvPr id="6175" name="Rectangle 101"/>
          <p:cNvSpPr>
            <a:spLocks noChangeArrowheads="1"/>
          </p:cNvSpPr>
          <p:nvPr/>
        </p:nvSpPr>
        <p:spPr bwMode="auto">
          <a:xfrm>
            <a:off x="6480175" y="2378058"/>
            <a:ext cx="500063" cy="342900"/>
          </a:xfrm>
          <a:prstGeom prst="rect">
            <a:avLst/>
          </a:prstGeom>
          <a:solidFill>
            <a:schemeClr val="tx2">
              <a:lumMod val="40000"/>
              <a:lumOff val="60000"/>
            </a:schemeClr>
          </a:solidFill>
          <a:ln w="25400" algn="ctr">
            <a:solidFill>
              <a:srgbClr val="19194D"/>
            </a:solidFill>
            <a:miter lim="800000"/>
            <a:headEnd/>
            <a:tailEnd/>
          </a:ln>
        </p:spPr>
        <p:txBody>
          <a:bodyPr anchor="ctr"/>
          <a:lstStyle/>
          <a:p>
            <a:pPr algn="ctr">
              <a:defRPr/>
            </a:pPr>
            <a:endParaRPr lang="zh-HK" altLang="en-US">
              <a:solidFill>
                <a:srgbClr val="FFFFFF"/>
              </a:solidFill>
              <a:latin typeface="DFKai-SB" pitchFamily="65" charset="-120"/>
              <a:ea typeface="DFKai-SB" pitchFamily="65" charset="-120"/>
            </a:endParaRPr>
          </a:p>
        </p:txBody>
      </p:sp>
      <p:cxnSp>
        <p:nvCxnSpPr>
          <p:cNvPr id="6176" name="Straight Arrow Connector 102"/>
          <p:cNvCxnSpPr>
            <a:cxnSpLocks noChangeShapeType="1"/>
          </p:cNvCxnSpPr>
          <p:nvPr/>
        </p:nvCxnSpPr>
        <p:spPr bwMode="auto">
          <a:xfrm flipV="1">
            <a:off x="3124200" y="2720958"/>
            <a:ext cx="436563" cy="1588"/>
          </a:xfrm>
          <a:prstGeom prst="straightConnector1">
            <a:avLst/>
          </a:prstGeom>
          <a:noFill/>
          <a:ln w="50800" algn="ctr">
            <a:solidFill>
              <a:srgbClr val="262673"/>
            </a:solidFill>
            <a:round/>
            <a:headEnd type="triangle" w="med" len="med"/>
            <a:tailEnd/>
          </a:ln>
        </p:spPr>
      </p:cxnSp>
      <p:cxnSp>
        <p:nvCxnSpPr>
          <p:cNvPr id="6177" name="Straight Arrow Connector 104"/>
          <p:cNvCxnSpPr>
            <a:cxnSpLocks noChangeShapeType="1"/>
          </p:cNvCxnSpPr>
          <p:nvPr/>
        </p:nvCxnSpPr>
        <p:spPr bwMode="auto">
          <a:xfrm>
            <a:off x="2774950" y="3367071"/>
            <a:ext cx="1309688" cy="0"/>
          </a:xfrm>
          <a:prstGeom prst="straightConnector1">
            <a:avLst/>
          </a:prstGeom>
          <a:noFill/>
          <a:ln w="95250" algn="ctr">
            <a:solidFill>
              <a:srgbClr val="990000"/>
            </a:solidFill>
            <a:round/>
            <a:headEnd/>
            <a:tailEnd/>
          </a:ln>
        </p:spPr>
      </p:cxnSp>
      <p:sp>
        <p:nvSpPr>
          <p:cNvPr id="6178" name="Curved Right Arrow 106"/>
          <p:cNvSpPr>
            <a:spLocks noChangeArrowheads="1"/>
          </p:cNvSpPr>
          <p:nvPr/>
        </p:nvSpPr>
        <p:spPr bwMode="auto">
          <a:xfrm>
            <a:off x="4094163" y="3020996"/>
            <a:ext cx="466725" cy="738187"/>
          </a:xfrm>
          <a:prstGeom prst="curvedRightArrow">
            <a:avLst>
              <a:gd name="adj1" fmla="val 24999"/>
              <a:gd name="adj2" fmla="val 49997"/>
              <a:gd name="adj3" fmla="val 25000"/>
            </a:avLst>
          </a:prstGeom>
          <a:solidFill>
            <a:srgbClr val="262673"/>
          </a:solidFill>
          <a:ln w="9525">
            <a:noFill/>
            <a:miter lim="800000"/>
            <a:headEnd/>
            <a:tailEnd/>
          </a:ln>
        </p:spPr>
        <p:txBody>
          <a:bodyPr anchor="ctr"/>
          <a:lstStyle/>
          <a:p>
            <a:pPr algn="ctr"/>
            <a:endParaRPr lang="zh-HK" altLang="en-US">
              <a:solidFill>
                <a:srgbClr val="000000"/>
              </a:solidFill>
              <a:latin typeface="DFKai-SB" pitchFamily="65" charset="-120"/>
              <a:ea typeface="DFKai-SB" pitchFamily="65" charset="-120"/>
            </a:endParaRPr>
          </a:p>
        </p:txBody>
      </p:sp>
      <p:cxnSp>
        <p:nvCxnSpPr>
          <p:cNvPr id="6179" name="Straight Arrow Connector 107"/>
          <p:cNvCxnSpPr>
            <a:cxnSpLocks noChangeShapeType="1"/>
          </p:cNvCxnSpPr>
          <p:nvPr/>
        </p:nvCxnSpPr>
        <p:spPr bwMode="auto">
          <a:xfrm>
            <a:off x="5011738" y="3367071"/>
            <a:ext cx="1236662" cy="0"/>
          </a:xfrm>
          <a:prstGeom prst="straightConnector1">
            <a:avLst/>
          </a:prstGeom>
          <a:noFill/>
          <a:ln w="95250" algn="ctr">
            <a:solidFill>
              <a:srgbClr val="006666"/>
            </a:solidFill>
            <a:round/>
            <a:headEnd/>
            <a:tailEnd/>
          </a:ln>
        </p:spPr>
      </p:cxnSp>
      <p:sp>
        <p:nvSpPr>
          <p:cNvPr id="6180" name="Curved Right Arrow 108"/>
          <p:cNvSpPr>
            <a:spLocks noChangeArrowheads="1"/>
          </p:cNvSpPr>
          <p:nvPr/>
        </p:nvSpPr>
        <p:spPr bwMode="auto">
          <a:xfrm rot="10800000">
            <a:off x="4564063" y="3000358"/>
            <a:ext cx="466725" cy="738188"/>
          </a:xfrm>
          <a:prstGeom prst="curvedRightArrow">
            <a:avLst>
              <a:gd name="adj1" fmla="val 24999"/>
              <a:gd name="adj2" fmla="val 49997"/>
              <a:gd name="adj3" fmla="val 25000"/>
            </a:avLst>
          </a:prstGeom>
          <a:solidFill>
            <a:srgbClr val="006666"/>
          </a:solidFill>
          <a:ln w="9525">
            <a:noFill/>
            <a:miter lim="800000"/>
            <a:headEnd/>
            <a:tailEnd/>
          </a:ln>
        </p:spPr>
        <p:txBody>
          <a:bodyPr anchor="ctr"/>
          <a:lstStyle/>
          <a:p>
            <a:pPr algn="ctr"/>
            <a:endParaRPr lang="zh-HK" altLang="en-US">
              <a:solidFill>
                <a:srgbClr val="000000"/>
              </a:solidFill>
              <a:latin typeface="DFKai-SB" pitchFamily="65" charset="-120"/>
              <a:ea typeface="DFKai-SB" pitchFamily="65" charset="-120"/>
            </a:endParaRPr>
          </a:p>
        </p:txBody>
      </p:sp>
      <p:pic>
        <p:nvPicPr>
          <p:cNvPr id="6181" name="Picture 2" descr="Description: View details"/>
          <p:cNvPicPr>
            <a:picLocks noChangeAspect="1" noChangeArrowheads="1"/>
          </p:cNvPicPr>
          <p:nvPr/>
        </p:nvPicPr>
        <p:blipFill>
          <a:blip r:embed="rId2" cstate="print"/>
          <a:srcRect/>
          <a:stretch>
            <a:fillRect/>
          </a:stretch>
        </p:blipFill>
        <p:spPr bwMode="auto">
          <a:xfrm>
            <a:off x="4006850" y="2984483"/>
            <a:ext cx="1073150" cy="876300"/>
          </a:xfrm>
          <a:prstGeom prst="rect">
            <a:avLst/>
          </a:prstGeom>
          <a:noFill/>
          <a:ln w="50800">
            <a:solidFill>
              <a:srgbClr val="003399"/>
            </a:solidFill>
            <a:miter lim="800000"/>
            <a:headEnd/>
            <a:tailEnd/>
          </a:ln>
        </p:spPr>
      </p:pic>
      <p:sp>
        <p:nvSpPr>
          <p:cNvPr id="6182" name="Oval 110"/>
          <p:cNvSpPr>
            <a:spLocks noChangeArrowheads="1"/>
          </p:cNvSpPr>
          <p:nvPr/>
        </p:nvSpPr>
        <p:spPr bwMode="auto">
          <a:xfrm>
            <a:off x="4368800" y="3814746"/>
            <a:ext cx="354013" cy="320675"/>
          </a:xfrm>
          <a:prstGeom prst="ellipse">
            <a:avLst/>
          </a:prstGeom>
          <a:solidFill>
            <a:srgbClr val="FF0000"/>
          </a:solidFill>
          <a:ln w="9525">
            <a:noFill/>
            <a:round/>
            <a:headEnd/>
            <a:tailEnd/>
          </a:ln>
        </p:spPr>
        <p:txBody>
          <a:bodyPr anchor="ctr"/>
          <a:lstStyle/>
          <a:p>
            <a:pPr algn="ctr"/>
            <a:r>
              <a:rPr lang="en-US" altLang="zh-HK">
                <a:solidFill>
                  <a:srgbClr val="FFFFFF"/>
                </a:solidFill>
                <a:latin typeface="DFKai-SB" pitchFamily="65" charset="-120"/>
                <a:ea typeface="DFKai-SB" pitchFamily="65" charset="-120"/>
              </a:rPr>
              <a:t>1</a:t>
            </a:r>
            <a:endParaRPr lang="zh-HK" altLang="en-US">
              <a:solidFill>
                <a:srgbClr val="FFFFFF"/>
              </a:solidFill>
              <a:latin typeface="DFKai-SB" pitchFamily="65" charset="-120"/>
              <a:ea typeface="DFKai-SB" pitchFamily="65" charset="-120"/>
            </a:endParaRPr>
          </a:p>
        </p:txBody>
      </p:sp>
      <p:sp>
        <p:nvSpPr>
          <p:cNvPr id="6183" name="Rectangle 111"/>
          <p:cNvSpPr>
            <a:spLocks noChangeArrowheads="1"/>
          </p:cNvSpPr>
          <p:nvPr/>
        </p:nvSpPr>
        <p:spPr bwMode="auto">
          <a:xfrm>
            <a:off x="1763688" y="3304265"/>
            <a:ext cx="1206500" cy="648766"/>
          </a:xfrm>
          <a:prstGeom prst="rect">
            <a:avLst/>
          </a:prstGeom>
          <a:solidFill>
            <a:srgbClr val="006666"/>
          </a:solidFill>
          <a:ln w="25400" algn="ctr">
            <a:solidFill>
              <a:srgbClr val="19194D"/>
            </a:solidFill>
            <a:miter lim="800000"/>
            <a:headEnd/>
            <a:tailEnd/>
          </a:ln>
        </p:spPr>
        <p:txBody>
          <a:bodyPr anchor="ctr"/>
          <a:lstStyle/>
          <a:p>
            <a:pPr algn="ctr"/>
            <a:r>
              <a:rPr lang="zh-CN" altLang="en-US" sz="1400" dirty="0">
                <a:solidFill>
                  <a:srgbClr val="FFFFFF"/>
                </a:solidFill>
                <a:latin typeface="+mn-ea"/>
                <a:ea typeface="+mn-ea"/>
              </a:rPr>
              <a:t>香港结算</a:t>
            </a:r>
            <a:endParaRPr lang="en-US" altLang="zh-CN" sz="1400" dirty="0">
              <a:solidFill>
                <a:srgbClr val="FFFFFF"/>
              </a:solidFill>
              <a:latin typeface="+mn-ea"/>
              <a:ea typeface="+mn-ea"/>
            </a:endParaRPr>
          </a:p>
          <a:p>
            <a:pPr algn="ctr"/>
            <a:r>
              <a:rPr lang="zh-CN" altLang="en-US" sz="1400" dirty="0">
                <a:solidFill>
                  <a:srgbClr val="FFFFFF"/>
                </a:solidFill>
                <a:latin typeface="+mn-ea"/>
                <a:ea typeface="+mn-ea"/>
              </a:rPr>
              <a:t>证券账户</a:t>
            </a:r>
          </a:p>
          <a:p>
            <a:pPr algn="ctr"/>
            <a:r>
              <a:rPr lang="zh-CN" altLang="en-US" sz="1400" dirty="0">
                <a:solidFill>
                  <a:srgbClr val="FFFFFF"/>
                </a:solidFill>
                <a:latin typeface="+mn-ea"/>
                <a:ea typeface="+mn-ea"/>
              </a:rPr>
              <a:t>资</a:t>
            </a:r>
            <a:r>
              <a:rPr lang="zh-CN" altLang="en-US" sz="1400" dirty="0" smtClean="0">
                <a:solidFill>
                  <a:srgbClr val="FFFFFF"/>
                </a:solidFill>
                <a:latin typeface="+mn-ea"/>
                <a:ea typeface="+mn-ea"/>
              </a:rPr>
              <a:t>金账户</a:t>
            </a:r>
            <a:endParaRPr lang="zh-CN" altLang="en-US" sz="1400" dirty="0">
              <a:solidFill>
                <a:srgbClr val="FFFFFF"/>
              </a:solidFill>
              <a:latin typeface="+mn-ea"/>
              <a:ea typeface="+mn-ea"/>
            </a:endParaRPr>
          </a:p>
        </p:txBody>
      </p:sp>
      <p:sp>
        <p:nvSpPr>
          <p:cNvPr id="6184" name="Rectangle 112"/>
          <p:cNvSpPr>
            <a:spLocks noChangeArrowheads="1"/>
          </p:cNvSpPr>
          <p:nvPr/>
        </p:nvSpPr>
        <p:spPr bwMode="auto">
          <a:xfrm>
            <a:off x="6156176" y="3304265"/>
            <a:ext cx="1208087" cy="599554"/>
          </a:xfrm>
          <a:prstGeom prst="rect">
            <a:avLst/>
          </a:prstGeom>
          <a:solidFill>
            <a:srgbClr val="990000"/>
          </a:solidFill>
          <a:ln w="25400" algn="ctr">
            <a:solidFill>
              <a:srgbClr val="262673"/>
            </a:solidFill>
            <a:miter lim="800000"/>
            <a:headEnd/>
            <a:tailEnd/>
          </a:ln>
        </p:spPr>
        <p:txBody>
          <a:bodyPr anchor="ctr"/>
          <a:lstStyle/>
          <a:p>
            <a:pPr algn="ctr"/>
            <a:r>
              <a:rPr lang="zh-CN" altLang="en-US" sz="1400" dirty="0">
                <a:solidFill>
                  <a:srgbClr val="FFFFFF"/>
                </a:solidFill>
                <a:latin typeface="+mn-ea"/>
                <a:ea typeface="+mn-ea"/>
              </a:rPr>
              <a:t>中国结算</a:t>
            </a:r>
            <a:endParaRPr lang="en-US" altLang="zh-CN" sz="1400" dirty="0">
              <a:solidFill>
                <a:srgbClr val="FFFFFF"/>
              </a:solidFill>
              <a:latin typeface="+mn-ea"/>
              <a:ea typeface="+mn-ea"/>
            </a:endParaRPr>
          </a:p>
          <a:p>
            <a:pPr algn="ctr"/>
            <a:r>
              <a:rPr lang="zh-CN" altLang="en-US" sz="1400" dirty="0">
                <a:solidFill>
                  <a:srgbClr val="FFFFFF"/>
                </a:solidFill>
                <a:latin typeface="+mn-ea"/>
                <a:ea typeface="+mn-ea"/>
              </a:rPr>
              <a:t>证券账户</a:t>
            </a:r>
          </a:p>
          <a:p>
            <a:pPr algn="ctr"/>
            <a:r>
              <a:rPr lang="zh-CN" altLang="en-US" sz="1400" dirty="0">
                <a:solidFill>
                  <a:srgbClr val="FFFFFF"/>
                </a:solidFill>
                <a:latin typeface="+mn-ea"/>
                <a:ea typeface="+mn-ea"/>
              </a:rPr>
              <a:t>资金</a:t>
            </a:r>
            <a:r>
              <a:rPr lang="zh-CN" altLang="en-US" sz="1400" dirty="0" smtClean="0">
                <a:solidFill>
                  <a:srgbClr val="FFFFFF"/>
                </a:solidFill>
                <a:latin typeface="+mn-ea"/>
                <a:ea typeface="+mn-ea"/>
              </a:rPr>
              <a:t>账户</a:t>
            </a:r>
            <a:endParaRPr lang="zh-CN" altLang="en-US" sz="1400" dirty="0">
              <a:solidFill>
                <a:srgbClr val="FFFFFF"/>
              </a:solidFill>
              <a:latin typeface="+mn-ea"/>
              <a:ea typeface="+mn-ea"/>
            </a:endParaRPr>
          </a:p>
        </p:txBody>
      </p:sp>
      <p:sp>
        <p:nvSpPr>
          <p:cNvPr id="6185" name="Rectangle 113"/>
          <p:cNvSpPr>
            <a:spLocks noChangeArrowheads="1"/>
          </p:cNvSpPr>
          <p:nvPr/>
        </p:nvSpPr>
        <p:spPr bwMode="auto">
          <a:xfrm>
            <a:off x="2125663" y="2378058"/>
            <a:ext cx="500062" cy="342900"/>
          </a:xfrm>
          <a:prstGeom prst="rect">
            <a:avLst/>
          </a:prstGeom>
          <a:solidFill>
            <a:schemeClr val="tx2">
              <a:lumMod val="40000"/>
              <a:lumOff val="60000"/>
            </a:schemeClr>
          </a:solidFill>
          <a:ln w="25400" algn="ctr">
            <a:solidFill>
              <a:srgbClr val="19194D"/>
            </a:solidFill>
            <a:miter lim="800000"/>
            <a:headEnd/>
            <a:tailEnd/>
          </a:ln>
        </p:spPr>
        <p:txBody>
          <a:bodyPr anchor="ctr"/>
          <a:lstStyle/>
          <a:p>
            <a:pPr algn="ctr">
              <a:defRPr/>
            </a:pPr>
            <a:endParaRPr lang="zh-HK" altLang="en-US">
              <a:solidFill>
                <a:srgbClr val="FFFFFF"/>
              </a:solidFill>
              <a:latin typeface="DFKai-SB" pitchFamily="65" charset="-120"/>
              <a:ea typeface="DFKai-SB" pitchFamily="65" charset="-120"/>
            </a:endParaRPr>
          </a:p>
        </p:txBody>
      </p:sp>
      <p:sp>
        <p:nvSpPr>
          <p:cNvPr id="6186" name="灯片编号占位符 44"/>
          <p:cNvSpPr txBox="1">
            <a:spLocks noGrp="1"/>
          </p:cNvSpPr>
          <p:nvPr/>
        </p:nvSpPr>
        <p:spPr bwMode="auto">
          <a:xfrm>
            <a:off x="6607175" y="6356350"/>
            <a:ext cx="2012950" cy="365125"/>
          </a:xfrm>
          <a:prstGeom prst="rect">
            <a:avLst/>
          </a:prstGeom>
          <a:noFill/>
          <a:ln w="9525">
            <a:noFill/>
            <a:miter lim="800000"/>
            <a:headEnd/>
            <a:tailEnd/>
          </a:ln>
        </p:spPr>
        <p:txBody>
          <a:bodyPr anchor="ctr"/>
          <a:lstStyle/>
          <a:p>
            <a:pPr algn="r"/>
            <a:fld id="{223321AF-ED5A-45A6-8BB2-8F03C82465D6}" type="slidenum">
              <a:rPr lang="en-US" altLang="zh-CN" sz="1200">
                <a:latin typeface="宋体" pitchFamily="2" charset="-122"/>
              </a:rPr>
              <a:pPr algn="r"/>
              <a:t>5</a:t>
            </a:fld>
            <a:endParaRPr lang="en-US" altLang="zh-CN" sz="1200">
              <a:latin typeface="宋体" pitchFamily="2" charset="-122"/>
            </a:endParaRPr>
          </a:p>
        </p:txBody>
      </p:sp>
      <p:sp>
        <p:nvSpPr>
          <p:cNvPr id="44" name="灯片编号占位符 43"/>
          <p:cNvSpPr>
            <a:spLocks noGrp="1"/>
          </p:cNvSpPr>
          <p:nvPr>
            <p:ph type="sldNum" sz="quarter" idx="12"/>
          </p:nvPr>
        </p:nvSpPr>
        <p:spPr/>
        <p:txBody>
          <a:bodyPr/>
          <a:lstStyle/>
          <a:p>
            <a:pPr>
              <a:defRPr/>
            </a:pPr>
            <a:fld id="{0248D04E-3358-42AD-A84E-CEB493668026}" type="slidenum">
              <a:rPr lang="en-US" altLang="zh-CN" smtClean="0"/>
              <a:pPr>
                <a:defRPr/>
              </a:pPr>
              <a:t>5</a:t>
            </a:fld>
            <a:endParaRPr lang="en-US" altLang="zh-CN" dirty="0"/>
          </a:p>
        </p:txBody>
      </p:sp>
      <p:sp>
        <p:nvSpPr>
          <p:cNvPr id="45" name="TextBox 1027"/>
          <p:cNvSpPr txBox="1">
            <a:spLocks noChangeArrowheads="1"/>
          </p:cNvSpPr>
          <p:nvPr/>
        </p:nvSpPr>
        <p:spPr bwMode="auto">
          <a:xfrm>
            <a:off x="796925" y="5072074"/>
            <a:ext cx="8347075" cy="461665"/>
          </a:xfrm>
          <a:prstGeom prst="rect">
            <a:avLst/>
          </a:prstGeom>
          <a:noFill/>
          <a:ln w="9525">
            <a:noFill/>
            <a:miter lim="800000"/>
            <a:headEnd/>
            <a:tailEnd/>
          </a:ln>
        </p:spPr>
        <p:txBody>
          <a:bodyPr>
            <a:spAutoFit/>
          </a:bodyPr>
          <a:lstStyle/>
          <a:p>
            <a:pPr lvl="1" indent="-285750">
              <a:lnSpc>
                <a:spcPct val="150000"/>
              </a:lnSpc>
              <a:buClr>
                <a:srgbClr val="0070C0"/>
              </a:buClr>
              <a:buSzPct val="75000"/>
            </a:pPr>
            <a:r>
              <a:rPr lang="zh-CN" altLang="en-US" sz="1600" b="1" dirty="0" smtClean="0">
                <a:latin typeface="微软雅黑" pitchFamily="34" charset="-122"/>
                <a:ea typeface="微软雅黑" pitchFamily="34" charset="-122"/>
              </a:rPr>
              <a:t>境内投资者开立通过</a:t>
            </a:r>
            <a:r>
              <a:rPr lang="en-US" altLang="zh-CN" sz="1600" b="1" dirty="0" smtClean="0">
                <a:latin typeface="微软雅黑" pitchFamily="34" charset="-122"/>
                <a:ea typeface="微软雅黑" pitchFamily="34" charset="-122"/>
              </a:rPr>
              <a:t>A</a:t>
            </a:r>
            <a:r>
              <a:rPr lang="zh-CN" altLang="en-US" sz="1600" b="1" dirty="0" smtClean="0">
                <a:latin typeface="微软雅黑" pitchFamily="34" charset="-122"/>
                <a:ea typeface="微软雅黑" pitchFamily="34" charset="-122"/>
              </a:rPr>
              <a:t>股账户、资金账户完成交易及结算。</a:t>
            </a:r>
            <a:endParaRPr lang="en-US" altLang="zh-CN" sz="16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Grp="1" noChangeArrowheads="1"/>
          </p:cNvSpPr>
          <p:nvPr>
            <p:ph type="title"/>
          </p:nvPr>
        </p:nvSpPr>
        <p:spPr>
          <a:xfrm>
            <a:off x="676275" y="188913"/>
            <a:ext cx="8432800" cy="533400"/>
          </a:xfrm>
        </p:spPr>
        <p:txBody>
          <a:bodyPr anchor="b"/>
          <a:lstStyle/>
          <a:p>
            <a:pPr marL="342900" indent="-342900" algn="l" eaLnBrk="1" hangingPunct="1">
              <a:lnSpc>
                <a:spcPct val="120000"/>
              </a:lnSpc>
            </a:pPr>
            <a:r>
              <a:rPr lang="zh-CN" altLang="en-US" sz="2600" b="1" dirty="0" smtClean="0">
                <a:solidFill>
                  <a:schemeClr val="bg1"/>
                </a:solidFill>
                <a:ea typeface="黑体" pitchFamily="49" charset="-122"/>
              </a:rPr>
              <a:t>一、概述</a:t>
            </a:r>
            <a:r>
              <a:rPr lang="en-US" altLang="zh-CN" sz="2600" b="1" dirty="0" smtClean="0">
                <a:solidFill>
                  <a:schemeClr val="bg1"/>
                </a:solidFill>
                <a:ea typeface="黑体" pitchFamily="49" charset="-122"/>
              </a:rPr>
              <a:t>- </a:t>
            </a:r>
            <a:r>
              <a:rPr lang="zh-CN" altLang="en-US" sz="2600" b="1" dirty="0" smtClean="0">
                <a:solidFill>
                  <a:schemeClr val="bg1"/>
                </a:solidFill>
                <a:ea typeface="黑体" pitchFamily="49" charset="-122"/>
              </a:rPr>
              <a:t>（</a:t>
            </a:r>
            <a:r>
              <a:rPr lang="en-US" altLang="zh-CN" b="1" dirty="0" smtClean="0">
                <a:solidFill>
                  <a:schemeClr val="bg1"/>
                </a:solidFill>
                <a:ea typeface="黑体" pitchFamily="49" charset="-122"/>
              </a:rPr>
              <a:t>3</a:t>
            </a:r>
            <a:r>
              <a:rPr lang="zh-CN" altLang="en-US" sz="2600" b="1" dirty="0" smtClean="0">
                <a:solidFill>
                  <a:schemeClr val="bg1"/>
                </a:solidFill>
                <a:ea typeface="黑体" pitchFamily="49" charset="-122"/>
              </a:rPr>
              <a:t>）</a:t>
            </a:r>
            <a:r>
              <a:rPr lang="zh-CN" altLang="en-US" sz="2600" b="1" dirty="0" smtClean="0">
                <a:solidFill>
                  <a:schemeClr val="bg1"/>
                </a:solidFill>
                <a:ea typeface="黑体" pitchFamily="49" charset="-122"/>
              </a:rPr>
              <a:t>相关规则</a:t>
            </a:r>
          </a:p>
        </p:txBody>
      </p:sp>
      <p:sp>
        <p:nvSpPr>
          <p:cNvPr id="8" name="圆角矩形 7"/>
          <p:cNvSpPr/>
          <p:nvPr/>
        </p:nvSpPr>
        <p:spPr bwMode="auto">
          <a:xfrm>
            <a:off x="857250" y="1214438"/>
            <a:ext cx="3071813" cy="50006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400" b="1" dirty="0">
                <a:solidFill>
                  <a:schemeClr val="accent1">
                    <a:lumMod val="75000"/>
                  </a:schemeClr>
                </a:solidFill>
                <a:latin typeface="黑体" pitchFamily="49" charset="-122"/>
                <a:ea typeface="黑体" pitchFamily="49" charset="-122"/>
              </a:rPr>
              <a:t>上位规则</a:t>
            </a:r>
          </a:p>
        </p:txBody>
      </p:sp>
      <p:sp>
        <p:nvSpPr>
          <p:cNvPr id="9" name="圆角矩形 8"/>
          <p:cNvSpPr/>
          <p:nvPr/>
        </p:nvSpPr>
        <p:spPr bwMode="auto">
          <a:xfrm>
            <a:off x="4714875" y="1214438"/>
            <a:ext cx="3071813" cy="50006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400" b="1" dirty="0" smtClean="0">
                <a:solidFill>
                  <a:schemeClr val="accent1">
                    <a:lumMod val="75000"/>
                  </a:schemeClr>
                </a:solidFill>
                <a:latin typeface="黑体" pitchFamily="49" charset="-122"/>
                <a:ea typeface="黑体" pitchFamily="49" charset="-122"/>
              </a:rPr>
              <a:t>结算相关规则</a:t>
            </a:r>
            <a:endParaRPr lang="zh-CN" altLang="en-US" sz="2400" b="1" dirty="0">
              <a:solidFill>
                <a:schemeClr val="accent1">
                  <a:lumMod val="75000"/>
                </a:schemeClr>
              </a:solidFill>
              <a:latin typeface="黑体" pitchFamily="49" charset="-122"/>
              <a:ea typeface="黑体" pitchFamily="49" charset="-122"/>
            </a:endParaRPr>
          </a:p>
        </p:txBody>
      </p:sp>
      <p:pic>
        <p:nvPicPr>
          <p:cNvPr id="7174" name="图片 10"/>
          <p:cNvPicPr>
            <a:picLocks noChangeAspect="1" noChangeArrowheads="1"/>
          </p:cNvPicPr>
          <p:nvPr/>
        </p:nvPicPr>
        <p:blipFill>
          <a:blip r:embed="rId3" cstate="print"/>
          <a:srcRect/>
          <a:stretch>
            <a:fillRect/>
          </a:stretch>
        </p:blipFill>
        <p:spPr bwMode="auto">
          <a:xfrm>
            <a:off x="214313" y="1357313"/>
            <a:ext cx="4397375" cy="5121275"/>
          </a:xfrm>
          <a:prstGeom prst="rect">
            <a:avLst/>
          </a:prstGeom>
          <a:noFill/>
          <a:ln w="9525">
            <a:noFill/>
            <a:miter lim="800000"/>
            <a:headEnd/>
            <a:tailEnd/>
          </a:ln>
        </p:spPr>
      </p:pic>
      <p:pic>
        <p:nvPicPr>
          <p:cNvPr id="7175" name="图片 11"/>
          <p:cNvPicPr>
            <a:picLocks noChangeAspect="1" noChangeArrowheads="1"/>
          </p:cNvPicPr>
          <p:nvPr/>
        </p:nvPicPr>
        <p:blipFill>
          <a:blip r:embed="rId3" cstate="print"/>
          <a:srcRect/>
          <a:stretch>
            <a:fillRect/>
          </a:stretch>
        </p:blipFill>
        <p:spPr bwMode="auto">
          <a:xfrm>
            <a:off x="4103688" y="1379538"/>
            <a:ext cx="4397375" cy="5121275"/>
          </a:xfrm>
          <a:prstGeom prst="rect">
            <a:avLst/>
          </a:prstGeom>
          <a:noFill/>
          <a:ln w="9525">
            <a:noFill/>
            <a:miter lim="800000"/>
            <a:headEnd/>
            <a:tailEnd/>
          </a:ln>
        </p:spPr>
      </p:pic>
      <p:sp>
        <p:nvSpPr>
          <p:cNvPr id="15" name="矩形 14"/>
          <p:cNvSpPr/>
          <p:nvPr/>
        </p:nvSpPr>
        <p:spPr bwMode="auto">
          <a:xfrm>
            <a:off x="857250" y="2857500"/>
            <a:ext cx="2714625" cy="2714625"/>
          </a:xfrm>
          <a:prstGeom prst="rect">
            <a:avLst/>
          </a:prstGeom>
          <a:solidFill>
            <a:schemeClr val="bg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zh-CN" altLang="en-US">
              <a:solidFill>
                <a:schemeClr val="tx1"/>
              </a:solidFill>
            </a:endParaRPr>
          </a:p>
        </p:txBody>
      </p:sp>
      <p:sp>
        <p:nvSpPr>
          <p:cNvPr id="7177" name="矩形 13"/>
          <p:cNvSpPr>
            <a:spLocks noChangeArrowheads="1"/>
          </p:cNvSpPr>
          <p:nvPr/>
        </p:nvSpPr>
        <p:spPr bwMode="auto">
          <a:xfrm>
            <a:off x="1000125" y="2422525"/>
            <a:ext cx="2500313" cy="1892826"/>
          </a:xfrm>
          <a:prstGeom prst="rect">
            <a:avLst/>
          </a:prstGeom>
          <a:noFill/>
          <a:ln w="9525">
            <a:noFill/>
            <a:miter lim="800000"/>
            <a:headEnd/>
            <a:tailEnd/>
          </a:ln>
        </p:spPr>
        <p:txBody>
          <a:bodyPr>
            <a:spAutoFit/>
          </a:bodyPr>
          <a:lstStyle/>
          <a:p>
            <a:pPr algn="just">
              <a:spcAft>
                <a:spcPts val="600"/>
              </a:spcAft>
              <a:buClr>
                <a:srgbClr val="FF0000"/>
              </a:buClr>
              <a:buFont typeface="Wingdings" pitchFamily="2" charset="2"/>
              <a:buChar char="ü"/>
            </a:pP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中国证券监督管理委员会、香港证券及期货事务检查委员会联合公告</a:t>
            </a:r>
            <a:r>
              <a:rPr lang="en-US" altLang="zh-CN" sz="1600" dirty="0" smtClean="0">
                <a:latin typeface="微软雅黑" pitchFamily="34" charset="-122"/>
                <a:ea typeface="微软雅黑" pitchFamily="34" charset="-122"/>
              </a:rPr>
              <a:t>》</a:t>
            </a:r>
          </a:p>
          <a:p>
            <a:pPr algn="just">
              <a:spcAft>
                <a:spcPts val="600"/>
              </a:spcAft>
              <a:buClr>
                <a:srgbClr val="FF0000"/>
              </a:buClr>
              <a:buFont typeface="Wingdings" pitchFamily="2" charset="2"/>
              <a:buChar char="ü"/>
            </a:pPr>
            <a:r>
              <a:rPr lang="en-US" altLang="zh-CN" sz="1600" dirty="0" smtClean="0">
                <a:latin typeface="微软雅黑" pitchFamily="34" charset="-122"/>
                <a:ea typeface="微软雅黑" pitchFamily="34" charset="-122"/>
              </a:rPr>
              <a:t>《</a:t>
            </a:r>
            <a:r>
              <a:rPr lang="zh-CN" altLang="en-US" sz="1600" dirty="0">
                <a:latin typeface="微软雅黑" pitchFamily="34" charset="-122"/>
                <a:ea typeface="微软雅黑" pitchFamily="34" charset="-122"/>
              </a:rPr>
              <a:t>内地与香港股票市场交易互联互通机制试点若干规定</a:t>
            </a:r>
            <a:r>
              <a:rPr lang="en-US" altLang="zh-CN" sz="1600" dirty="0" smtClean="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a:t>
            </a:r>
            <a:r>
              <a:rPr lang="zh-CN" altLang="en-US" sz="1600" dirty="0">
                <a:latin typeface="微软雅黑" pitchFamily="34" charset="-122"/>
                <a:ea typeface="微软雅黑" pitchFamily="34" charset="-122"/>
              </a:rPr>
              <a:t>证监会令</a:t>
            </a:r>
            <a:r>
              <a:rPr lang="zh-CN" altLang="en-US" sz="1600" dirty="0" smtClean="0">
                <a:latin typeface="微软雅黑" pitchFamily="34" charset="-122"/>
                <a:ea typeface="微软雅黑" pitchFamily="34" charset="-122"/>
              </a:rPr>
              <a:t>第</a:t>
            </a:r>
            <a:r>
              <a:rPr lang="en-US" altLang="zh-CN" sz="1600" dirty="0" smtClean="0">
                <a:latin typeface="微软雅黑" pitchFamily="34" charset="-122"/>
                <a:ea typeface="微软雅黑" pitchFamily="34" charset="-122"/>
              </a:rPr>
              <a:t>128</a:t>
            </a:r>
            <a:r>
              <a:rPr lang="zh-CN" altLang="en-US" sz="1600" dirty="0" smtClean="0">
                <a:latin typeface="微软雅黑" pitchFamily="34" charset="-122"/>
                <a:ea typeface="微软雅黑" pitchFamily="34" charset="-122"/>
              </a:rPr>
              <a:t>号）</a:t>
            </a:r>
            <a:endParaRPr lang="en-US" altLang="zh-CN" sz="1600" dirty="0">
              <a:latin typeface="微软雅黑" pitchFamily="34" charset="-122"/>
              <a:ea typeface="微软雅黑" pitchFamily="34" charset="-122"/>
            </a:endParaRPr>
          </a:p>
        </p:txBody>
      </p:sp>
      <p:sp>
        <p:nvSpPr>
          <p:cNvPr id="16" name="矩形 15"/>
          <p:cNvSpPr/>
          <p:nvPr/>
        </p:nvSpPr>
        <p:spPr bwMode="auto">
          <a:xfrm>
            <a:off x="4786313" y="3009900"/>
            <a:ext cx="2714625" cy="2714625"/>
          </a:xfrm>
          <a:prstGeom prst="rect">
            <a:avLst/>
          </a:prstGeom>
          <a:solidFill>
            <a:schemeClr val="bg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zh-CN" altLang="en-US">
              <a:solidFill>
                <a:schemeClr val="tx1"/>
              </a:solidFill>
            </a:endParaRPr>
          </a:p>
        </p:txBody>
      </p:sp>
      <p:sp>
        <p:nvSpPr>
          <p:cNvPr id="7179" name="矩形 12"/>
          <p:cNvSpPr>
            <a:spLocks noChangeArrowheads="1"/>
          </p:cNvSpPr>
          <p:nvPr/>
        </p:nvSpPr>
        <p:spPr bwMode="auto">
          <a:xfrm>
            <a:off x="4746625" y="2382838"/>
            <a:ext cx="2897188" cy="2862322"/>
          </a:xfrm>
          <a:prstGeom prst="rect">
            <a:avLst/>
          </a:prstGeom>
          <a:noFill/>
          <a:ln w="9525">
            <a:noFill/>
            <a:miter lim="800000"/>
            <a:headEnd/>
            <a:tailEnd/>
          </a:ln>
        </p:spPr>
        <p:txBody>
          <a:bodyPr>
            <a:spAutoFit/>
          </a:bodyPr>
          <a:lstStyle/>
          <a:p>
            <a:pPr>
              <a:spcAft>
                <a:spcPts val="600"/>
              </a:spcAft>
              <a:buClr>
                <a:srgbClr val="FF0000"/>
              </a:buClr>
              <a:buFont typeface="Wingdings" pitchFamily="2" charset="2"/>
              <a:buChar char="ü"/>
            </a:pP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内地与香港股票市场交易互联互通机制试点登记、存管、结算业务实施细则</a:t>
            </a:r>
            <a:r>
              <a:rPr lang="en-US" altLang="zh-CN" sz="1600" dirty="0" smtClean="0">
                <a:latin typeface="微软雅黑" pitchFamily="34" charset="-122"/>
                <a:ea typeface="微软雅黑" pitchFamily="34" charset="-122"/>
              </a:rPr>
              <a:t>》</a:t>
            </a:r>
          </a:p>
          <a:p>
            <a:pPr>
              <a:spcAft>
                <a:spcPts val="600"/>
              </a:spcAft>
              <a:buClr>
                <a:srgbClr val="FF0000"/>
              </a:buClr>
              <a:buFont typeface="Wingdings" pitchFamily="2" charset="2"/>
              <a:buChar char="ü"/>
            </a:pPr>
            <a:r>
              <a:rPr lang="en-US" altLang="zh-CN" sz="1600" dirty="0" smtClean="0">
                <a:latin typeface="微软雅黑" pitchFamily="34" charset="-122"/>
                <a:ea typeface="微软雅黑" pitchFamily="34" charset="-122"/>
              </a:rPr>
              <a:t>《</a:t>
            </a:r>
            <a:r>
              <a:rPr lang="zh-CN" altLang="en-US" sz="1600" dirty="0">
                <a:latin typeface="微软雅黑" pitchFamily="34" charset="-122"/>
                <a:ea typeface="微软雅黑" pitchFamily="34" charset="-122"/>
              </a:rPr>
              <a:t>港股通委托协议必备条款</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和</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交易风险揭示书必备条款</a:t>
            </a:r>
            <a:r>
              <a:rPr lang="en-US" altLang="zh-CN" sz="1600" dirty="0" smtClean="0">
                <a:latin typeface="微软雅黑" pitchFamily="34" charset="-122"/>
                <a:ea typeface="微软雅黑" pitchFamily="34" charset="-122"/>
              </a:rPr>
              <a:t>》</a:t>
            </a:r>
          </a:p>
          <a:p>
            <a:pPr>
              <a:spcAft>
                <a:spcPts val="600"/>
              </a:spcAft>
              <a:buClr>
                <a:srgbClr val="FF0000"/>
              </a:buClr>
              <a:buFont typeface="Wingdings" pitchFamily="2" charset="2"/>
              <a:buChar char="ü"/>
            </a:pPr>
            <a:r>
              <a:rPr lang="en-US" altLang="zh-CN" sz="1600" dirty="0" smtClean="0">
                <a:latin typeface="微软雅黑" pitchFamily="34" charset="-122"/>
                <a:ea typeface="微软雅黑" pitchFamily="34" charset="-122"/>
              </a:rPr>
              <a:t>《</a:t>
            </a:r>
            <a:r>
              <a:rPr lang="zh-CN" altLang="en-US" sz="1600" dirty="0">
                <a:latin typeface="微软雅黑" pitchFamily="34" charset="-122"/>
                <a:ea typeface="微软雅黑" pitchFamily="34" charset="-122"/>
              </a:rPr>
              <a:t>中国结算深圳分公司港股通存管结算业务指南</a:t>
            </a:r>
            <a:r>
              <a:rPr lang="en-US" altLang="zh-CN" sz="1600" dirty="0" smtClean="0">
                <a:latin typeface="微软雅黑" pitchFamily="34" charset="-122"/>
                <a:ea typeface="微软雅黑" pitchFamily="34" charset="-122"/>
              </a:rPr>
              <a:t>》</a:t>
            </a:r>
          </a:p>
          <a:p>
            <a:pPr>
              <a:spcAft>
                <a:spcPts val="600"/>
              </a:spcAft>
              <a:buClr>
                <a:srgbClr val="FF0000"/>
              </a:buClr>
              <a:buFont typeface="Wingdings" pitchFamily="2" charset="2"/>
              <a:buChar char="ü"/>
            </a:pPr>
            <a:r>
              <a:rPr lang="zh-CN" altLang="en-US" sz="1600" dirty="0" smtClean="0">
                <a:latin typeface="微软雅黑" pitchFamily="34" charset="-122"/>
                <a:ea typeface="微软雅黑" pitchFamily="34" charset="-122"/>
              </a:rPr>
              <a:t>  证券公司订立港股通业务合同、规则、流程等。</a:t>
            </a:r>
            <a:endParaRPr lang="en-US" altLang="zh-CN" sz="1600" dirty="0" smtClean="0">
              <a:latin typeface="微软雅黑" pitchFamily="34" charset="-122"/>
              <a:ea typeface="微软雅黑" pitchFamily="34" charset="-122"/>
            </a:endParaRPr>
          </a:p>
          <a:p>
            <a:pPr>
              <a:spcAft>
                <a:spcPts val="600"/>
              </a:spcAft>
              <a:buClr>
                <a:srgbClr val="FF0000"/>
              </a:buClr>
            </a:pPr>
            <a:endParaRPr lang="en-US" altLang="zh-CN" sz="1600" dirty="0" smtClean="0">
              <a:latin typeface="微软雅黑" pitchFamily="34" charset="-122"/>
              <a:ea typeface="微软雅黑" pitchFamily="34" charset="-122"/>
            </a:endParaRPr>
          </a:p>
        </p:txBody>
      </p:sp>
      <p:sp>
        <p:nvSpPr>
          <p:cNvPr id="12" name="灯片编号占位符 11"/>
          <p:cNvSpPr>
            <a:spLocks noGrp="1"/>
          </p:cNvSpPr>
          <p:nvPr>
            <p:ph type="sldNum" sz="quarter" idx="12"/>
          </p:nvPr>
        </p:nvSpPr>
        <p:spPr/>
        <p:txBody>
          <a:bodyPr/>
          <a:lstStyle/>
          <a:p>
            <a:pPr>
              <a:defRPr/>
            </a:pPr>
            <a:fld id="{EDAFB4C9-ED7A-41ED-99C6-E96D2E30512B}" type="slidenum">
              <a:rPr lang="en-US" altLang="zh-CN" smtClean="0"/>
              <a:pPr>
                <a:defRPr/>
              </a:pPr>
              <a:t>6</a:t>
            </a:fld>
            <a:endParaRPr lang="en-US" altLang="zh-C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p:sp>
      <p:sp>
        <p:nvSpPr>
          <p:cNvPr id="4" name="标题 3"/>
          <p:cNvSpPr>
            <a:spLocks noGrp="1"/>
          </p:cNvSpPr>
          <p:nvPr>
            <p:ph type="title"/>
          </p:nvPr>
        </p:nvSpPr>
        <p:spPr/>
        <p:txBody>
          <a:bodyPr>
            <a:normAutofit/>
          </a:bodyPr>
          <a:lstStyle/>
          <a:p>
            <a:r>
              <a:rPr lang="zh-CN" altLang="en-US" sz="4000" dirty="0" smtClean="0"/>
              <a:t>存管</a:t>
            </a:r>
            <a:endParaRPr lang="zh-CN" altLang="en-US" sz="4000" dirty="0"/>
          </a:p>
        </p:txBody>
      </p:sp>
      <p:sp>
        <p:nvSpPr>
          <p:cNvPr id="5" name="文本占位符 4"/>
          <p:cNvSpPr>
            <a:spLocks noGrp="1"/>
          </p:cNvSpPr>
          <p:nvPr>
            <p:ph type="body" idx="1"/>
          </p:nvPr>
        </p:nvSpPr>
        <p:spPr/>
        <p:txBody>
          <a:bodyPr/>
          <a:lstStyle/>
          <a:p>
            <a:r>
              <a:rPr lang="en-US" altLang="zh-CN" dirty="0" smtClean="0"/>
              <a:t>2</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8"/>
          <p:cNvSpPr txBox="1">
            <a:spLocks noChangeArrowheads="1"/>
          </p:cNvSpPr>
          <p:nvPr/>
        </p:nvSpPr>
        <p:spPr bwMode="auto">
          <a:xfrm>
            <a:off x="579438" y="115888"/>
            <a:ext cx="8240712" cy="572464"/>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二、存管</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a:t>
            </a:r>
            <a:r>
              <a:rPr lang="en-US" altLang="zh-CN" sz="2600" b="1" dirty="0" smtClean="0">
                <a:solidFill>
                  <a:schemeClr val="bg1"/>
                </a:solidFill>
                <a:ea typeface="黑体" pitchFamily="49" charset="-122"/>
              </a:rPr>
              <a:t>1</a:t>
            </a:r>
            <a:r>
              <a:rPr lang="zh-CN" altLang="en-US" sz="2600" b="1" dirty="0" smtClean="0">
                <a:solidFill>
                  <a:schemeClr val="bg1"/>
                </a:solidFill>
                <a:ea typeface="黑体" pitchFamily="49" charset="-122"/>
              </a:rPr>
              <a:t>）境内</a:t>
            </a:r>
            <a:r>
              <a:rPr lang="zh-CN" altLang="en-US" sz="2600" b="1" dirty="0">
                <a:solidFill>
                  <a:schemeClr val="bg1"/>
                </a:solidFill>
                <a:ea typeface="黑体" pitchFamily="49" charset="-122"/>
              </a:rPr>
              <a:t>投资者的账户及持有</a:t>
            </a:r>
          </a:p>
        </p:txBody>
      </p:sp>
      <p:sp>
        <p:nvSpPr>
          <p:cNvPr id="9219" name="Text Box 9"/>
          <p:cNvSpPr txBox="1">
            <a:spLocks noChangeArrowheads="1"/>
          </p:cNvSpPr>
          <p:nvPr/>
        </p:nvSpPr>
        <p:spPr bwMode="auto">
          <a:xfrm>
            <a:off x="468313" y="904875"/>
            <a:ext cx="7991475" cy="2586038"/>
          </a:xfrm>
          <a:prstGeom prst="rect">
            <a:avLst/>
          </a:prstGeom>
          <a:noFill/>
          <a:ln w="9525">
            <a:noFill/>
            <a:miter lim="800000"/>
            <a:headEnd/>
            <a:tailEnd/>
          </a:ln>
        </p:spPr>
        <p:txBody>
          <a:bodyPr>
            <a:spAutoFit/>
          </a:bodyPr>
          <a:lstStyle/>
          <a:p>
            <a:pPr marL="342900" lvl="1" indent="-342900" eaLnBrk="0" hangingPunct="0">
              <a:lnSpc>
                <a:spcPct val="150000"/>
              </a:lnSpc>
              <a:spcBef>
                <a:spcPct val="40000"/>
              </a:spcBef>
              <a:buClr>
                <a:srgbClr val="CC0000"/>
              </a:buClr>
              <a:buSzPct val="80000"/>
              <a:buFont typeface="Wingdings" pitchFamily="2" charset="2"/>
              <a:buNone/>
            </a:pPr>
            <a:endParaRPr lang="en-US" altLang="zh-CN" sz="2000">
              <a:solidFill>
                <a:srgbClr val="4D4D4D"/>
              </a:solidFill>
              <a:latin typeface="黑体" pitchFamily="49" charset="-122"/>
              <a:ea typeface="黑体" pitchFamily="49" charset="-122"/>
            </a:endParaRPr>
          </a:p>
          <a:p>
            <a:pPr marL="342900" lvl="1" indent="-342900" eaLnBrk="0" hangingPunct="0">
              <a:lnSpc>
                <a:spcPct val="150000"/>
              </a:lnSpc>
              <a:spcBef>
                <a:spcPct val="40000"/>
              </a:spcBef>
              <a:buClr>
                <a:srgbClr val="CC0000"/>
              </a:buClr>
              <a:buSzPct val="80000"/>
              <a:buFont typeface="Wingdings" pitchFamily="2" charset="2"/>
              <a:buNone/>
            </a:pPr>
            <a:endParaRPr lang="en-US" altLang="zh-CN" sz="2000">
              <a:solidFill>
                <a:srgbClr val="4D4D4D"/>
              </a:solidFill>
              <a:latin typeface="黑体" pitchFamily="49" charset="-122"/>
              <a:ea typeface="黑体" pitchFamily="49" charset="-122"/>
            </a:endParaRPr>
          </a:p>
          <a:p>
            <a:pPr marL="342900" lvl="1" indent="-342900" eaLnBrk="0" hangingPunct="0">
              <a:lnSpc>
                <a:spcPct val="150000"/>
              </a:lnSpc>
              <a:spcBef>
                <a:spcPct val="40000"/>
              </a:spcBef>
              <a:buClr>
                <a:srgbClr val="CC0000"/>
              </a:buClr>
              <a:buSzPct val="80000"/>
              <a:buFont typeface="Wingdings" pitchFamily="2" charset="2"/>
              <a:buNone/>
            </a:pPr>
            <a:endParaRPr lang="en-US" altLang="zh-CN" sz="2000">
              <a:solidFill>
                <a:srgbClr val="4D4D4D"/>
              </a:solidFill>
              <a:latin typeface="黑体" pitchFamily="49" charset="-122"/>
              <a:ea typeface="黑体" pitchFamily="49" charset="-122"/>
            </a:endParaRPr>
          </a:p>
          <a:p>
            <a:pPr marL="460375" lvl="2" eaLnBrk="0" hangingPunct="0">
              <a:lnSpc>
                <a:spcPct val="150000"/>
              </a:lnSpc>
              <a:buClr>
                <a:srgbClr val="FF0000"/>
              </a:buClr>
              <a:buSzPct val="90000"/>
            </a:pPr>
            <a:endParaRPr lang="en-US" altLang="zh-CN" sz="1200" b="1">
              <a:latin typeface="黑体" pitchFamily="49" charset="-122"/>
              <a:ea typeface="黑体" pitchFamily="49" charset="-122"/>
            </a:endParaRPr>
          </a:p>
          <a:p>
            <a:pPr marL="342900" lvl="1" indent="-342900" eaLnBrk="0" hangingPunct="0">
              <a:lnSpc>
                <a:spcPct val="150000"/>
              </a:lnSpc>
              <a:spcBef>
                <a:spcPct val="40000"/>
              </a:spcBef>
              <a:buClr>
                <a:srgbClr val="CC0000"/>
              </a:buClr>
              <a:buSzPct val="80000"/>
              <a:buFont typeface="Wingdings" pitchFamily="2" charset="2"/>
              <a:buNone/>
            </a:pPr>
            <a:endParaRPr lang="en-US" altLang="zh-CN" sz="2000">
              <a:solidFill>
                <a:srgbClr val="4D4D4D"/>
              </a:solidFill>
              <a:latin typeface="黑体" pitchFamily="49" charset="-122"/>
              <a:ea typeface="黑体" pitchFamily="49" charset="-122"/>
            </a:endParaRPr>
          </a:p>
        </p:txBody>
      </p:sp>
      <p:pic>
        <p:nvPicPr>
          <p:cNvPr id="9221" name="Picture 3" descr="C:\Users\Administrator\Desktop\201777-12062Q133445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1928802"/>
            <a:ext cx="9255041" cy="4451361"/>
          </a:xfrm>
          <a:prstGeom prst="rect">
            <a:avLst/>
          </a:prstGeom>
          <a:noFill/>
          <a:ln w="9525">
            <a:noFill/>
            <a:miter lim="800000"/>
            <a:headEnd/>
            <a:tailEnd/>
          </a:ln>
        </p:spPr>
      </p:pic>
      <p:sp>
        <p:nvSpPr>
          <p:cNvPr id="9222" name="TextBox 9"/>
          <p:cNvSpPr txBox="1">
            <a:spLocks noChangeArrowheads="1"/>
          </p:cNvSpPr>
          <p:nvPr/>
        </p:nvSpPr>
        <p:spPr bwMode="auto">
          <a:xfrm>
            <a:off x="1214414" y="2571744"/>
            <a:ext cx="4572032" cy="4678204"/>
          </a:xfrm>
          <a:prstGeom prst="rect">
            <a:avLst/>
          </a:prstGeom>
          <a:noFill/>
          <a:ln w="9525">
            <a:noFill/>
            <a:miter lim="800000"/>
            <a:headEnd/>
            <a:tailEnd/>
          </a:ln>
        </p:spPr>
        <p:txBody>
          <a:bodyPr wrap="square">
            <a:spAutoFit/>
          </a:bodyPr>
          <a:lstStyle/>
          <a:p>
            <a:r>
              <a:rPr lang="zh-CN" altLang="en-US" b="1" dirty="0">
                <a:latin typeface="微软雅黑" pitchFamily="34" charset="-122"/>
                <a:ea typeface="微软雅黑" pitchFamily="34" charset="-122"/>
              </a:rPr>
              <a:t>投资者账户中港股持仓：</a:t>
            </a:r>
            <a:endParaRPr lang="en-US" altLang="zh-CN" b="1" dirty="0">
              <a:latin typeface="微软雅黑" pitchFamily="34" charset="-122"/>
              <a:ea typeface="微软雅黑" pitchFamily="34" charset="-122"/>
            </a:endParaRPr>
          </a:p>
          <a:p>
            <a:endParaRPr lang="en-US" altLang="zh-CN"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由于交收期为</a:t>
            </a:r>
            <a:r>
              <a:rPr lang="en-US" altLang="zh-CN" sz="1400" dirty="0">
                <a:latin typeface="微软雅黑" pitchFamily="34" charset="-122"/>
                <a:ea typeface="微软雅黑" pitchFamily="34" charset="-122"/>
              </a:rPr>
              <a:t>T+2</a:t>
            </a:r>
            <a:r>
              <a:rPr lang="zh-CN" altLang="en-US" sz="1400" dirty="0">
                <a:latin typeface="微软雅黑" pitchFamily="34" charset="-122"/>
                <a:ea typeface="微软雅黑" pitchFamily="34" charset="-122"/>
              </a:rPr>
              <a:t>，港股余额分为可交易数量（</a:t>
            </a:r>
            <a:r>
              <a:rPr lang="en-US" altLang="zh-CN" sz="1400" dirty="0">
                <a:latin typeface="微软雅黑" pitchFamily="34" charset="-122"/>
                <a:ea typeface="微软雅黑" pitchFamily="34" charset="-122"/>
              </a:rPr>
              <a:t>Available)</a:t>
            </a:r>
            <a:r>
              <a:rPr lang="zh-CN" altLang="en-US" sz="1400" dirty="0">
                <a:latin typeface="微软雅黑" pitchFamily="34" charset="-122"/>
                <a:ea typeface="微软雅黑" pitchFamily="34" charset="-122"/>
              </a:rPr>
              <a:t>、日终持有余额（</a:t>
            </a:r>
            <a:r>
              <a:rPr lang="en-US" altLang="zh-CN" sz="1400" dirty="0">
                <a:latin typeface="微软雅黑" pitchFamily="34" charset="-122"/>
                <a:ea typeface="微软雅黑" pitchFamily="34" charset="-122"/>
              </a:rPr>
              <a:t>Balance)</a:t>
            </a:r>
            <a:r>
              <a:rPr lang="zh-CN" altLang="en-US" sz="1400" dirty="0">
                <a:latin typeface="微软雅黑" pitchFamily="34" charset="-122"/>
                <a:ea typeface="微软雅黑" pitchFamily="34" charset="-122"/>
              </a:rPr>
              <a:t>、未完成交收数量（</a:t>
            </a:r>
            <a:r>
              <a:rPr lang="en-US" altLang="zh-CN" sz="1400" dirty="0">
                <a:latin typeface="微软雅黑" pitchFamily="34" charset="-122"/>
                <a:ea typeface="微软雅黑" pitchFamily="34" charset="-122"/>
              </a:rPr>
              <a:t>Pending)</a:t>
            </a:r>
            <a:r>
              <a:rPr lang="zh-CN" altLang="en-US" sz="1400" dirty="0">
                <a:latin typeface="微软雅黑" pitchFamily="34" charset="-122"/>
                <a:ea typeface="微软雅黑" pitchFamily="34" charset="-122"/>
              </a:rPr>
              <a:t>、冻结数量（</a:t>
            </a:r>
            <a:r>
              <a:rPr lang="en-US" altLang="zh-CN" sz="1400" dirty="0" smtClean="0">
                <a:latin typeface="微软雅黑" pitchFamily="34" charset="-122"/>
                <a:ea typeface="微软雅黑" pitchFamily="34" charset="-122"/>
              </a:rPr>
              <a:t>Frozen</a:t>
            </a:r>
            <a:endParaRPr lang="zh-CN" altLang="en-US"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   </a:t>
            </a:r>
            <a:r>
              <a:rPr lang="en-US" altLang="zh-CN" sz="1400" b="1" dirty="0">
                <a:latin typeface="微软雅黑" pitchFamily="34" charset="-122"/>
                <a:ea typeface="微软雅黑" pitchFamily="34" charset="-122"/>
              </a:rPr>
              <a:t>A  = B + </a:t>
            </a:r>
            <a:r>
              <a:rPr lang="en-US" altLang="zh-CN" sz="1400" b="1" dirty="0" smtClean="0">
                <a:latin typeface="微软雅黑" pitchFamily="34" charset="-122"/>
                <a:ea typeface="微软雅黑" pitchFamily="34" charset="-122"/>
              </a:rPr>
              <a:t>P</a:t>
            </a:r>
            <a:r>
              <a:rPr lang="zh-CN" altLang="en-US" sz="1400" b="1" dirty="0" smtClean="0">
                <a:latin typeface="微软雅黑" pitchFamily="34" charset="-122"/>
                <a:ea typeface="微软雅黑" pitchFamily="34" charset="-122"/>
              </a:rPr>
              <a:t>（买入</a:t>
            </a:r>
            <a:r>
              <a:rPr lang="en-US" altLang="zh-CN" sz="1400" b="1" dirty="0" smtClean="0">
                <a:latin typeface="微软雅黑" pitchFamily="34" charset="-122"/>
                <a:ea typeface="微软雅黑" pitchFamily="34" charset="-122"/>
              </a:rPr>
              <a:t>&gt;0</a:t>
            </a:r>
            <a:r>
              <a:rPr lang="zh-CN" altLang="en-US" sz="1400" b="1" dirty="0" smtClean="0">
                <a:latin typeface="微软雅黑" pitchFamily="34" charset="-122"/>
                <a:ea typeface="微软雅黑" pitchFamily="34" charset="-122"/>
              </a:rPr>
              <a:t>）</a:t>
            </a:r>
            <a:r>
              <a:rPr lang="en-US" altLang="zh-CN" sz="1400" b="1" dirty="0" smtClean="0">
                <a:latin typeface="微软雅黑" pitchFamily="34" charset="-122"/>
                <a:ea typeface="微软雅黑" pitchFamily="34" charset="-122"/>
              </a:rPr>
              <a:t> </a:t>
            </a:r>
            <a:r>
              <a:rPr lang="en-US" altLang="zh-CN" sz="1400" b="1" dirty="0">
                <a:latin typeface="微软雅黑" pitchFamily="34" charset="-122"/>
                <a:ea typeface="微软雅黑" pitchFamily="34" charset="-122"/>
              </a:rPr>
              <a:t>– </a:t>
            </a:r>
            <a:r>
              <a:rPr lang="en-US" altLang="zh-CN" sz="1400" b="1" dirty="0" smtClean="0">
                <a:latin typeface="微软雅黑" pitchFamily="34" charset="-122"/>
                <a:ea typeface="微软雅黑" pitchFamily="34" charset="-122"/>
              </a:rPr>
              <a:t>F</a:t>
            </a:r>
          </a:p>
          <a:p>
            <a:endParaRPr lang="en-US" altLang="zh-CN" sz="1400" dirty="0" smtClean="0"/>
          </a:p>
          <a:p>
            <a:r>
              <a:rPr lang="zh-CN" altLang="en-US" sz="1400" dirty="0" smtClean="0">
                <a:latin typeface="+mn-ea"/>
                <a:ea typeface="+mn-ea"/>
              </a:rPr>
              <a:t>买入时：买入股票后</a:t>
            </a:r>
            <a:r>
              <a:rPr lang="en-US" sz="1400" dirty="0" smtClean="0">
                <a:latin typeface="+mn-ea"/>
                <a:ea typeface="+mn-ea"/>
              </a:rPr>
              <a:t>T+0</a:t>
            </a:r>
            <a:r>
              <a:rPr lang="zh-CN" altLang="en-US" sz="1400" dirty="0" smtClean="0">
                <a:latin typeface="+mn-ea"/>
                <a:ea typeface="+mn-ea"/>
              </a:rPr>
              <a:t>即可卖出</a:t>
            </a:r>
            <a:endParaRPr lang="en-US" altLang="zh-CN" sz="1400" dirty="0" smtClean="0">
              <a:latin typeface="+mn-ea"/>
              <a:ea typeface="+mn-ea"/>
            </a:endParaRPr>
          </a:p>
          <a:p>
            <a:r>
              <a:rPr lang="en-US" altLang="zh-CN" sz="1400" dirty="0" smtClean="0">
                <a:latin typeface="+mn-ea"/>
                <a:ea typeface="+mn-ea"/>
              </a:rPr>
              <a:t>              </a:t>
            </a:r>
            <a:r>
              <a:rPr lang="zh-CN" altLang="en-US" sz="1400" dirty="0" smtClean="0">
                <a:latin typeface="+mn-ea"/>
                <a:ea typeface="+mn-ea"/>
              </a:rPr>
              <a:t>股票</a:t>
            </a:r>
            <a:r>
              <a:rPr lang="en-US" sz="1400" dirty="0" smtClean="0">
                <a:latin typeface="+mn-ea"/>
                <a:ea typeface="+mn-ea"/>
              </a:rPr>
              <a:t>T+2</a:t>
            </a:r>
            <a:r>
              <a:rPr lang="zh-CN" altLang="en-US" sz="1400" dirty="0" smtClean="0">
                <a:latin typeface="+mn-ea"/>
                <a:ea typeface="+mn-ea"/>
              </a:rPr>
              <a:t>日才划入投资者账户</a:t>
            </a:r>
            <a:endParaRPr lang="en-US" altLang="zh-CN" sz="1400" dirty="0" smtClean="0">
              <a:latin typeface="+mn-ea"/>
              <a:ea typeface="+mn-ea"/>
            </a:endParaRPr>
          </a:p>
          <a:p>
            <a:r>
              <a:rPr lang="en-US" altLang="zh-CN" sz="1400" dirty="0" smtClean="0">
                <a:latin typeface="+mn-ea"/>
                <a:ea typeface="+mn-ea"/>
              </a:rPr>
              <a:t>              </a:t>
            </a:r>
            <a:r>
              <a:rPr lang="zh-CN" altLang="en-US" sz="1400" dirty="0" smtClean="0">
                <a:latin typeface="+mn-ea"/>
                <a:ea typeface="+mn-ea"/>
              </a:rPr>
              <a:t>买入资金</a:t>
            </a:r>
            <a:r>
              <a:rPr lang="en-US" sz="1400" dirty="0" smtClean="0">
                <a:latin typeface="+mn-ea"/>
                <a:ea typeface="+mn-ea"/>
              </a:rPr>
              <a:t>T+0</a:t>
            </a:r>
            <a:r>
              <a:rPr lang="zh-CN" altLang="en-US" sz="1400" dirty="0" smtClean="0">
                <a:latin typeface="+mn-ea"/>
                <a:ea typeface="+mn-ea"/>
              </a:rPr>
              <a:t>冻结，</a:t>
            </a:r>
            <a:r>
              <a:rPr lang="en-US" sz="1400" dirty="0" smtClean="0">
                <a:latin typeface="+mn-ea"/>
                <a:ea typeface="+mn-ea"/>
              </a:rPr>
              <a:t>T+2</a:t>
            </a:r>
            <a:r>
              <a:rPr lang="zh-CN" altLang="en-US" sz="1400" dirty="0" smtClean="0">
                <a:latin typeface="+mn-ea"/>
                <a:ea typeface="+mn-ea"/>
              </a:rPr>
              <a:t>日正式从账户中转出。</a:t>
            </a:r>
            <a:endParaRPr lang="en-US" altLang="zh-CN" sz="1400" dirty="0" smtClean="0">
              <a:latin typeface="+mn-ea"/>
              <a:ea typeface="+mn-ea"/>
            </a:endParaRPr>
          </a:p>
          <a:p>
            <a:r>
              <a:rPr lang="zh-CN" altLang="en-US" sz="1400" dirty="0" smtClean="0">
                <a:latin typeface="+mn-ea"/>
                <a:ea typeface="+mn-ea"/>
              </a:rPr>
              <a:t>卖出时：卖出股票</a:t>
            </a:r>
            <a:r>
              <a:rPr lang="en-US" sz="1400" dirty="0" smtClean="0">
                <a:latin typeface="+mn-ea"/>
                <a:ea typeface="+mn-ea"/>
              </a:rPr>
              <a:t>T+2</a:t>
            </a:r>
            <a:r>
              <a:rPr lang="zh-CN" altLang="en-US" sz="1400" dirty="0" smtClean="0">
                <a:latin typeface="+mn-ea"/>
                <a:ea typeface="+mn-ea"/>
              </a:rPr>
              <a:t>日股票才从投资者账户划出</a:t>
            </a:r>
            <a:endParaRPr lang="en-US" altLang="zh-CN" sz="1400" dirty="0" smtClean="0">
              <a:latin typeface="+mn-ea"/>
              <a:ea typeface="+mn-ea"/>
            </a:endParaRPr>
          </a:p>
          <a:p>
            <a:r>
              <a:rPr lang="en-US" altLang="zh-CN" sz="1400" dirty="0" smtClean="0">
                <a:latin typeface="+mn-ea"/>
                <a:ea typeface="+mn-ea"/>
              </a:rPr>
              <a:t>             </a:t>
            </a:r>
            <a:r>
              <a:rPr lang="zh-CN" altLang="en-US" sz="1400" dirty="0" smtClean="0">
                <a:latin typeface="+mn-ea"/>
                <a:ea typeface="+mn-ea"/>
              </a:rPr>
              <a:t>资金</a:t>
            </a:r>
            <a:r>
              <a:rPr lang="en-US" sz="1400" dirty="0" smtClean="0">
                <a:latin typeface="+mn-ea"/>
                <a:ea typeface="+mn-ea"/>
              </a:rPr>
              <a:t>T+0</a:t>
            </a:r>
            <a:r>
              <a:rPr lang="zh-CN" altLang="en-US" sz="1400" dirty="0" smtClean="0">
                <a:latin typeface="+mn-ea"/>
                <a:ea typeface="+mn-ea"/>
              </a:rPr>
              <a:t>即可参与港股交易，暂定</a:t>
            </a:r>
            <a:r>
              <a:rPr lang="en-US" sz="1400" dirty="0" smtClean="0">
                <a:latin typeface="+mn-ea"/>
                <a:ea typeface="+mn-ea"/>
              </a:rPr>
              <a:t>T+3</a:t>
            </a:r>
            <a:r>
              <a:rPr lang="zh-CN" altLang="en-US" sz="1400" dirty="0" smtClean="0">
                <a:latin typeface="+mn-ea"/>
                <a:ea typeface="+mn-ea"/>
              </a:rPr>
              <a:t>日可转出。</a:t>
            </a:r>
          </a:p>
          <a:p>
            <a:endParaRPr lang="en-US" altLang="zh-CN" sz="1400" b="1" dirty="0">
              <a:solidFill>
                <a:srgbClr val="FF0000"/>
              </a:solidFill>
              <a:latin typeface="微软雅黑" pitchFamily="34" charset="-122"/>
              <a:ea typeface="微软雅黑" pitchFamily="34" charset="-122"/>
            </a:endParaRPr>
          </a:p>
          <a:p>
            <a:endParaRPr lang="en-US" altLang="zh-CN" b="1" dirty="0">
              <a:solidFill>
                <a:srgbClr val="FF0000"/>
              </a:solidFill>
              <a:latin typeface="微软雅黑" pitchFamily="34" charset="-122"/>
              <a:ea typeface="微软雅黑" pitchFamily="34" charset="-122"/>
            </a:endParaRPr>
          </a:p>
          <a:p>
            <a:r>
              <a:rPr lang="en-US" dirty="0" smtClean="0"/>
              <a:t/>
            </a:r>
            <a:br>
              <a:rPr lang="en-US" dirty="0" smtClean="0"/>
            </a:br>
            <a:endParaRPr lang="zh-CN" altLang="en-US" dirty="0">
              <a:latin typeface="微软雅黑" pitchFamily="34" charset="-122"/>
              <a:ea typeface="微软雅黑" pitchFamily="34" charset="-122"/>
            </a:endParaRPr>
          </a:p>
          <a:p>
            <a:endParaRPr lang="en-US" altLang="zh-CN" dirty="0">
              <a:latin typeface="微软雅黑" pitchFamily="34" charset="-122"/>
              <a:ea typeface="微软雅黑" pitchFamily="34" charset="-122"/>
            </a:endParaRPr>
          </a:p>
          <a:p>
            <a:endParaRPr lang="en-US" altLang="zh-CN" dirty="0">
              <a:latin typeface="微软雅黑" pitchFamily="34" charset="-122"/>
              <a:ea typeface="微软雅黑" pitchFamily="34" charset="-122"/>
            </a:endParaRPr>
          </a:p>
          <a:p>
            <a:endParaRPr lang="zh-CN" altLang="en-US" dirty="0">
              <a:latin typeface="微软雅黑" pitchFamily="34" charset="-122"/>
              <a:ea typeface="微软雅黑" pitchFamily="34" charset="-122"/>
            </a:endParaRPr>
          </a:p>
        </p:txBody>
      </p:sp>
      <p:sp>
        <p:nvSpPr>
          <p:cNvPr id="12" name="圆角矩形 11"/>
          <p:cNvSpPr/>
          <p:nvPr/>
        </p:nvSpPr>
        <p:spPr bwMode="auto">
          <a:xfrm>
            <a:off x="1000100" y="1142984"/>
            <a:ext cx="5143500" cy="642937"/>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ctr">
              <a:defRPr/>
            </a:pPr>
            <a:r>
              <a:rPr lang="zh-CN" altLang="en-US" sz="2800" b="1" dirty="0">
                <a:solidFill>
                  <a:schemeClr val="tx1"/>
                </a:solidFill>
                <a:latin typeface="微软雅黑" pitchFamily="34" charset="-122"/>
                <a:ea typeface="微软雅黑" pitchFamily="34" charset="-122"/>
              </a:rPr>
              <a:t>投资者账户：深市</a:t>
            </a:r>
            <a:r>
              <a:rPr lang="en-US" altLang="zh-CN" sz="2800" b="1" dirty="0">
                <a:solidFill>
                  <a:schemeClr val="tx1"/>
                </a:solidFill>
                <a:latin typeface="微软雅黑" pitchFamily="34" charset="-122"/>
                <a:ea typeface="微软雅黑" pitchFamily="34" charset="-122"/>
              </a:rPr>
              <a:t>A</a:t>
            </a:r>
            <a:r>
              <a:rPr lang="zh-CN" altLang="en-US" sz="2800" b="1" dirty="0">
                <a:solidFill>
                  <a:schemeClr val="tx1"/>
                </a:solidFill>
                <a:latin typeface="微软雅黑" pitchFamily="34" charset="-122"/>
                <a:ea typeface="微软雅黑" pitchFamily="34" charset="-122"/>
              </a:rPr>
              <a:t>股账户</a:t>
            </a:r>
            <a:endParaRPr lang="en-US" altLang="zh-CN" sz="2800" b="1" dirty="0">
              <a:solidFill>
                <a:schemeClr val="tx1"/>
              </a:solidFill>
              <a:latin typeface="微软雅黑" pitchFamily="34" charset="-122"/>
              <a:ea typeface="微软雅黑" pitchFamily="34" charset="-122"/>
            </a:endParaRPr>
          </a:p>
        </p:txBody>
      </p:sp>
      <p:pic>
        <p:nvPicPr>
          <p:cNvPr id="9224" name="图片 18"/>
          <p:cNvPicPr>
            <a:picLocks noChangeAspect="1" noChangeArrowheads="1"/>
          </p:cNvPicPr>
          <p:nvPr/>
        </p:nvPicPr>
        <p:blipFill>
          <a:blip r:embed="rId3" cstate="print"/>
          <a:srcRect/>
          <a:stretch>
            <a:fillRect/>
          </a:stretch>
        </p:blipFill>
        <p:spPr bwMode="auto">
          <a:xfrm>
            <a:off x="285726" y="1142984"/>
            <a:ext cx="1000125" cy="1319213"/>
          </a:xfrm>
          <a:prstGeom prst="rect">
            <a:avLst/>
          </a:prstGeom>
          <a:noFill/>
          <a:ln w="9525">
            <a:noFill/>
            <a:miter lim="800000"/>
            <a:headEnd/>
            <a:tailEnd/>
          </a:ln>
        </p:spPr>
      </p:pic>
      <p:sp>
        <p:nvSpPr>
          <p:cNvPr id="9" name="灯片编号占位符 8"/>
          <p:cNvSpPr>
            <a:spLocks noGrp="1"/>
          </p:cNvSpPr>
          <p:nvPr>
            <p:ph type="sldNum" sz="quarter" idx="12"/>
          </p:nvPr>
        </p:nvSpPr>
        <p:spPr/>
        <p:txBody>
          <a:bodyPr/>
          <a:lstStyle/>
          <a:p>
            <a:pPr>
              <a:defRPr/>
            </a:pPr>
            <a:fld id="{0248D04E-3358-42AD-A84E-CEB493668026}" type="slidenum">
              <a:rPr lang="en-US" altLang="zh-CN" smtClean="0"/>
              <a:pPr>
                <a:defRPr/>
              </a:pPr>
              <a:t>8</a:t>
            </a:fld>
            <a:endParaRPr lang="en-US" altLang="zh-C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8"/>
          <p:cNvSpPr txBox="1">
            <a:spLocks noChangeArrowheads="1"/>
          </p:cNvSpPr>
          <p:nvPr/>
        </p:nvSpPr>
        <p:spPr bwMode="auto">
          <a:xfrm>
            <a:off x="595313" y="115888"/>
            <a:ext cx="8262937" cy="573087"/>
          </a:xfrm>
          <a:prstGeom prst="rect">
            <a:avLst/>
          </a:prstGeom>
          <a:noFill/>
          <a:ln w="9525">
            <a:noFill/>
            <a:miter lim="800000"/>
            <a:headEnd/>
            <a:tailEnd/>
          </a:ln>
        </p:spPr>
        <p:txBody>
          <a:bodyPr>
            <a:spAutoFit/>
          </a:bodyPr>
          <a:lstStyle/>
          <a:p>
            <a:pPr marL="342900" lvl="1" indent="-342900">
              <a:lnSpc>
                <a:spcPct val="120000"/>
              </a:lnSpc>
            </a:pPr>
            <a:r>
              <a:rPr lang="zh-CN" altLang="en-US" sz="2600" b="1" dirty="0">
                <a:solidFill>
                  <a:schemeClr val="bg1"/>
                </a:solidFill>
                <a:ea typeface="黑体" pitchFamily="49" charset="-122"/>
              </a:rPr>
              <a:t>二、存管</a:t>
            </a:r>
            <a:r>
              <a:rPr lang="en-US" altLang="zh-CN" sz="2600" b="1" dirty="0" smtClean="0">
                <a:solidFill>
                  <a:schemeClr val="bg1"/>
                </a:solidFill>
                <a:ea typeface="黑体" pitchFamily="49" charset="-122"/>
              </a:rPr>
              <a:t>-</a:t>
            </a:r>
            <a:r>
              <a:rPr lang="zh-CN" altLang="en-US" sz="2600" b="1" dirty="0" smtClean="0">
                <a:solidFill>
                  <a:schemeClr val="bg1"/>
                </a:solidFill>
                <a:ea typeface="黑体" pitchFamily="49" charset="-122"/>
              </a:rPr>
              <a:t> （</a:t>
            </a:r>
            <a:r>
              <a:rPr lang="en-US" altLang="zh-CN" sz="2600" b="1" dirty="0" smtClean="0">
                <a:solidFill>
                  <a:schemeClr val="bg1"/>
                </a:solidFill>
                <a:ea typeface="黑体" pitchFamily="49" charset="-122"/>
              </a:rPr>
              <a:t>1</a:t>
            </a:r>
            <a:r>
              <a:rPr lang="zh-CN" altLang="en-US" sz="2600" b="1" dirty="0" smtClean="0">
                <a:solidFill>
                  <a:schemeClr val="bg1"/>
                </a:solidFill>
                <a:ea typeface="黑体" pitchFamily="49" charset="-122"/>
              </a:rPr>
              <a:t>）境内</a:t>
            </a:r>
            <a:r>
              <a:rPr lang="zh-CN" altLang="en-US" sz="2600" b="1" dirty="0">
                <a:solidFill>
                  <a:schemeClr val="bg1"/>
                </a:solidFill>
                <a:ea typeface="黑体" pitchFamily="49" charset="-122"/>
              </a:rPr>
              <a:t>投资者的账户及持有</a:t>
            </a:r>
          </a:p>
        </p:txBody>
      </p:sp>
      <p:graphicFrame>
        <p:nvGraphicFramePr>
          <p:cNvPr id="2" name="表格 1"/>
          <p:cNvGraphicFramePr>
            <a:graphicFrameLocks noGrp="1"/>
          </p:cNvGraphicFramePr>
          <p:nvPr/>
        </p:nvGraphicFramePr>
        <p:xfrm>
          <a:off x="357188" y="2714625"/>
          <a:ext cx="8339034" cy="3308985"/>
        </p:xfrm>
        <a:graphic>
          <a:graphicData uri="http://schemas.openxmlformats.org/drawingml/2006/table">
            <a:tbl>
              <a:tblPr>
                <a:tableStyleId>{69CF1AB2-1976-4502-BF36-3FF5EA218861}</a:tableStyleId>
              </a:tblPr>
              <a:tblGrid>
                <a:gridCol w="1067580"/>
                <a:gridCol w="1891398"/>
                <a:gridCol w="1345014"/>
                <a:gridCol w="1345014"/>
                <a:gridCol w="1345014"/>
                <a:gridCol w="1345014"/>
              </a:tblGrid>
              <a:tr h="800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日期</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事项</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日间可交易数量</a:t>
                      </a:r>
                      <a:r>
                        <a:rPr kumimoji="0" lang="en-US" altLang="zh-CN" sz="1600" u="none" strike="noStrike" cap="none" normalizeH="0" baseline="0" dirty="0" smtClean="0">
                          <a:ln>
                            <a:noFill/>
                          </a:ln>
                          <a:effectLst/>
                          <a:latin typeface="微软雅黑" pitchFamily="34" charset="-122"/>
                          <a:ea typeface="微软雅黑" pitchFamily="34" charset="-122"/>
                        </a:rPr>
                        <a:t>(A)</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日终持有余额</a:t>
                      </a:r>
                      <a:r>
                        <a:rPr kumimoji="0" lang="en-US" altLang="zh-CN" sz="1600" u="none" strike="noStrike" cap="none" normalizeH="0" baseline="0" dirty="0" smtClean="0">
                          <a:ln>
                            <a:noFill/>
                          </a:ln>
                          <a:effectLst/>
                          <a:latin typeface="微软雅黑" pitchFamily="34" charset="-122"/>
                          <a:ea typeface="微软雅黑" pitchFamily="34" charset="-122"/>
                        </a:rPr>
                        <a:t>(B)</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未完成交收数量</a:t>
                      </a:r>
                      <a:r>
                        <a:rPr kumimoji="0" lang="en-US" altLang="zh-CN" sz="1600" u="none" strike="noStrike" cap="none" normalizeH="0" baseline="0" dirty="0" smtClean="0">
                          <a:ln>
                            <a:noFill/>
                          </a:ln>
                          <a:effectLst/>
                          <a:latin typeface="微软雅黑" pitchFamily="34" charset="-122"/>
                          <a:ea typeface="微软雅黑" pitchFamily="34" charset="-122"/>
                        </a:rPr>
                        <a:t>(P)</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冻结数量</a:t>
                      </a:r>
                      <a:r>
                        <a:rPr kumimoji="0" lang="en-US" altLang="zh-CN" sz="1600" u="none" strike="noStrike" cap="none" normalizeH="0" baseline="0" dirty="0" smtClean="0">
                          <a:ln>
                            <a:noFill/>
                          </a:ln>
                          <a:effectLst/>
                          <a:latin typeface="微软雅黑" pitchFamily="34" charset="-122"/>
                          <a:ea typeface="微软雅黑" pitchFamily="34" charset="-122"/>
                        </a:rPr>
                        <a:t>(F)</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r>
              <a:tr h="5017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T-1</a:t>
                      </a:r>
                      <a:r>
                        <a:rPr kumimoji="0" lang="zh-CN" altLang="en-US" sz="1600" u="none" strike="noStrike" cap="none" normalizeH="0" baseline="0" dirty="0" smtClean="0">
                          <a:ln>
                            <a:noFill/>
                          </a:ln>
                          <a:effectLst/>
                          <a:latin typeface="微软雅黑" pitchFamily="34" charset="-122"/>
                          <a:ea typeface="微软雅黑" pitchFamily="34" charset="-122"/>
                        </a:rPr>
                        <a:t>日</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 </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2000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2000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smtClean="0">
                          <a:ln>
                            <a:noFill/>
                          </a:ln>
                          <a:effectLst/>
                          <a:latin typeface="微软雅黑" pitchFamily="34" charset="-122"/>
                          <a:ea typeface="微软雅黑" pitchFamily="34" charset="-122"/>
                        </a:rPr>
                        <a:t>0</a:t>
                      </a:r>
                      <a:endParaRPr kumimoji="0" lang="zh-CN" altLang="zh-CN" sz="1600" b="0" i="0" u="none" strike="noStrike" cap="none" normalizeH="0" baseline="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r>
              <a:tr h="5017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T</a:t>
                      </a:r>
                      <a:r>
                        <a:rPr kumimoji="0" lang="zh-CN" altLang="en-US" sz="1600" u="none" strike="noStrike" cap="none" normalizeH="0" baseline="0" dirty="0" smtClean="0">
                          <a:ln>
                            <a:noFill/>
                          </a:ln>
                          <a:effectLst/>
                          <a:latin typeface="微软雅黑" pitchFamily="34" charset="-122"/>
                          <a:ea typeface="微软雅黑" pitchFamily="34" charset="-122"/>
                        </a:rPr>
                        <a:t>日</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卖出</a:t>
                      </a:r>
                      <a:r>
                        <a:rPr kumimoji="0" lang="en-US" altLang="zh-CN" sz="1600" u="none" strike="noStrike" cap="none" normalizeH="0" baseline="0" dirty="0" smtClean="0">
                          <a:ln>
                            <a:noFill/>
                          </a:ln>
                          <a:effectLst/>
                          <a:latin typeface="微软雅黑" pitchFamily="34" charset="-122"/>
                          <a:ea typeface="微软雅黑" pitchFamily="34" charset="-122"/>
                        </a:rPr>
                        <a:t>600</a:t>
                      </a:r>
                      <a:r>
                        <a:rPr kumimoji="0" lang="zh-CN" altLang="en-US" sz="1600" u="none" strike="noStrike" cap="none" normalizeH="0" baseline="0" dirty="0" smtClean="0">
                          <a:ln>
                            <a:noFill/>
                          </a:ln>
                          <a:effectLst/>
                          <a:latin typeface="微软雅黑" pitchFamily="34" charset="-122"/>
                          <a:ea typeface="微软雅黑" pitchFamily="34" charset="-122"/>
                        </a:rPr>
                        <a:t>股</a:t>
                      </a:r>
                      <a:endParaRPr kumimoji="0" lang="zh-CN" altLang="en-US"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1400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2000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-600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r>
              <a:tr h="5017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T+1</a:t>
                      </a:r>
                      <a:r>
                        <a:rPr kumimoji="0" lang="zh-CN" altLang="en-US" sz="1600" u="none" strike="noStrike" cap="none" normalizeH="0" baseline="0" dirty="0" smtClean="0">
                          <a:ln>
                            <a:noFill/>
                          </a:ln>
                          <a:effectLst/>
                          <a:latin typeface="微软雅黑" pitchFamily="34" charset="-122"/>
                          <a:ea typeface="微软雅黑" pitchFamily="34" charset="-122"/>
                        </a:rPr>
                        <a:t>日</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1600" dirty="0" smtClean="0">
                          <a:latin typeface="微软雅黑" pitchFamily="34" charset="-122"/>
                          <a:ea typeface="微软雅黑" pitchFamily="34" charset="-122"/>
                        </a:rPr>
                        <a:t>卖出</a:t>
                      </a:r>
                      <a:r>
                        <a:rPr lang="en-US" altLang="zh-CN" sz="1600" dirty="0" smtClean="0">
                          <a:latin typeface="微软雅黑" pitchFamily="34" charset="-122"/>
                          <a:ea typeface="微软雅黑" pitchFamily="34" charset="-122"/>
                        </a:rPr>
                        <a:t>500</a:t>
                      </a:r>
                      <a:r>
                        <a:rPr lang="zh-CN" altLang="en-US" sz="1600" dirty="0" smtClean="0">
                          <a:latin typeface="微软雅黑" pitchFamily="34" charset="-122"/>
                          <a:ea typeface="微软雅黑" pitchFamily="34" charset="-122"/>
                        </a:rPr>
                        <a:t>股</a:t>
                      </a:r>
                      <a:endParaRPr lang="en-US" altLang="zh-CN" sz="1600" dirty="0" smtClean="0">
                        <a:latin typeface="微软雅黑" pitchFamily="34" charset="-122"/>
                        <a:ea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1600" dirty="0" smtClean="0">
                          <a:latin typeface="微软雅黑" pitchFamily="34" charset="-122"/>
                          <a:ea typeface="微软雅黑" pitchFamily="34" charset="-122"/>
                        </a:rPr>
                        <a:t>买入</a:t>
                      </a:r>
                      <a:r>
                        <a:rPr lang="en-US" altLang="zh-CN" sz="1600" dirty="0" smtClean="0">
                          <a:latin typeface="微软雅黑" pitchFamily="34" charset="-122"/>
                          <a:ea typeface="微软雅黑" pitchFamily="34" charset="-122"/>
                        </a:rPr>
                        <a:t>1000</a:t>
                      </a:r>
                      <a:r>
                        <a:rPr lang="zh-CN" altLang="en-US" sz="1600" dirty="0" smtClean="0">
                          <a:latin typeface="微软雅黑" pitchFamily="34" charset="-122"/>
                          <a:ea typeface="微软雅黑" pitchFamily="34" charset="-122"/>
                        </a:rPr>
                        <a:t>股</a:t>
                      </a:r>
                      <a:r>
                        <a:rPr kumimoji="0" lang="en-US" altLang="zh-CN" sz="1600" u="none" strike="noStrike" cap="none" normalizeH="0" baseline="0" dirty="0" smtClean="0">
                          <a:ln>
                            <a:noFill/>
                          </a:ln>
                          <a:effectLst/>
                          <a:latin typeface="微软雅黑" pitchFamily="34" charset="-122"/>
                          <a:ea typeface="微软雅黑" pitchFamily="34" charset="-122"/>
                        </a:rPr>
                        <a:t> </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1900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2000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r>
              <a:tr h="5017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T+2</a:t>
                      </a:r>
                      <a:r>
                        <a:rPr kumimoji="0" lang="zh-CN" altLang="en-US" sz="1600" u="none" strike="noStrike" cap="none" normalizeH="0" baseline="0" dirty="0" smtClean="0">
                          <a:ln>
                            <a:noFill/>
                          </a:ln>
                          <a:effectLst/>
                          <a:latin typeface="微软雅黑" pitchFamily="34" charset="-122"/>
                          <a:ea typeface="微软雅黑" pitchFamily="34" charset="-122"/>
                        </a:rPr>
                        <a:t>日</a:t>
                      </a: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u="none" strike="noStrike" cap="none" normalizeH="0" baseline="0" dirty="0" smtClean="0">
                          <a:ln>
                            <a:noFill/>
                          </a:ln>
                          <a:effectLst/>
                          <a:latin typeface="微软雅黑" pitchFamily="34" charset="-122"/>
                          <a:ea typeface="微软雅黑" pitchFamily="34" charset="-122"/>
                        </a:rPr>
                        <a:t>申报冻结</a:t>
                      </a:r>
                      <a:r>
                        <a:rPr kumimoji="0" lang="en-US" altLang="zh-CN" sz="1600" u="none" strike="noStrike" cap="none" normalizeH="0" baseline="0" dirty="0" smtClean="0">
                          <a:ln>
                            <a:noFill/>
                          </a:ln>
                          <a:effectLst/>
                          <a:latin typeface="微软雅黑" pitchFamily="34" charset="-122"/>
                          <a:ea typeface="微软雅黑" pitchFamily="34" charset="-122"/>
                        </a:rPr>
                        <a:t>300</a:t>
                      </a:r>
                      <a:r>
                        <a:rPr kumimoji="0" lang="zh-CN" altLang="en-US" sz="1600" u="none" strike="noStrike" cap="none" normalizeH="0" baseline="0" dirty="0" smtClean="0">
                          <a:ln>
                            <a:noFill/>
                          </a:ln>
                          <a:effectLst/>
                          <a:latin typeface="微软雅黑" pitchFamily="34" charset="-122"/>
                          <a:ea typeface="微软雅黑" pitchFamily="34" charset="-122"/>
                        </a:rPr>
                        <a:t>股</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1900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1400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500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-300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r>
              <a:tr h="50177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T+3</a:t>
                      </a:r>
                      <a:r>
                        <a:rPr kumimoji="0" lang="zh-CN" altLang="en-US" sz="1600" u="none" strike="noStrike" cap="none" normalizeH="0" baseline="0" dirty="0" smtClean="0">
                          <a:ln>
                            <a:noFill/>
                          </a:ln>
                          <a:effectLst/>
                          <a:latin typeface="微软雅黑" pitchFamily="34" charset="-122"/>
                          <a:ea typeface="微软雅黑" pitchFamily="34" charset="-122"/>
                        </a:rPr>
                        <a:t>日</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dirty="0" smtClean="0">
                        <a:ln>
                          <a:noFill/>
                        </a:ln>
                        <a:solidFill>
                          <a:schemeClr val="bg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accent1">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1600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1900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u="none" strike="noStrike" cap="none" normalizeH="0" baseline="0" dirty="0" smtClean="0">
                          <a:ln>
                            <a:noFill/>
                          </a:ln>
                          <a:effectLst/>
                          <a:latin typeface="微软雅黑" pitchFamily="34" charset="-122"/>
                          <a:ea typeface="微软雅黑" pitchFamily="34" charset="-122"/>
                        </a:rPr>
                        <a:t>-300</a:t>
                      </a:r>
                      <a:endParaRPr kumimoji="0" lang="zh-CN"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73" marR="68573" marT="0" marB="0" anchor="ctr" horzOverflow="overflow">
                    <a:solidFill>
                      <a:schemeClr val="bg1"/>
                    </a:solidFill>
                  </a:tcPr>
                </a:tc>
              </a:tr>
            </a:tbl>
          </a:graphicData>
        </a:graphic>
      </p:graphicFrame>
      <p:sp>
        <p:nvSpPr>
          <p:cNvPr id="12" name="圆角矩形 11"/>
          <p:cNvSpPr/>
          <p:nvPr/>
        </p:nvSpPr>
        <p:spPr bwMode="auto">
          <a:xfrm>
            <a:off x="1285875" y="1000125"/>
            <a:ext cx="7215188" cy="1357313"/>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marL="0" lvl="2" eaLnBrk="0" hangingPunct="0">
              <a:lnSpc>
                <a:spcPct val="150000"/>
              </a:lnSpc>
              <a:buClr>
                <a:srgbClr val="FF0000"/>
              </a:buClr>
              <a:buSzPct val="90000"/>
              <a:defRPr/>
            </a:pPr>
            <a:r>
              <a:rPr lang="zh-CN" altLang="en-US" dirty="0">
                <a:latin typeface="微软雅黑" pitchFamily="34" charset="-122"/>
                <a:ea typeface="微软雅黑" pitchFamily="34" charset="-122"/>
              </a:rPr>
              <a:t>案例：</a:t>
            </a:r>
            <a:endParaRPr lang="en-US" altLang="zh-CN" dirty="0">
              <a:latin typeface="微软雅黑" pitchFamily="34" charset="-122"/>
              <a:ea typeface="微软雅黑" pitchFamily="34" charset="-122"/>
            </a:endParaRPr>
          </a:p>
          <a:p>
            <a:pPr marL="0" lvl="2" eaLnBrk="0" hangingPunct="0">
              <a:lnSpc>
                <a:spcPct val="150000"/>
              </a:lnSpc>
              <a:buClr>
                <a:srgbClr val="FF0000"/>
              </a:buClr>
              <a:buSzPct val="90000"/>
              <a:defRPr/>
            </a:pPr>
            <a:r>
              <a:rPr lang="zh-CN" altLang="en-US" dirty="0">
                <a:latin typeface="微软雅黑" pitchFamily="34" charset="-122"/>
                <a:ea typeface="微软雅黑" pitchFamily="34" charset="-122"/>
              </a:rPr>
              <a:t>假设</a:t>
            </a:r>
            <a:r>
              <a:rPr lang="en-US" altLang="zh-CN" dirty="0">
                <a:latin typeface="微软雅黑" pitchFamily="34" charset="-122"/>
                <a:ea typeface="微软雅黑" pitchFamily="34" charset="-122"/>
              </a:rPr>
              <a:t>X</a:t>
            </a:r>
            <a:r>
              <a:rPr lang="zh-CN" altLang="en-US" dirty="0">
                <a:latin typeface="微软雅黑" pitchFamily="34" charset="-122"/>
                <a:ea typeface="微软雅黑" pitchFamily="34" charset="-122"/>
              </a:rPr>
              <a:t>证券账户于</a:t>
            </a:r>
            <a:r>
              <a:rPr lang="en-US" altLang="zh-CN" dirty="0">
                <a:latin typeface="微软雅黑" pitchFamily="34" charset="-122"/>
                <a:ea typeface="微软雅黑" pitchFamily="34" charset="-122"/>
              </a:rPr>
              <a:t>T-1</a:t>
            </a:r>
            <a:r>
              <a:rPr lang="zh-CN" altLang="en-US" dirty="0">
                <a:latin typeface="微软雅黑" pitchFamily="34" charset="-122"/>
                <a:ea typeface="微软雅黑" pitchFamily="34" charset="-122"/>
              </a:rPr>
              <a:t>日持有</a:t>
            </a:r>
            <a:r>
              <a:rPr lang="en-US" altLang="zh-CN" dirty="0">
                <a:latin typeface="微软雅黑" pitchFamily="34" charset="-122"/>
                <a:ea typeface="微软雅黑" pitchFamily="34" charset="-122"/>
              </a:rPr>
              <a:t>Y</a:t>
            </a:r>
            <a:r>
              <a:rPr lang="zh-CN" altLang="en-US" dirty="0">
                <a:latin typeface="微软雅黑" pitchFamily="34" charset="-122"/>
                <a:ea typeface="微软雅黑" pitchFamily="34" charset="-122"/>
              </a:rPr>
              <a:t>证券</a:t>
            </a:r>
            <a:r>
              <a:rPr lang="en-US" altLang="zh-CN" dirty="0">
                <a:latin typeface="微软雅黑" pitchFamily="34" charset="-122"/>
                <a:ea typeface="微软雅黑" pitchFamily="34" charset="-122"/>
              </a:rPr>
              <a:t>2000</a:t>
            </a:r>
            <a:r>
              <a:rPr lang="zh-CN" altLang="en-US" dirty="0">
                <a:latin typeface="微软雅黑" pitchFamily="34" charset="-122"/>
                <a:ea typeface="微软雅黑" pitchFamily="34" charset="-122"/>
              </a:rPr>
              <a:t>股，</a:t>
            </a:r>
            <a:r>
              <a:rPr lang="en-US" altLang="zh-CN" dirty="0">
                <a:latin typeface="微软雅黑" pitchFamily="34" charset="-122"/>
                <a:ea typeface="微软雅黑" pitchFamily="34" charset="-122"/>
              </a:rPr>
              <a:t>T-1</a:t>
            </a:r>
            <a:r>
              <a:rPr lang="zh-CN" altLang="en-US" dirty="0">
                <a:latin typeface="微软雅黑" pitchFamily="34" charset="-122"/>
                <a:ea typeface="微软雅黑" pitchFamily="34" charset="-122"/>
              </a:rPr>
              <a:t>日无交易；</a:t>
            </a:r>
            <a:r>
              <a:rPr lang="en-US" altLang="zh-CN" dirty="0">
                <a:latin typeface="微软雅黑" pitchFamily="34" charset="-122"/>
                <a:ea typeface="微软雅黑" pitchFamily="34" charset="-122"/>
              </a:rPr>
              <a:t>T</a:t>
            </a:r>
            <a:r>
              <a:rPr lang="zh-CN" altLang="zh-CN" dirty="0">
                <a:latin typeface="微软雅黑" pitchFamily="34" charset="-122"/>
                <a:ea typeface="微软雅黑" pitchFamily="34" charset="-122"/>
              </a:rPr>
              <a:t>日卖出</a:t>
            </a:r>
            <a:r>
              <a:rPr lang="en-US" altLang="zh-CN" dirty="0">
                <a:latin typeface="微软雅黑" pitchFamily="34" charset="-122"/>
                <a:ea typeface="微软雅黑" pitchFamily="34" charset="-122"/>
              </a:rPr>
              <a:t>600</a:t>
            </a:r>
            <a:r>
              <a:rPr lang="zh-CN" altLang="zh-CN" dirty="0">
                <a:latin typeface="微软雅黑" pitchFamily="34" charset="-122"/>
                <a:ea typeface="微软雅黑" pitchFamily="34" charset="-122"/>
              </a:rPr>
              <a:t>股</a:t>
            </a:r>
            <a:r>
              <a:rPr lang="zh-CN" altLang="en-US" dirty="0">
                <a:latin typeface="微软雅黑" pitchFamily="34" charset="-122"/>
                <a:ea typeface="微软雅黑" pitchFamily="34" charset="-122"/>
              </a:rPr>
              <a:t>；</a:t>
            </a:r>
            <a:r>
              <a:rPr lang="en-US" altLang="zh-CN" dirty="0">
                <a:latin typeface="微软雅黑" pitchFamily="34" charset="-122"/>
                <a:ea typeface="微软雅黑" pitchFamily="34" charset="-122"/>
              </a:rPr>
              <a:t>T+1</a:t>
            </a:r>
            <a:r>
              <a:rPr lang="zh-CN" altLang="en-US" dirty="0">
                <a:latin typeface="微软雅黑" pitchFamily="34" charset="-122"/>
                <a:ea typeface="微软雅黑" pitchFamily="34" charset="-122"/>
              </a:rPr>
              <a:t>日卖出</a:t>
            </a:r>
            <a:r>
              <a:rPr lang="en-US" altLang="zh-CN" dirty="0">
                <a:latin typeface="微软雅黑" pitchFamily="34" charset="-122"/>
                <a:ea typeface="微软雅黑" pitchFamily="34" charset="-122"/>
              </a:rPr>
              <a:t>500</a:t>
            </a:r>
            <a:r>
              <a:rPr lang="zh-CN" altLang="en-US" dirty="0">
                <a:latin typeface="微软雅黑" pitchFamily="34" charset="-122"/>
                <a:ea typeface="微软雅黑" pitchFamily="34" charset="-122"/>
              </a:rPr>
              <a:t>股，买入</a:t>
            </a:r>
            <a:r>
              <a:rPr lang="en-US" altLang="zh-CN" dirty="0">
                <a:latin typeface="微软雅黑" pitchFamily="34" charset="-122"/>
                <a:ea typeface="微软雅黑" pitchFamily="34" charset="-122"/>
              </a:rPr>
              <a:t>1000</a:t>
            </a:r>
            <a:r>
              <a:rPr lang="zh-CN" altLang="en-US" dirty="0">
                <a:latin typeface="微软雅黑" pitchFamily="34" charset="-122"/>
                <a:ea typeface="微软雅黑" pitchFamily="34" charset="-122"/>
              </a:rPr>
              <a:t>股；</a:t>
            </a:r>
            <a:r>
              <a:rPr lang="en-US" altLang="zh-CN" dirty="0">
                <a:latin typeface="微软雅黑" pitchFamily="34" charset="-122"/>
                <a:ea typeface="微软雅黑" pitchFamily="34" charset="-122"/>
              </a:rPr>
              <a:t>T+2</a:t>
            </a:r>
            <a:r>
              <a:rPr lang="zh-CN" altLang="en-US" dirty="0">
                <a:latin typeface="微软雅黑" pitchFamily="34" charset="-122"/>
                <a:ea typeface="微软雅黑" pitchFamily="34" charset="-122"/>
              </a:rPr>
              <a:t>日申报冻结</a:t>
            </a:r>
            <a:r>
              <a:rPr lang="en-US" altLang="zh-CN" dirty="0">
                <a:latin typeface="微软雅黑" pitchFamily="34" charset="-122"/>
                <a:ea typeface="微软雅黑" pitchFamily="34" charset="-122"/>
              </a:rPr>
              <a:t>300</a:t>
            </a:r>
            <a:r>
              <a:rPr lang="zh-CN" altLang="en-US" dirty="0">
                <a:latin typeface="微软雅黑" pitchFamily="34" charset="-122"/>
                <a:ea typeface="微软雅黑" pitchFamily="34" charset="-122"/>
              </a:rPr>
              <a:t>股</a:t>
            </a:r>
            <a:r>
              <a:rPr lang="zh-CN" altLang="en-US" dirty="0" smtClean="0">
                <a:latin typeface="微软雅黑" pitchFamily="34" charset="-122"/>
                <a:ea typeface="微软雅黑" pitchFamily="34" charset="-122"/>
              </a:rPr>
              <a:t>。</a:t>
            </a:r>
            <a:endParaRPr lang="zh-CN" altLang="zh-CN" dirty="0">
              <a:solidFill>
                <a:srgbClr val="FF0000"/>
              </a:solidFill>
              <a:latin typeface="微软雅黑" pitchFamily="34" charset="-122"/>
              <a:ea typeface="微软雅黑" pitchFamily="34" charset="-122"/>
            </a:endParaRPr>
          </a:p>
        </p:txBody>
      </p:sp>
      <p:pic>
        <p:nvPicPr>
          <p:cNvPr id="10295" name="图片 18"/>
          <p:cNvPicPr>
            <a:picLocks noChangeAspect="1" noChangeArrowheads="1"/>
          </p:cNvPicPr>
          <p:nvPr/>
        </p:nvPicPr>
        <p:blipFill>
          <a:blip r:embed="rId2" cstate="print"/>
          <a:srcRect/>
          <a:stretch>
            <a:fillRect/>
          </a:stretch>
        </p:blipFill>
        <p:spPr bwMode="auto">
          <a:xfrm>
            <a:off x="571500" y="1214438"/>
            <a:ext cx="1000125" cy="1319212"/>
          </a:xfrm>
          <a:prstGeom prst="rect">
            <a:avLst/>
          </a:prstGeom>
          <a:noFill/>
          <a:ln w="9525">
            <a:noFill/>
            <a:miter lim="800000"/>
            <a:headEnd/>
            <a:tailEnd/>
          </a:ln>
        </p:spPr>
      </p:pic>
      <p:sp>
        <p:nvSpPr>
          <p:cNvPr id="6" name="灯片编号占位符 5"/>
          <p:cNvSpPr>
            <a:spLocks noGrp="1"/>
          </p:cNvSpPr>
          <p:nvPr>
            <p:ph type="sldNum" sz="quarter" idx="12"/>
          </p:nvPr>
        </p:nvSpPr>
        <p:spPr/>
        <p:txBody>
          <a:bodyPr/>
          <a:lstStyle/>
          <a:p>
            <a:pPr>
              <a:defRPr/>
            </a:pPr>
            <a:fld id="{0248D04E-3358-42AD-A84E-CEB493668026}" type="slidenum">
              <a:rPr lang="en-US" altLang="zh-CN" smtClean="0"/>
              <a:pPr>
                <a:defRPr/>
              </a:pPr>
              <a:t>9</a:t>
            </a:fld>
            <a:endParaRPr lang="en-US" altLang="zh-CN"/>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
</p:tagLst>
</file>

<file path=ppt/tags/tag2.xml><?xml version="1.0" encoding="utf-8"?>
<p:tagLst xmlns:a="http://schemas.openxmlformats.org/drawingml/2006/main" xmlns:r="http://schemas.openxmlformats.org/officeDocument/2006/relationships" xmlns:p="http://schemas.openxmlformats.org/presentationml/2006/main">
  <p:tag name="TIMING" val="|0.5|0.7"/>
</p:tagLst>
</file>

<file path=ppt/tags/tag3.xml><?xml version="1.0" encoding="utf-8"?>
<p:tagLst xmlns:a="http://schemas.openxmlformats.org/drawingml/2006/main" xmlns:r="http://schemas.openxmlformats.org/officeDocument/2006/relationships" xmlns:p="http://schemas.openxmlformats.org/presentationml/2006/main">
  <p:tag name="TIMING" val="|0.4|0.8|1.2"/>
</p:tagLst>
</file>

<file path=ppt/tags/tag4.xml><?xml version="1.0" encoding="utf-8"?>
<p:tagLst xmlns:a="http://schemas.openxmlformats.org/drawingml/2006/main" xmlns:r="http://schemas.openxmlformats.org/officeDocument/2006/relationships" xmlns:p="http://schemas.openxmlformats.org/presentationml/2006/main">
  <p:tag name="TIMING" val="|0.3|0.5"/>
</p:tagLst>
</file>

<file path=ppt/tags/tag5.xml><?xml version="1.0" encoding="utf-8"?>
<p:tagLst xmlns:a="http://schemas.openxmlformats.org/drawingml/2006/main" xmlns:r="http://schemas.openxmlformats.org/officeDocument/2006/relationships" xmlns:p="http://schemas.openxmlformats.org/presentationml/2006/main">
  <p:tag name="TIMING" val="|0.4|0.4|0.3"/>
</p:tagLst>
</file>

<file path=ppt/tags/tag6.xml><?xml version="1.0" encoding="utf-8"?>
<p:tagLst xmlns:a="http://schemas.openxmlformats.org/drawingml/2006/main" xmlns:r="http://schemas.openxmlformats.org/officeDocument/2006/relationships" xmlns:p="http://schemas.openxmlformats.org/presentationml/2006/main">
  <p:tag name="TIMING" val="|1.9|0.3|0.3"/>
</p:tagLst>
</file>

<file path=ppt/theme/theme1.xml><?xml version="1.0" encoding="utf-8"?>
<a:theme xmlns:a="http://schemas.openxmlformats.org/drawingml/2006/main" name="主题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公司常用">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solidFill>
            <a:srgbClr val="BE0000"/>
          </a:solidFill>
          <a:headEnd type="none" w="med" len="med"/>
          <a:tailEnd type="none" w="med" len="med"/>
        </a:ln>
      </a:spPr>
      <a:bodyPr vert="horz" wrap="square" lIns="91440" tIns="45720" rIns="91440" bIns="45720" numCol="1" rtlCol="0"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dirty="0" smtClean="0">
            <a:ln>
              <a:noFill/>
            </a:ln>
            <a:solidFill>
              <a:schemeClr val="tx1"/>
            </a:solidFill>
            <a:effectLst/>
            <a:latin typeface="Arial" pitchFamily="34" charset="0"/>
            <a:ea typeface="宋体" pitchFamily="2" charset="-122"/>
          </a:defRPr>
        </a:defPPr>
      </a:lstStyle>
      <a:style>
        <a:lnRef idx="2">
          <a:schemeClr val="accent2"/>
        </a:lnRef>
        <a:fillRef idx="1">
          <a:schemeClr val="lt1"/>
        </a:fillRef>
        <a:effectRef idx="0">
          <a:schemeClr val="accent2"/>
        </a:effectRef>
        <a:fontRef idx="minor">
          <a:schemeClr val="dk1"/>
        </a:fontRef>
      </a:style>
    </a:spDef>
    <a:lnDef>
      <a:spPr bwMode="auto">
        <a:xfrm>
          <a:off x="0" y="0"/>
          <a:ext cx="1" cy="1"/>
        </a:xfrm>
        <a:custGeom>
          <a:avLst/>
          <a:gdLst/>
          <a:ahLst/>
          <a:cxnLst/>
          <a:rect l="0" t="0" r="0" b="0"/>
          <a:pathLst/>
        </a:custGeom>
        <a:gradFill rotWithShape="1">
          <a:gsLst>
            <a:gs pos="0">
              <a:srgbClr val="FF9933"/>
            </a:gs>
            <a:gs pos="100000">
              <a:srgbClr val="FF6600"/>
            </a:gs>
          </a:gsLst>
          <a:lin ang="5400000" scaled="1"/>
        </a:gra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主题4</Template>
  <TotalTime>29423</TotalTime>
  <Words>8177</Words>
  <Application>Microsoft Office PowerPoint</Application>
  <PresentationFormat>全屏显示(4:3)</PresentationFormat>
  <Paragraphs>901</Paragraphs>
  <Slides>43</Slides>
  <Notes>4</Notes>
  <HiddenSlides>0</HiddenSlides>
  <MMClips>0</MMClips>
  <ScaleCrop>false</ScaleCrop>
  <HeadingPairs>
    <vt:vector size="4" baseType="variant">
      <vt:variant>
        <vt:lpstr>主题</vt:lpstr>
      </vt:variant>
      <vt:variant>
        <vt:i4>1</vt:i4>
      </vt:variant>
      <vt:variant>
        <vt:lpstr>幻灯片标题</vt:lpstr>
      </vt:variant>
      <vt:variant>
        <vt:i4>43</vt:i4>
      </vt:variant>
    </vt:vector>
  </HeadingPairs>
  <TitlesOfParts>
    <vt:vector size="44" baseType="lpstr">
      <vt:lpstr>主题4</vt:lpstr>
      <vt:lpstr>幻灯片 1</vt:lpstr>
      <vt:lpstr>幻灯片 2</vt:lpstr>
      <vt:lpstr>概述</vt:lpstr>
      <vt:lpstr>幻灯片 4</vt:lpstr>
      <vt:lpstr>幻灯片 5</vt:lpstr>
      <vt:lpstr>一、概述- （3）相关规则</vt:lpstr>
      <vt:lpstr>存管</vt:lpstr>
      <vt:lpstr>幻灯片 8</vt:lpstr>
      <vt:lpstr>幻灯片 9</vt:lpstr>
      <vt:lpstr>幻灯片 10</vt:lpstr>
      <vt:lpstr>幻灯片 11</vt:lpstr>
      <vt:lpstr>清算交收</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风险管理</vt:lpstr>
      <vt:lpstr>幻灯片 29</vt:lpstr>
      <vt:lpstr>幻灯片 30</vt:lpstr>
      <vt:lpstr>幻灯片 31</vt:lpstr>
      <vt:lpstr>幻灯片 32</vt:lpstr>
      <vt:lpstr>幻灯片 33</vt:lpstr>
      <vt:lpstr>幻灯片 34</vt:lpstr>
      <vt:lpstr>幻灯片 35</vt:lpstr>
      <vt:lpstr>幻灯片 36</vt:lpstr>
      <vt:lpstr>幻灯片 37</vt:lpstr>
      <vt:lpstr>重点问题</vt:lpstr>
      <vt:lpstr>幻灯片 39</vt:lpstr>
      <vt:lpstr>幻灯片 40</vt:lpstr>
      <vt:lpstr>幻灯片 41</vt:lpstr>
      <vt:lpstr>幻灯片 42</vt:lpstr>
      <vt:lpstr>幻灯片 43</vt:lpstr>
    </vt:vector>
  </TitlesOfParts>
  <Company>番茄花园</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张鹏</dc:creator>
  <cp:lastModifiedBy>Administrator</cp:lastModifiedBy>
  <cp:revision>2109</cp:revision>
  <dcterms:created xsi:type="dcterms:W3CDTF">2013-06-04T04:34:57Z</dcterms:created>
  <dcterms:modified xsi:type="dcterms:W3CDTF">2016-10-17T12:46:12Z</dcterms:modified>
</cp:coreProperties>
</file>