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23"/>
  </p:notesMasterIdLst>
  <p:handoutMasterIdLst>
    <p:handoutMasterId r:id="rId24"/>
  </p:handoutMasterIdLst>
  <p:sldIdLst>
    <p:sldId id="510" r:id="rId3"/>
    <p:sldId id="524" r:id="rId4"/>
    <p:sldId id="567" r:id="rId5"/>
    <p:sldId id="570" r:id="rId6"/>
    <p:sldId id="571" r:id="rId7"/>
    <p:sldId id="527" r:id="rId8"/>
    <p:sldId id="572" r:id="rId9"/>
    <p:sldId id="574" r:id="rId10"/>
    <p:sldId id="531" r:id="rId11"/>
    <p:sldId id="528" r:id="rId12"/>
    <p:sldId id="550" r:id="rId13"/>
    <p:sldId id="526" r:id="rId14"/>
    <p:sldId id="532" r:id="rId15"/>
    <p:sldId id="536" r:id="rId16"/>
    <p:sldId id="537" r:id="rId17"/>
    <p:sldId id="576" r:id="rId18"/>
    <p:sldId id="551" r:id="rId19"/>
    <p:sldId id="539" r:id="rId20"/>
    <p:sldId id="540" r:id="rId21"/>
    <p:sldId id="518" r:id="rId22"/>
  </p:sldIdLst>
  <p:sldSz cx="9144000" cy="5143500" type="screen16x9"/>
  <p:notesSz cx="6858000" cy="9144000"/>
  <p:embeddedFontLst>
    <p:embeddedFont>
      <p:font typeface="微软雅黑" pitchFamily="34" charset="-122"/>
      <p:regular r:id="rId25"/>
      <p:bold r:id="rId26"/>
    </p:embeddedFont>
    <p:embeddedFont>
      <p:font typeface="Franklin Gothic Book" charset="0"/>
      <p:regular r:id="rId27"/>
      <p:italic r:id="rId28"/>
    </p:embeddedFont>
    <p:embeddedFont>
      <p:font typeface="Century Gothic" pitchFamily="34" charset="0"/>
      <p:regular r:id="rId29"/>
      <p:bold r:id="rId30"/>
      <p:italic r:id="rId31"/>
      <p:boldItalic r:id="rId32"/>
    </p:embeddedFont>
    <p:embeddedFont>
      <p:font typeface="黑体" pitchFamily="49" charset="-122"/>
      <p:regular r:id="rId33"/>
    </p:embeddedFont>
    <p:embeddedFont>
      <p:font typeface="Calibri" pitchFamily="34" charset="0"/>
      <p:regular r:id="rId34"/>
      <p:bold r:id="rId35"/>
      <p:italic r:id="rId36"/>
      <p:boldItalic r:id="rId37"/>
    </p:embeddedFont>
    <p:embeddedFont>
      <p:font typeface="新宋体" pitchFamily="49" charset="-122"/>
      <p:regular r:id="rId38"/>
    </p:embeddedFont>
    <p:embeddedFont>
      <p:font typeface="PMingLiU" pitchFamily="18" charset="-120"/>
      <p:regular r:id="rId39"/>
    </p:embeddedFont>
    <p:embeddedFont>
      <p:font typeface="Estrangelo Edessa" pitchFamily="66" charset="0"/>
      <p:regular r:id="rId40"/>
    </p:embeddedFont>
    <p:embeddedFont>
      <p:font typeface="Arial Unicode MS" pitchFamily="34" charset="-122"/>
      <p:regular r:id="rId41"/>
    </p:embeddedFont>
  </p:embeddedFont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吴文然"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541"/>
    <a:srgbClr val="0563B8"/>
    <a:srgbClr val="680000"/>
    <a:srgbClr val="BFDFFD"/>
    <a:srgbClr val="F5910B"/>
    <a:srgbClr val="53ABFB"/>
    <a:srgbClr val="9966FF"/>
    <a:srgbClr val="00BBBA"/>
    <a:srgbClr val="F00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870" autoAdjust="0"/>
    <p:restoredTop sz="75415" autoAdjust="0"/>
  </p:normalViewPr>
  <p:slideViewPr>
    <p:cSldViewPr>
      <p:cViewPr>
        <p:scale>
          <a:sx n="100" d="100"/>
          <a:sy n="100" d="100"/>
        </p:scale>
        <p:origin x="-270" y="-72"/>
      </p:cViewPr>
      <p:guideLst>
        <p:guide orient="horz" pos="3239"/>
        <p:guide pos="317"/>
        <p:guide pos="5440"/>
      </p:guideLst>
    </p:cSldViewPr>
  </p:slideViewPr>
  <p:notesTextViewPr>
    <p:cViewPr>
      <p:scale>
        <a:sx n="1" d="1"/>
        <a:sy n="1" d="1"/>
      </p:scale>
      <p:origin x="0" y="0"/>
    </p:cViewPr>
  </p:notesTextViewPr>
  <p:sorterViewPr>
    <p:cViewPr>
      <p:scale>
        <a:sx n="90" d="100"/>
        <a:sy n="90" d="100"/>
      </p:scale>
      <p:origin x="0" y="-11550"/>
    </p:cViewPr>
  </p:sorterViewPr>
  <p:notesViewPr>
    <p:cSldViewPr>
      <p:cViewPr varScale="1">
        <p:scale>
          <a:sx n="83" d="100"/>
          <a:sy n="83" d="100"/>
        </p:scale>
        <p:origin x="-31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zh-CN" sz="1200"/>
              <a:t>2017</a:t>
            </a:r>
            <a:r>
              <a:rPr lang="zh-CN" altLang="en-US" sz="1200"/>
              <a:t>年末各类资管产品规模（万亿）</a:t>
            </a:r>
          </a:p>
        </c:rich>
      </c:tx>
      <c:layout/>
      <c:overlay val="0"/>
    </c:title>
    <c:autoTitleDeleted val="0"/>
    <c:plotArea>
      <c:layout/>
      <c:barChart>
        <c:barDir val="col"/>
        <c:grouping val="clustered"/>
        <c:varyColors val="0"/>
        <c:ser>
          <c:idx val="0"/>
          <c:order val="0"/>
          <c:tx>
            <c:strRef>
              <c:f>Sheet1!$B$1</c:f>
              <c:strCache>
                <c:ptCount val="1"/>
                <c:pt idx="0">
                  <c:v>规模（万亿）</c:v>
                </c:pt>
              </c:strCache>
            </c:strRef>
          </c:tx>
          <c:spPr>
            <a:solidFill>
              <a:schemeClr val="accent6"/>
            </a:solidFill>
          </c:spPr>
          <c:invertIfNegative val="0"/>
          <c:dPt>
            <c:idx val="4"/>
            <c:invertIfNegative val="0"/>
            <c:bubble3D val="0"/>
            <c:spPr>
              <a:solidFill>
                <a:schemeClr val="tx2"/>
              </a:solidFill>
            </c:spPr>
          </c:dPt>
          <c:dLbls>
            <c:showLegendKey val="0"/>
            <c:showVal val="1"/>
            <c:showCatName val="0"/>
            <c:showSerName val="0"/>
            <c:showPercent val="0"/>
            <c:showBubbleSize val="0"/>
            <c:showLeaderLines val="0"/>
          </c:dLbls>
          <c:cat>
            <c:strRef>
              <c:f>Sheet1!$A$2:$A$8</c:f>
              <c:strCache>
                <c:ptCount val="7"/>
                <c:pt idx="0">
                  <c:v>银行表外理财</c:v>
                </c:pt>
                <c:pt idx="1">
                  <c:v>信托</c:v>
                </c:pt>
                <c:pt idx="2">
                  <c:v>公募基金</c:v>
                </c:pt>
                <c:pt idx="3">
                  <c:v>私募基金</c:v>
                </c:pt>
                <c:pt idx="4">
                  <c:v>券商资管计划</c:v>
                </c:pt>
                <c:pt idx="5">
                  <c:v>基金及子公司专户</c:v>
                </c:pt>
                <c:pt idx="6">
                  <c:v>保险资管计划</c:v>
                </c:pt>
              </c:strCache>
            </c:strRef>
          </c:cat>
          <c:val>
            <c:numRef>
              <c:f>Sheet1!$B$2:$B$8</c:f>
              <c:numCache>
                <c:formatCode>General</c:formatCode>
                <c:ptCount val="7"/>
                <c:pt idx="0">
                  <c:v>22.2</c:v>
                </c:pt>
                <c:pt idx="1">
                  <c:v>21.9</c:v>
                </c:pt>
                <c:pt idx="2">
                  <c:v>11.6</c:v>
                </c:pt>
                <c:pt idx="3">
                  <c:v>11.1</c:v>
                </c:pt>
                <c:pt idx="4">
                  <c:v>16.8</c:v>
                </c:pt>
                <c:pt idx="5">
                  <c:v>13.9</c:v>
                </c:pt>
                <c:pt idx="6">
                  <c:v>2.5</c:v>
                </c:pt>
              </c:numCache>
            </c:numRef>
          </c:val>
        </c:ser>
        <c:dLbls>
          <c:showLegendKey val="0"/>
          <c:showVal val="0"/>
          <c:showCatName val="0"/>
          <c:showSerName val="0"/>
          <c:showPercent val="0"/>
          <c:showBubbleSize val="0"/>
        </c:dLbls>
        <c:gapWidth val="150"/>
        <c:axId val="33680768"/>
        <c:axId val="36504704"/>
      </c:barChart>
      <c:catAx>
        <c:axId val="33680768"/>
        <c:scaling>
          <c:orientation val="minMax"/>
        </c:scaling>
        <c:delete val="0"/>
        <c:axPos val="b"/>
        <c:majorTickMark val="out"/>
        <c:minorTickMark val="none"/>
        <c:tickLblPos val="nextTo"/>
        <c:txPr>
          <a:bodyPr/>
          <a:lstStyle/>
          <a:p>
            <a:pPr>
              <a:defRPr sz="1050" b="1"/>
            </a:pPr>
            <a:endParaRPr lang="zh-CN"/>
          </a:p>
        </c:txPr>
        <c:crossAx val="36504704"/>
        <c:crosses val="autoZero"/>
        <c:auto val="1"/>
        <c:lblAlgn val="ctr"/>
        <c:lblOffset val="100"/>
        <c:noMultiLvlLbl val="0"/>
      </c:catAx>
      <c:valAx>
        <c:axId val="36504704"/>
        <c:scaling>
          <c:orientation val="minMax"/>
        </c:scaling>
        <c:delete val="0"/>
        <c:axPos val="l"/>
        <c:numFmt formatCode="General" sourceLinked="1"/>
        <c:majorTickMark val="out"/>
        <c:minorTickMark val="none"/>
        <c:tickLblPos val="nextTo"/>
        <c:crossAx val="33680768"/>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B1AAE32-BC6C-49CF-B974-6370EC729A0F}" type="datetimeFigureOut">
              <a:rPr lang="zh-CN" altLang="en-US"/>
              <a:pPr>
                <a:defRPr/>
              </a:pPr>
              <a:t>2018/5/18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772B824-D956-4066-A3CF-B4F3AE396EAB}" type="slidenum">
              <a:rPr lang="zh-CN" altLang="en-US"/>
              <a:pPr>
                <a:defRPr/>
              </a:pPr>
              <a:t>‹#›</a:t>
            </a:fld>
            <a:endParaRPr lang="zh-CN" altLang="en-US"/>
          </a:p>
        </p:txBody>
      </p:sp>
    </p:spTree>
    <p:extLst>
      <p:ext uri="{BB962C8B-B14F-4D97-AF65-F5344CB8AC3E}">
        <p14:creationId xmlns:p14="http://schemas.microsoft.com/office/powerpoint/2010/main" val="4023928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A505350-0493-4AC2-8B17-741F6A5A2A67}" type="datetimeFigureOut">
              <a:rPr lang="zh-CN" altLang="en-US"/>
              <a:pPr>
                <a:defRPr/>
              </a:pPr>
              <a:t>2018/5/18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CB2B976-D8BE-43F7-A35C-7CA4F7C1E0A1}" type="slidenum">
              <a:rPr lang="zh-CN" altLang="en-US"/>
              <a:pPr>
                <a:defRPr/>
              </a:pPr>
              <a:t>‹#›</a:t>
            </a:fld>
            <a:endParaRPr lang="zh-CN" altLang="en-US"/>
          </a:p>
        </p:txBody>
      </p:sp>
    </p:spTree>
    <p:extLst>
      <p:ext uri="{BB962C8B-B14F-4D97-AF65-F5344CB8AC3E}">
        <p14:creationId xmlns:p14="http://schemas.microsoft.com/office/powerpoint/2010/main" val="4007384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CB2B976-D8BE-43F7-A35C-7CA4F7C1E0A1}" type="slidenum">
              <a:rPr lang="zh-CN" altLang="en-US" smtClean="0"/>
              <a:pPr>
                <a:defRPr/>
              </a:pPr>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6"/>
          <p:cNvSpPr/>
          <p:nvPr userDrawn="1"/>
        </p:nvSpPr>
        <p:spPr>
          <a:xfrm>
            <a:off x="0" y="0"/>
            <a:ext cx="9144000" cy="51435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 name="组合 7"/>
          <p:cNvGrpSpPr>
            <a:grpSpLocks/>
          </p:cNvGrpSpPr>
          <p:nvPr userDrawn="1"/>
        </p:nvGrpSpPr>
        <p:grpSpPr bwMode="auto">
          <a:xfrm>
            <a:off x="503238" y="492125"/>
            <a:ext cx="325437" cy="46038"/>
            <a:chOff x="486593" y="492037"/>
            <a:chExt cx="325753" cy="45720"/>
          </a:xfrm>
        </p:grpSpPr>
        <p:sp>
          <p:nvSpPr>
            <p:cNvPr id="4" name="椭圆 8"/>
            <p:cNvSpPr/>
            <p:nvPr/>
          </p:nvSpPr>
          <p:spPr>
            <a:xfrm>
              <a:off x="486593" y="492037"/>
              <a:ext cx="46082"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椭圆 9"/>
            <p:cNvSpPr/>
            <p:nvPr/>
          </p:nvSpPr>
          <p:spPr>
            <a:xfrm>
              <a:off x="580346" y="492037"/>
              <a:ext cx="46083"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10"/>
            <p:cNvSpPr/>
            <p:nvPr/>
          </p:nvSpPr>
          <p:spPr>
            <a:xfrm>
              <a:off x="672510" y="492037"/>
              <a:ext cx="46083"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11"/>
            <p:cNvSpPr/>
            <p:nvPr/>
          </p:nvSpPr>
          <p:spPr>
            <a:xfrm>
              <a:off x="766264" y="492037"/>
              <a:ext cx="46082"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1FB547A-DDDB-40C6-AF40-C3B55F611836}" type="datetimeFigureOut">
              <a:rPr lang="zh-CN" altLang="en-US"/>
              <a:pPr>
                <a:defRPr/>
              </a:pPr>
              <a:t>2018/5/18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D4D0C60-41C5-45BC-8C0F-F8C8EBA722E4}"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AF55DA9-BC58-47D3-9A1F-9F64C16904FC}" type="datetimeFigureOut">
              <a:rPr lang="zh-CN" altLang="en-US"/>
              <a:pPr>
                <a:defRPr/>
              </a:pPr>
              <a:t>2018/5/18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D930E51-0475-4D24-83FB-0BDD7F58B2AF}"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
        <p:nvSpPr>
          <p:cNvPr id="3" name="COVER BLUE BOX"/>
          <p:cNvSpPr>
            <a:spLocks noChangeArrowheads="1"/>
          </p:cNvSpPr>
          <p:nvPr>
            <p:custDataLst>
              <p:tags r:id="rId1"/>
            </p:custDataLst>
          </p:nvPr>
        </p:nvSpPr>
        <p:spPr bwMode="gray">
          <a:xfrm>
            <a:off x="331788" y="1155700"/>
            <a:ext cx="6073775" cy="1938338"/>
          </a:xfrm>
          <a:prstGeom prst="rect">
            <a:avLst/>
          </a:prstGeom>
          <a:solidFill>
            <a:schemeClr val="tx2"/>
          </a:solidFill>
          <a:ln>
            <a:noFill/>
          </a:ln>
        </p:spPr>
        <p:txBody>
          <a:bodyPr wrap="none" lIns="74213" tIns="37106" rIns="74213" bIns="37106" anchor="ctr"/>
          <a:lstStyle/>
          <a:p>
            <a:pPr algn="ctr" eaLnBrk="0" fontAlgn="auto" hangingPunct="0">
              <a:spcBef>
                <a:spcPct val="50000"/>
              </a:spcBef>
              <a:spcAft>
                <a:spcPts val="0"/>
              </a:spcAft>
              <a:defRPr/>
            </a:pPr>
            <a:endParaRPr lang="en-US" altLang="zh-TW">
              <a:latin typeface="+mn-lt"/>
              <a:ea typeface="PMingLiU" panose="02020500000000000000" pitchFamily="18" charset="-120"/>
            </a:endParaRPr>
          </a:p>
        </p:txBody>
      </p:sp>
      <p:sp>
        <p:nvSpPr>
          <p:cNvPr id="4" name="Line 664"/>
          <p:cNvSpPr>
            <a:spLocks noChangeShapeType="1"/>
          </p:cNvSpPr>
          <p:nvPr>
            <p:custDataLst>
              <p:tags r:id="rId2"/>
            </p:custDataLst>
          </p:nvPr>
        </p:nvSpPr>
        <p:spPr bwMode="white">
          <a:xfrm>
            <a:off x="449263" y="2424113"/>
            <a:ext cx="6492875" cy="9525"/>
          </a:xfrm>
          <a:prstGeom prst="line">
            <a:avLst/>
          </a:prstGeom>
          <a:noFill/>
          <a:ln w="28575">
            <a:solidFill>
              <a:schemeClr val="bg1"/>
            </a:solidFill>
            <a:round/>
          </a:ln>
        </p:spPr>
        <p:txBody>
          <a:bodyPr wrap="none" lIns="0" tIns="0" rIns="0" bIns="0" anchor="ctr"/>
          <a:lstStyle/>
          <a:p>
            <a:pPr eaLnBrk="0" fontAlgn="auto" hangingPunct="0">
              <a:spcBef>
                <a:spcPct val="50000"/>
              </a:spcBef>
              <a:spcAft>
                <a:spcPts val="0"/>
              </a:spcAft>
              <a:defRPr/>
            </a:pPr>
            <a:endParaRPr lang="zh-CN" altLang="en-US">
              <a:latin typeface="Frutiger 55 Roman" pitchFamily="34" charset="0"/>
              <a:ea typeface="宋体" panose="02010600030101010101" pitchFamily="2" charset="-122"/>
            </a:endParaRPr>
          </a:p>
        </p:txBody>
      </p:sp>
      <p:pic>
        <p:nvPicPr>
          <p:cNvPr id="5" name="图片 10"/>
          <p:cNvPicPr>
            <a:picLocks noChangeAspect="1"/>
          </p:cNvPicPr>
          <p:nvPr userDrawn="1"/>
        </p:nvPicPr>
        <p:blipFill>
          <a:blip r:embed="rId4" cstate="print"/>
          <a:srcRect/>
          <a:stretch>
            <a:fillRect/>
          </a:stretch>
        </p:blipFill>
        <p:spPr bwMode="auto">
          <a:xfrm>
            <a:off x="6405563" y="1784350"/>
            <a:ext cx="2636837" cy="2860675"/>
          </a:xfrm>
          <a:prstGeom prst="rect">
            <a:avLst/>
          </a:prstGeom>
          <a:noFill/>
          <a:ln w="9525">
            <a:noFill/>
            <a:miter lim="800000"/>
            <a:headEnd/>
            <a:tailEnd/>
          </a:ln>
        </p:spPr>
      </p:pic>
      <p:pic>
        <p:nvPicPr>
          <p:cNvPr id="6" name="图片 12"/>
          <p:cNvPicPr>
            <a:picLocks noChangeAspect="1"/>
          </p:cNvPicPr>
          <p:nvPr userDrawn="1"/>
        </p:nvPicPr>
        <p:blipFill>
          <a:blip r:embed="rId5" cstate="print"/>
          <a:srcRect/>
          <a:stretch>
            <a:fillRect/>
          </a:stretch>
        </p:blipFill>
        <p:spPr bwMode="auto">
          <a:xfrm>
            <a:off x="331788" y="212725"/>
            <a:ext cx="4884737" cy="527050"/>
          </a:xfrm>
          <a:prstGeom prst="rect">
            <a:avLst/>
          </a:prstGeom>
          <a:noFill/>
          <a:ln w="9525">
            <a:noFill/>
            <a:miter lim="800000"/>
            <a:headEnd/>
            <a:tailEnd/>
          </a:ln>
        </p:spPr>
      </p:pic>
      <p:sp>
        <p:nvSpPr>
          <p:cNvPr id="10" name="PRESENTATION TITLE"/>
          <p:cNvSpPr>
            <a:spLocks noGrp="1" noChangeArrowheads="1"/>
          </p:cNvSpPr>
          <p:nvPr>
            <p:ph type="ctrTitle" idx="4294967295"/>
          </p:nvPr>
        </p:nvSpPr>
        <p:spPr bwMode="gray">
          <a:xfrm>
            <a:off x="684069" y="1318347"/>
            <a:ext cx="5238749" cy="1026102"/>
          </a:xfrm>
          <a:prstGeom prst="rect">
            <a:avLst/>
          </a:prstGeom>
          <a:solidFill>
            <a:srgbClr val="193D85"/>
          </a:solidFill>
        </p:spPr>
        <p:txBody>
          <a:bodyPr/>
          <a:lstStyle>
            <a:lvl1pPr algn="l">
              <a:defRPr sz="2900">
                <a:solidFill>
                  <a:schemeClr val="bg1"/>
                </a:solidFill>
              </a:defRPr>
            </a:lvl1pPr>
          </a:lstStyle>
          <a:p>
            <a:r>
              <a:rPr lang="zh-CN" altLang="en-US" smtClean="0"/>
              <a:t>单击此处编辑母版标题样式</a:t>
            </a:r>
            <a:endParaRPr lang="zh-CN" altLang="en-US" dirty="0" smtClean="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735806"/>
            <a:ext cx="4027487" cy="40302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735806"/>
            <a:ext cx="4027488" cy="40302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矩形 6"/>
          <p:cNvSpPr/>
          <p:nvPr userDrawn="1"/>
        </p:nvSpPr>
        <p:spPr>
          <a:xfrm>
            <a:off x="0" y="0"/>
            <a:ext cx="9144000" cy="51435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17"/>
            <a:ext cx="2051050" cy="467915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4" y="86917"/>
            <a:ext cx="6003925" cy="467915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E1DA3E9-0245-4136-A421-C198B253976F}" type="datetimeFigureOut">
              <a:rPr lang="zh-CN" altLang="en-US"/>
              <a:pPr>
                <a:defRPr/>
              </a:pPr>
              <a:t>2018/5/18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5E8097-EEC0-4EAD-8E2E-3B3924FCD5C3}"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82642D1-3A75-458D-994D-F4F90903073E}" type="datetimeFigureOut">
              <a:rPr lang="zh-CN" altLang="en-US"/>
              <a:pPr>
                <a:defRPr/>
              </a:pPr>
              <a:t>2018/5/18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15CE36B-DD05-4771-818A-C6293401A726}"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DFB3076-1119-4D06-8DB5-946BE50B07EC}" type="datetimeFigureOut">
              <a:rPr lang="zh-CN" altLang="en-US"/>
              <a:pPr>
                <a:defRPr/>
              </a:pPr>
              <a:t>2018/5/18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A15D547-20C2-4F08-8866-6CFC8CFDC912}"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E03C531-163B-4736-9181-83E285ED14A4}" type="datetimeFigureOut">
              <a:rPr lang="zh-CN" altLang="en-US"/>
              <a:pPr>
                <a:defRPr/>
              </a:pPr>
              <a:t>2018/5/18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B09FDE6-1CE9-4387-938D-E5F2A991B785}"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0081D59-B059-4E21-BB7D-71470D437EE9}" type="datetimeFigureOut">
              <a:rPr lang="zh-CN" altLang="en-US"/>
              <a:pPr>
                <a:defRPr/>
              </a:pPr>
              <a:t>2018/5/18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34966B5-5134-43CB-8AC0-4A33B6A31027}"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579E651-80BD-48CA-B769-EAC8EF62AFCA}" type="datetimeFigureOut">
              <a:rPr lang="zh-CN" altLang="en-US"/>
              <a:pPr>
                <a:defRPr/>
              </a:pPr>
              <a:t>2018/5/18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C0D16EC-BAEE-470F-BA5E-E95D5C17D16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65F4C4A-AFA9-442A-84FC-A050F2BE5267}" type="datetimeFigureOut">
              <a:rPr lang="zh-CN" altLang="en-US"/>
              <a:pPr>
                <a:defRPr/>
              </a:pPr>
              <a:t>2018/5/18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84343F1-C438-4F99-8DF6-F0CFF7009BB8}"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690111F-B035-4E69-9CD9-3711CFA83255}" type="datetimeFigureOut">
              <a:rPr lang="zh-CN" altLang="en-US"/>
              <a:pPr>
                <a:defRPr/>
              </a:pPr>
              <a:t>2018/5/18</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0EB0A03-3ED4-4530-B099-23254319F117}" type="slidenum">
              <a:rPr lang="zh-CN" altLang="en-US"/>
              <a:pPr>
                <a:defRPr/>
              </a:pPr>
              <a:t>‹#›</a:t>
            </a:fld>
            <a:endParaRPr lang="zh-CN" altLang="en-US"/>
          </a:p>
        </p:txBody>
      </p:sp>
      <p:pic>
        <p:nvPicPr>
          <p:cNvPr id="1031" name="Picture 2"/>
          <p:cNvPicPr>
            <a:picLocks noChangeAspect="1" noChangeArrowheads="1"/>
          </p:cNvPicPr>
          <p:nvPr userDrawn="1"/>
        </p:nvPicPr>
        <p:blipFill>
          <a:blip r:embed="rId14" cstate="print">
            <a:lum bright="70000" contrast="-70000"/>
          </a:blip>
          <a:srcRect/>
          <a:stretch>
            <a:fillRect/>
          </a:stretch>
        </p:blipFill>
        <p:spPr bwMode="auto">
          <a:xfrm>
            <a:off x="6126163" y="1017588"/>
            <a:ext cx="3017837" cy="4125912"/>
          </a:xfrm>
          <a:prstGeom prst="rect">
            <a:avLst/>
          </a:prstGeom>
          <a:blipFill dpi="0" rotWithShape="1">
            <a:blip r:embed="rId15" cstate="print">
              <a:lum bright="70000" contrast="-70000"/>
            </a:blip>
            <a:srcRect/>
            <a:tile tx="0" ty="0" sx="100000" sy="100000" flip="none" algn="tl"/>
          </a:blipFill>
          <a:ln w="9525">
            <a:noFill/>
            <a:miter lim="800000"/>
            <a:headEnd/>
            <a:tailEnd/>
          </a:ln>
        </p:spPr>
      </p:pic>
      <p:pic>
        <p:nvPicPr>
          <p:cNvPr id="1032" name="Picture 2"/>
          <p:cNvPicPr>
            <a:picLocks noChangeAspect="1" noChangeArrowheads="1"/>
          </p:cNvPicPr>
          <p:nvPr userDrawn="1"/>
        </p:nvPicPr>
        <p:blipFill>
          <a:blip r:embed="rId16" cstate="print"/>
          <a:srcRect/>
          <a:stretch>
            <a:fillRect/>
          </a:stretch>
        </p:blipFill>
        <p:spPr bwMode="auto">
          <a:xfrm>
            <a:off x="0" y="4710113"/>
            <a:ext cx="1571625" cy="4333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89"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 descr="2-2"/>
          <p:cNvPicPr>
            <a:picLocks noChangeAspect="1" noChangeArrowheads="1"/>
          </p:cNvPicPr>
          <p:nvPr userDrawn="1"/>
        </p:nvPicPr>
        <p:blipFill>
          <a:blip r:embed="rId12" cstate="print"/>
          <a:srcRect/>
          <a:stretch>
            <a:fillRect/>
          </a:stretch>
        </p:blipFill>
        <p:spPr bwMode="auto">
          <a:xfrm>
            <a:off x="0" y="0"/>
            <a:ext cx="9144000" cy="5143500"/>
          </a:xfrm>
          <a:prstGeom prst="rect">
            <a:avLst/>
          </a:prstGeom>
          <a:noFill/>
          <a:ln w="9525">
            <a:noFill/>
            <a:miter lim="800000"/>
            <a:headEnd/>
            <a:tailEnd/>
          </a:ln>
        </p:spPr>
      </p:pic>
      <p:sp>
        <p:nvSpPr>
          <p:cNvPr id="17411" name="Rectangle 3"/>
          <p:cNvSpPr>
            <a:spLocks noGrp="1" noChangeArrowheads="1"/>
          </p:cNvSpPr>
          <p:nvPr>
            <p:ph type="title"/>
          </p:nvPr>
        </p:nvSpPr>
        <p:spPr bwMode="auto">
          <a:xfrm>
            <a:off x="468313" y="87313"/>
            <a:ext cx="8207375"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标题文本样式：微软雅黑</a:t>
            </a:r>
            <a:r>
              <a:rPr lang="en-US" altLang="zh-CN" smtClean="0"/>
              <a:t>/28</a:t>
            </a:r>
            <a:r>
              <a:rPr lang="zh-CN" altLang="en-US" smtClean="0"/>
              <a:t>号  </a:t>
            </a:r>
            <a:r>
              <a:rPr lang="en-US" altLang="zh-CN" smtClean="0"/>
              <a:t>Arial/28pt</a:t>
            </a:r>
          </a:p>
        </p:txBody>
      </p:sp>
      <p:sp>
        <p:nvSpPr>
          <p:cNvPr id="17412" name="Rectangle 4"/>
          <p:cNvSpPr>
            <a:spLocks noGrp="1" noChangeArrowheads="1"/>
          </p:cNvSpPr>
          <p:nvPr>
            <p:ph type="body" idx="1"/>
          </p:nvPr>
        </p:nvSpPr>
        <p:spPr bwMode="auto">
          <a:xfrm>
            <a:off x="468313" y="735013"/>
            <a:ext cx="8207375" cy="403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第一级内容文本样式：微软雅黑</a:t>
            </a:r>
            <a:r>
              <a:rPr lang="en-US" altLang="zh-CN" smtClean="0"/>
              <a:t>/20</a:t>
            </a:r>
            <a:r>
              <a:rPr lang="zh-CN" altLang="en-US" smtClean="0"/>
              <a:t>号  </a:t>
            </a:r>
            <a:r>
              <a:rPr lang="en-US" altLang="zh-CN" smtClean="0"/>
              <a:t>Arial/20pt</a:t>
            </a:r>
          </a:p>
          <a:p>
            <a:pPr lvl="1"/>
            <a:r>
              <a:rPr lang="zh-CN" altLang="en-US" smtClean="0"/>
              <a:t>第二级内容文本样式：微软雅黑</a:t>
            </a:r>
            <a:r>
              <a:rPr lang="en-US" altLang="zh-CN" smtClean="0"/>
              <a:t>/18</a:t>
            </a:r>
            <a:r>
              <a:rPr lang="zh-CN" altLang="en-US" smtClean="0"/>
              <a:t>号  </a:t>
            </a:r>
            <a:r>
              <a:rPr lang="en-US" altLang="zh-CN" smtClean="0"/>
              <a:t>Arial/18pt</a:t>
            </a:r>
          </a:p>
          <a:p>
            <a:pPr lvl="2"/>
            <a:r>
              <a:rPr lang="zh-CN" altLang="en-US" smtClean="0"/>
              <a:t>第三级内容文本样式：微软雅黑</a:t>
            </a:r>
            <a:r>
              <a:rPr lang="en-US" altLang="zh-CN" smtClean="0"/>
              <a:t>/16</a:t>
            </a:r>
            <a:r>
              <a:rPr lang="zh-CN" altLang="en-US" smtClean="0"/>
              <a:t>号  </a:t>
            </a:r>
            <a:r>
              <a:rPr lang="en-US" altLang="zh-CN" smtClean="0"/>
              <a:t>Arial/16pt</a:t>
            </a:r>
          </a:p>
          <a:p>
            <a:pPr lvl="3"/>
            <a:r>
              <a:rPr lang="zh-CN" altLang="en-US" smtClean="0"/>
              <a:t>第四级内容文本样式：微软雅黑</a:t>
            </a:r>
            <a:r>
              <a:rPr lang="en-US" altLang="zh-CN" smtClean="0"/>
              <a:t>/14</a:t>
            </a:r>
            <a:r>
              <a:rPr lang="zh-CN" altLang="en-US" smtClean="0"/>
              <a:t>号  </a:t>
            </a:r>
            <a:r>
              <a:rPr lang="en-US" altLang="zh-CN" smtClean="0"/>
              <a:t>Arial/14pt</a:t>
            </a:r>
          </a:p>
          <a:p>
            <a:pPr lvl="4"/>
            <a:r>
              <a:rPr lang="zh-CN" altLang="en-US" smtClean="0"/>
              <a:t>第五级内容文本样式：微软雅黑</a:t>
            </a:r>
            <a:r>
              <a:rPr lang="en-US" altLang="zh-CN" smtClean="0"/>
              <a:t>/12</a:t>
            </a:r>
            <a:r>
              <a:rPr lang="zh-CN" altLang="en-US" smtClean="0"/>
              <a:t>号  </a:t>
            </a:r>
            <a:r>
              <a:rPr lang="en-US" altLang="zh-CN" smtClean="0"/>
              <a:t>Arial/12pt</a:t>
            </a:r>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100" b="1">
          <a:solidFill>
            <a:schemeClr val="tx1"/>
          </a:solidFill>
          <a:latin typeface="+mj-lt"/>
          <a:ea typeface="+mj-ea"/>
          <a:cs typeface="+mj-cs"/>
        </a:defRPr>
      </a:lvl1pPr>
      <a:lvl2pPr algn="l" rtl="0" eaLnBrk="0" fontAlgn="base" hangingPunct="0">
        <a:spcBef>
          <a:spcPct val="0"/>
        </a:spcBef>
        <a:spcAft>
          <a:spcPct val="0"/>
        </a:spcAft>
        <a:defRPr sz="2100" b="1">
          <a:solidFill>
            <a:schemeClr val="tx1"/>
          </a:solidFill>
          <a:latin typeface="Arial" charset="0"/>
          <a:ea typeface="微软雅黑" pitchFamily="34" charset="-122"/>
          <a:cs typeface="宋体" charset="-122"/>
        </a:defRPr>
      </a:lvl2pPr>
      <a:lvl3pPr algn="l" rtl="0" eaLnBrk="0" fontAlgn="base" hangingPunct="0">
        <a:spcBef>
          <a:spcPct val="0"/>
        </a:spcBef>
        <a:spcAft>
          <a:spcPct val="0"/>
        </a:spcAft>
        <a:defRPr sz="2100" b="1">
          <a:solidFill>
            <a:schemeClr val="tx1"/>
          </a:solidFill>
          <a:latin typeface="Arial" charset="0"/>
          <a:ea typeface="微软雅黑" pitchFamily="34" charset="-122"/>
          <a:cs typeface="宋体" charset="-122"/>
        </a:defRPr>
      </a:lvl3pPr>
      <a:lvl4pPr algn="l" rtl="0" eaLnBrk="0" fontAlgn="base" hangingPunct="0">
        <a:spcBef>
          <a:spcPct val="0"/>
        </a:spcBef>
        <a:spcAft>
          <a:spcPct val="0"/>
        </a:spcAft>
        <a:defRPr sz="2100" b="1">
          <a:solidFill>
            <a:schemeClr val="tx1"/>
          </a:solidFill>
          <a:latin typeface="Arial" charset="0"/>
          <a:ea typeface="微软雅黑" pitchFamily="34" charset="-122"/>
          <a:cs typeface="宋体" charset="-122"/>
        </a:defRPr>
      </a:lvl4pPr>
      <a:lvl5pPr algn="l" rtl="0" eaLnBrk="0" fontAlgn="base" hangingPunct="0">
        <a:spcBef>
          <a:spcPct val="0"/>
        </a:spcBef>
        <a:spcAft>
          <a:spcPct val="0"/>
        </a:spcAft>
        <a:defRPr sz="2100" b="1">
          <a:solidFill>
            <a:schemeClr val="tx1"/>
          </a:solidFill>
          <a:latin typeface="Arial" charset="0"/>
          <a:ea typeface="微软雅黑" pitchFamily="34" charset="-122"/>
          <a:cs typeface="宋体" charset="-122"/>
        </a:defRPr>
      </a:lvl5pPr>
      <a:lvl6pPr marL="342900" algn="l" rtl="0" fontAlgn="base">
        <a:spcBef>
          <a:spcPct val="0"/>
        </a:spcBef>
        <a:spcAft>
          <a:spcPct val="0"/>
        </a:spcAft>
        <a:defRPr sz="2100" b="1">
          <a:solidFill>
            <a:schemeClr val="tx1"/>
          </a:solidFill>
          <a:latin typeface="Arial" charset="0"/>
          <a:ea typeface="微软雅黑" pitchFamily="34" charset="-122"/>
          <a:cs typeface="宋体" charset="-122"/>
        </a:defRPr>
      </a:lvl6pPr>
      <a:lvl7pPr marL="685800" algn="l" rtl="0" fontAlgn="base">
        <a:spcBef>
          <a:spcPct val="0"/>
        </a:spcBef>
        <a:spcAft>
          <a:spcPct val="0"/>
        </a:spcAft>
        <a:defRPr sz="2100" b="1">
          <a:solidFill>
            <a:schemeClr val="tx1"/>
          </a:solidFill>
          <a:latin typeface="Arial" charset="0"/>
          <a:ea typeface="微软雅黑" pitchFamily="34" charset="-122"/>
          <a:cs typeface="宋体" charset="-122"/>
        </a:defRPr>
      </a:lvl7pPr>
      <a:lvl8pPr marL="1028700" algn="l" rtl="0" fontAlgn="base">
        <a:spcBef>
          <a:spcPct val="0"/>
        </a:spcBef>
        <a:spcAft>
          <a:spcPct val="0"/>
        </a:spcAft>
        <a:defRPr sz="2100" b="1">
          <a:solidFill>
            <a:schemeClr val="tx1"/>
          </a:solidFill>
          <a:latin typeface="Arial" charset="0"/>
          <a:ea typeface="微软雅黑" pitchFamily="34" charset="-122"/>
          <a:cs typeface="宋体" charset="-122"/>
        </a:defRPr>
      </a:lvl8pPr>
      <a:lvl9pPr marL="1371600" algn="l" rtl="0" fontAlgn="base">
        <a:spcBef>
          <a:spcPct val="0"/>
        </a:spcBef>
        <a:spcAft>
          <a:spcPct val="0"/>
        </a:spcAft>
        <a:defRPr sz="2100" b="1">
          <a:solidFill>
            <a:schemeClr val="tx1"/>
          </a:solidFill>
          <a:latin typeface="Arial" charset="0"/>
          <a:ea typeface="微软雅黑" pitchFamily="34" charset="-122"/>
          <a:cs typeface="宋体" charset="-122"/>
        </a:defRPr>
      </a:lvl9pPr>
    </p:titleStyle>
    <p:bodyStyle>
      <a:lvl1pPr marL="134938" indent="-134938" algn="l" rtl="0" eaLnBrk="0" fontAlgn="ctr" hangingPunct="0">
        <a:lnSpc>
          <a:spcPct val="120000"/>
        </a:lnSpc>
        <a:spcBef>
          <a:spcPct val="20000"/>
        </a:spcBef>
        <a:spcAft>
          <a:spcPct val="0"/>
        </a:spcAft>
        <a:buClr>
          <a:schemeClr val="accent1"/>
        </a:buClr>
        <a:buSzPct val="60000"/>
        <a:buFont typeface="Wingdings" pitchFamily="2" charset="2"/>
        <a:buChar char="l"/>
        <a:defRPr sz="1500" b="1">
          <a:solidFill>
            <a:schemeClr val="tx1"/>
          </a:solidFill>
          <a:latin typeface="+mn-lt"/>
          <a:ea typeface="+mn-ea"/>
          <a:cs typeface="+mn-cs"/>
        </a:defRPr>
      </a:lvl1pPr>
      <a:lvl2pPr marL="404813" indent="-134938" algn="l" rtl="0" eaLnBrk="0" fontAlgn="ctr" hangingPunct="0">
        <a:lnSpc>
          <a:spcPct val="120000"/>
        </a:lnSpc>
        <a:spcBef>
          <a:spcPct val="20000"/>
        </a:spcBef>
        <a:spcAft>
          <a:spcPct val="0"/>
        </a:spcAft>
        <a:buClr>
          <a:schemeClr val="accent1"/>
        </a:buClr>
        <a:buSzPct val="60000"/>
        <a:buFont typeface="Wingdings" pitchFamily="2" charset="2"/>
        <a:buChar char="l"/>
        <a:defRPr sz="2800">
          <a:solidFill>
            <a:schemeClr val="tx1"/>
          </a:solidFill>
          <a:latin typeface="+mn-lt"/>
          <a:ea typeface="+mn-ea"/>
          <a:cs typeface="+mn-cs"/>
        </a:defRPr>
      </a:lvl2pPr>
      <a:lvl3pPr marL="671513" indent="-130175" algn="l" rtl="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3pPr>
      <a:lvl4pPr marL="941388" indent="-134938" algn="l" rtl="0" eaLnBrk="0" fontAlgn="ctr" hangingPunct="0">
        <a:lnSpc>
          <a:spcPct val="120000"/>
        </a:lnSpc>
        <a:spcBef>
          <a:spcPct val="20000"/>
        </a:spcBef>
        <a:spcAft>
          <a:spcPct val="0"/>
        </a:spcAft>
        <a:buClr>
          <a:schemeClr val="accent1"/>
        </a:buClr>
        <a:buSzPct val="60000"/>
        <a:buFont typeface="Wingdings" pitchFamily="2" charset="2"/>
        <a:buChar char="l"/>
        <a:defRPr sz="1000">
          <a:solidFill>
            <a:schemeClr val="tx1"/>
          </a:solidFill>
          <a:latin typeface="+mn-lt"/>
          <a:ea typeface="+mn-ea"/>
          <a:cs typeface="+mn-cs"/>
        </a:defRPr>
      </a:lvl4pPr>
      <a:lvl5pPr marL="1214438" indent="-138113" algn="l" rtl="0" eaLnBrk="0" fontAlgn="ctr" hangingPunct="0">
        <a:lnSpc>
          <a:spcPct val="120000"/>
        </a:lnSpc>
        <a:spcBef>
          <a:spcPct val="20000"/>
        </a:spcBef>
        <a:spcAft>
          <a:spcPct val="0"/>
        </a:spcAft>
        <a:buClr>
          <a:schemeClr val="accent1"/>
        </a:buClr>
        <a:buSzPct val="60000"/>
        <a:buFont typeface="Wingdings" pitchFamily="2" charset="2"/>
        <a:buChar char="l"/>
        <a:defRPr sz="900">
          <a:solidFill>
            <a:schemeClr val="tx1"/>
          </a:solidFill>
          <a:latin typeface="+mn-lt"/>
          <a:ea typeface="+mn-ea"/>
          <a:cs typeface="+mn-cs"/>
        </a:defRPr>
      </a:lvl5pPr>
      <a:lvl6pPr marL="1557338" indent="-138113" algn="l" rtl="0" fontAlgn="ctr">
        <a:lnSpc>
          <a:spcPct val="120000"/>
        </a:lnSpc>
        <a:spcBef>
          <a:spcPct val="20000"/>
        </a:spcBef>
        <a:spcAft>
          <a:spcPct val="0"/>
        </a:spcAft>
        <a:buClr>
          <a:schemeClr val="accent1"/>
        </a:buClr>
        <a:buSzPct val="60000"/>
        <a:buFont typeface="Wingdings" pitchFamily="2" charset="2"/>
        <a:buChar char="l"/>
        <a:defRPr sz="900">
          <a:solidFill>
            <a:schemeClr val="tx1"/>
          </a:solidFill>
          <a:latin typeface="+mn-lt"/>
          <a:ea typeface="+mn-ea"/>
          <a:cs typeface="+mn-cs"/>
        </a:defRPr>
      </a:lvl6pPr>
      <a:lvl7pPr marL="1900238" indent="-138113" algn="l" rtl="0" fontAlgn="ctr">
        <a:lnSpc>
          <a:spcPct val="120000"/>
        </a:lnSpc>
        <a:spcBef>
          <a:spcPct val="20000"/>
        </a:spcBef>
        <a:spcAft>
          <a:spcPct val="0"/>
        </a:spcAft>
        <a:buClr>
          <a:schemeClr val="accent1"/>
        </a:buClr>
        <a:buSzPct val="60000"/>
        <a:buFont typeface="Wingdings" pitchFamily="2" charset="2"/>
        <a:buChar char="l"/>
        <a:defRPr sz="900">
          <a:solidFill>
            <a:schemeClr val="tx1"/>
          </a:solidFill>
          <a:latin typeface="+mn-lt"/>
          <a:ea typeface="+mn-ea"/>
          <a:cs typeface="+mn-cs"/>
        </a:defRPr>
      </a:lvl7pPr>
      <a:lvl8pPr marL="2243138" indent="-138113" algn="l" rtl="0" fontAlgn="ctr">
        <a:lnSpc>
          <a:spcPct val="120000"/>
        </a:lnSpc>
        <a:spcBef>
          <a:spcPct val="20000"/>
        </a:spcBef>
        <a:spcAft>
          <a:spcPct val="0"/>
        </a:spcAft>
        <a:buClr>
          <a:schemeClr val="accent1"/>
        </a:buClr>
        <a:buSzPct val="60000"/>
        <a:buFont typeface="Wingdings" pitchFamily="2" charset="2"/>
        <a:buChar char="l"/>
        <a:defRPr sz="900">
          <a:solidFill>
            <a:schemeClr val="tx1"/>
          </a:solidFill>
          <a:latin typeface="+mn-lt"/>
          <a:ea typeface="+mn-ea"/>
          <a:cs typeface="+mn-cs"/>
        </a:defRPr>
      </a:lvl8pPr>
      <a:lvl9pPr marL="2586038" indent="-138113" algn="l" rtl="0" fontAlgn="ctr">
        <a:lnSpc>
          <a:spcPct val="120000"/>
        </a:lnSpc>
        <a:spcBef>
          <a:spcPct val="20000"/>
        </a:spcBef>
        <a:spcAft>
          <a:spcPct val="0"/>
        </a:spcAft>
        <a:buClr>
          <a:schemeClr val="accent1"/>
        </a:buClr>
        <a:buSzPct val="60000"/>
        <a:buFont typeface="Wingdings" pitchFamily="2" charset="2"/>
        <a:buChar char="l"/>
        <a:defRPr sz="9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ctrTitle" idx="4294967295"/>
          </p:nvPr>
        </p:nvSpPr>
        <p:spPr>
          <a:xfrm>
            <a:off x="357188" y="1563688"/>
            <a:ext cx="5949950" cy="792038"/>
          </a:xfrm>
        </p:spPr>
        <p:txBody>
          <a:bodyPr/>
          <a:lstStyle/>
          <a:p>
            <a:pPr eaLnBrk="1" hangingPunct="1">
              <a:lnSpc>
                <a:spcPts val="3650"/>
              </a:lnSpc>
            </a:pPr>
            <a:r>
              <a:rPr lang="en-US" altLang="zh-CN" sz="1800" b="1" dirty="0" smtClean="0">
                <a:solidFill>
                  <a:schemeClr val="bg1"/>
                </a:solidFill>
                <a:latin typeface="微软雅黑" pitchFamily="34" charset="-122"/>
                <a:ea typeface="微软雅黑" pitchFamily="34" charset="-122"/>
              </a:rPr>
              <a:t>《</a:t>
            </a:r>
            <a:r>
              <a:rPr lang="zh-CN" altLang="en-US" sz="1800" b="1" dirty="0" smtClean="0">
                <a:solidFill>
                  <a:schemeClr val="bg1"/>
                </a:solidFill>
                <a:latin typeface="微软雅黑" pitchFamily="34" charset="-122"/>
                <a:ea typeface="微软雅黑" pitchFamily="34" charset="-122"/>
              </a:rPr>
              <a:t>关于规范金融机构资产管理业务的指导意见</a:t>
            </a:r>
            <a:r>
              <a:rPr lang="en-US" altLang="zh-CN" sz="1800" b="1" dirty="0" smtClean="0">
                <a:solidFill>
                  <a:schemeClr val="bg1"/>
                </a:solidFill>
                <a:latin typeface="微软雅黑" pitchFamily="34" charset="-122"/>
                <a:ea typeface="微软雅黑" pitchFamily="34" charset="-122"/>
              </a:rPr>
              <a:t>》</a:t>
            </a:r>
            <a:br>
              <a:rPr lang="en-US" altLang="zh-CN" sz="1800" b="1" dirty="0" smtClean="0">
                <a:solidFill>
                  <a:schemeClr val="bg1"/>
                </a:solidFill>
                <a:latin typeface="微软雅黑" pitchFamily="34" charset="-122"/>
                <a:ea typeface="微软雅黑" pitchFamily="34" charset="-122"/>
              </a:rPr>
            </a:br>
            <a:r>
              <a:rPr lang="zh-CN" altLang="en-US" sz="1800" b="1" dirty="0" smtClean="0">
                <a:solidFill>
                  <a:schemeClr val="bg1"/>
                </a:solidFill>
                <a:latin typeface="微软雅黑" pitchFamily="34" charset="-122"/>
                <a:ea typeface="微软雅黑" pitchFamily="34" charset="-122"/>
              </a:rPr>
              <a:t>文件解读</a:t>
            </a:r>
          </a:p>
        </p:txBody>
      </p:sp>
      <p:sp>
        <p:nvSpPr>
          <p:cNvPr id="30722" name="Subtitle 2"/>
          <p:cNvSpPr txBox="1">
            <a:spLocks noChangeArrowheads="1"/>
          </p:cNvSpPr>
          <p:nvPr/>
        </p:nvSpPr>
        <p:spPr bwMode="auto">
          <a:xfrm>
            <a:off x="1773238" y="2538413"/>
            <a:ext cx="3524250" cy="246062"/>
          </a:xfrm>
          <a:prstGeom prst="rect">
            <a:avLst/>
          </a:prstGeom>
          <a:noFill/>
          <a:ln w="9525">
            <a:noFill/>
            <a:miter lim="800000"/>
            <a:headEnd/>
            <a:tailEnd/>
          </a:ln>
        </p:spPr>
        <p:txBody>
          <a:bodyPr lIns="74213" tIns="37106" rIns="74213" bIns="37106"/>
          <a:lstStyle/>
          <a:p>
            <a:pPr marL="184150" indent="-184150" defTabSz="815975">
              <a:lnSpc>
                <a:spcPct val="104000"/>
              </a:lnSpc>
              <a:spcBef>
                <a:spcPct val="65000"/>
              </a:spcBef>
              <a:buClr>
                <a:schemeClr val="bg2"/>
              </a:buClr>
            </a:pPr>
            <a:endParaRPr lang="zh-CN" altLang="pt-PT" sz="1300">
              <a:solidFill>
                <a:schemeClr val="bg1"/>
              </a:solidFill>
              <a:latin typeface="微软雅黑" pitchFamily="34" charset="-122"/>
              <a:ea typeface="微软雅黑" pitchFamily="34" charset="-122"/>
            </a:endParaRPr>
          </a:p>
        </p:txBody>
      </p:sp>
      <p:sp>
        <p:nvSpPr>
          <p:cNvPr id="5" name="灯片编号占位符 3"/>
          <p:cNvSpPr txBox="1">
            <a:spLocks noChangeArrowheads="1"/>
          </p:cNvSpPr>
          <p:nvPr/>
        </p:nvSpPr>
        <p:spPr bwMode="auto">
          <a:xfrm>
            <a:off x="8129588" y="4649788"/>
            <a:ext cx="374650" cy="25717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 typeface="Arial" charset="0"/>
              <a:buNone/>
              <a:tabLst/>
              <a:defRPr/>
            </a:pPr>
            <a:fld id="{7FE7491C-1D29-4D6A-989B-C75C70AAA6B8}" type="slidenum">
              <a:rPr kumimoji="0" lang="zh-TW" altLang="en-US" sz="1000" b="0" i="0" u="none" strike="noStrike" kern="1200" cap="none" spc="0" normalizeH="0" baseline="0" noProof="0" smtClean="0">
                <a:ln>
                  <a:noFill/>
                </a:ln>
                <a:solidFill>
                  <a:srgbClr val="000000"/>
                </a:solidFill>
                <a:effectLst/>
                <a:uLnTx/>
                <a:uFillTx/>
                <a:latin typeface="+mn-lt"/>
                <a:ea typeface="+mn-ea"/>
                <a:cs typeface="Arial Unicode MS" pitchFamily="34" charset="-122"/>
              </a:rPr>
              <a:pPr marL="0" marR="0" lvl="0" indent="0" algn="r" defTabSz="914400" rtl="0" eaLnBrk="1" fontAlgn="base" latinLnBrk="0" hangingPunct="1">
                <a:lnSpc>
                  <a:spcPct val="100000"/>
                </a:lnSpc>
                <a:spcBef>
                  <a:spcPct val="0"/>
                </a:spcBef>
                <a:spcAft>
                  <a:spcPct val="0"/>
                </a:spcAft>
                <a:buClrTx/>
                <a:buSzTx/>
                <a:buFont typeface="Arial" charset="0"/>
                <a:buNone/>
                <a:tabLst/>
                <a:defRPr/>
              </a:pPr>
              <a:t>1</a:t>
            </a:fld>
            <a:endParaRPr kumimoji="0" lang="en-US" altLang="zh-TW" sz="1000" b="0" i="0" u="none" strike="noStrike" kern="1200" cap="none" spc="0" normalizeH="0" baseline="0" noProof="0" dirty="0">
              <a:ln>
                <a:noFill/>
              </a:ln>
              <a:solidFill>
                <a:srgbClr val="000000"/>
              </a:solidFill>
              <a:effectLst/>
              <a:uLnTx/>
              <a:uFillTx/>
              <a:latin typeface="+mn-lt"/>
              <a:ea typeface="+mn-ea"/>
              <a:cs typeface="Arial Unicode MS"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FD4A48E5-D7FB-40B7-874E-C1F103D606D1}" type="slidenum">
              <a:rPr lang="zh-TW" altLang="en-US" sz="1000" b="1">
                <a:latin typeface="Calibri" pitchFamily="34" charset="0"/>
                <a:ea typeface="Arial Unicode MS" pitchFamily="34" charset="-122"/>
                <a:cs typeface="Arial Unicode MS" pitchFamily="34" charset="-122"/>
              </a:rPr>
              <a:pPr algn="r"/>
              <a:t>10</a:t>
            </a:fld>
            <a:endParaRPr lang="en-US" altLang="zh-TW" sz="1000" b="1">
              <a:latin typeface="Calibri" pitchFamily="34" charset="0"/>
              <a:ea typeface="Arial Unicode MS" pitchFamily="34" charset="-122"/>
              <a:cs typeface="Arial Unicode MS" pitchFamily="34" charset="-122"/>
            </a:endParaRPr>
          </a:p>
        </p:txBody>
      </p:sp>
      <p:sp>
        <p:nvSpPr>
          <p:cNvPr id="41986" name="Freeform 8"/>
          <p:cNvSpPr>
            <a:spLocks noChangeArrowheads="1"/>
          </p:cNvSpPr>
          <p:nvPr/>
        </p:nvSpPr>
        <p:spPr bwMode="auto">
          <a:xfrm>
            <a:off x="2470150" y="2112963"/>
            <a:ext cx="2255838" cy="1519237"/>
          </a:xfrm>
          <a:custGeom>
            <a:avLst/>
            <a:gdLst>
              <a:gd name="T0" fmla="*/ 2147483647 w 1710"/>
              <a:gd name="T1" fmla="*/ 2147483647 h 1709"/>
              <a:gd name="T2" fmla="*/ 2147483647 w 1710"/>
              <a:gd name="T3" fmla="*/ 0 h 1709"/>
              <a:gd name="T4" fmla="*/ 2147483647 w 1710"/>
              <a:gd name="T5" fmla="*/ 0 h 1709"/>
              <a:gd name="T6" fmla="*/ 0 w 1710"/>
              <a:gd name="T7" fmla="*/ 2147483647 h 1709"/>
              <a:gd name="T8" fmla="*/ 2147483647 w 1710"/>
              <a:gd name="T9" fmla="*/ 2147483647 h 1709"/>
              <a:gd name="T10" fmla="*/ 2147483647 w 1710"/>
              <a:gd name="T11" fmla="*/ 2147483647 h 1709"/>
              <a:gd name="T12" fmla="*/ 0 60000 65536"/>
              <a:gd name="T13" fmla="*/ 0 60000 65536"/>
              <a:gd name="T14" fmla="*/ 0 60000 65536"/>
              <a:gd name="T15" fmla="*/ 0 60000 65536"/>
              <a:gd name="T16" fmla="*/ 0 60000 65536"/>
              <a:gd name="T17" fmla="*/ 0 60000 65536"/>
              <a:gd name="T18" fmla="*/ 0 w 1710"/>
              <a:gd name="T19" fmla="*/ 0 h 1709"/>
              <a:gd name="T20" fmla="*/ 1710 w 1710"/>
              <a:gd name="T21" fmla="*/ 1709 h 1709"/>
            </a:gdLst>
            <a:ahLst/>
            <a:cxnLst>
              <a:cxn ang="T12">
                <a:pos x="T0" y="T1"/>
              </a:cxn>
              <a:cxn ang="T13">
                <a:pos x="T2" y="T3"/>
              </a:cxn>
              <a:cxn ang="T14">
                <a:pos x="T4" y="T5"/>
              </a:cxn>
              <a:cxn ang="T15">
                <a:pos x="T6" y="T7"/>
              </a:cxn>
              <a:cxn ang="T16">
                <a:pos x="T8" y="T9"/>
              </a:cxn>
              <a:cxn ang="T17">
                <a:pos x="T10" y="T11"/>
              </a:cxn>
            </a:cxnLst>
            <a:rect l="T18" t="T19" r="T20" b="T21"/>
            <a:pathLst>
              <a:path w="1710" h="1709">
                <a:moveTo>
                  <a:pt x="1710" y="986"/>
                </a:moveTo>
                <a:lnTo>
                  <a:pt x="1710" y="0"/>
                </a:lnTo>
                <a:lnTo>
                  <a:pt x="722" y="0"/>
                </a:lnTo>
                <a:lnTo>
                  <a:pt x="0" y="722"/>
                </a:lnTo>
                <a:lnTo>
                  <a:pt x="988" y="1709"/>
                </a:lnTo>
                <a:lnTo>
                  <a:pt x="1710" y="986"/>
                </a:lnTo>
              </a:path>
            </a:pathLst>
          </a:custGeom>
          <a:noFill/>
          <a:ln w="9525">
            <a:noFill/>
            <a:round/>
            <a:headEnd/>
            <a:tailEnd/>
          </a:ln>
        </p:spPr>
        <p:txBody>
          <a:bodyPr lIns="54843" tIns="27422" rIns="54843" bIns="27422"/>
          <a:lstStyle/>
          <a:p>
            <a:endParaRPr lang="zh-CN" altLang="en-US">
              <a:latin typeface="Calibri" pitchFamily="34" charset="0"/>
            </a:endParaRPr>
          </a:p>
        </p:txBody>
      </p:sp>
      <p:sp>
        <p:nvSpPr>
          <p:cNvPr id="41988" name="矩形 12"/>
          <p:cNvSpPr>
            <a:spLocks noChangeArrowheads="1"/>
          </p:cNvSpPr>
          <p:nvPr/>
        </p:nvSpPr>
        <p:spPr bwMode="auto">
          <a:xfrm>
            <a:off x="593725" y="319088"/>
            <a:ext cx="5681663" cy="351936"/>
          </a:xfrm>
          <a:prstGeom prst="rect">
            <a:avLst/>
          </a:prstGeom>
          <a:noFill/>
          <a:ln w="9525">
            <a:noFill/>
            <a:miter lim="800000"/>
            <a:headEnd/>
            <a:tailEnd/>
          </a:ln>
        </p:spPr>
        <p:txBody>
          <a:bodyPr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sym typeface="Wingdings" pitchFamily="2" charset="2"/>
              </a:rPr>
              <a:t>（</a:t>
            </a:r>
            <a:r>
              <a:rPr lang="zh-CN" altLang="en-US" b="1" dirty="0" smtClean="0">
                <a:solidFill>
                  <a:srgbClr val="7F7F7F"/>
                </a:solidFill>
                <a:latin typeface="微软雅黑" pitchFamily="34" charset="-122"/>
                <a:ea typeface="微软雅黑" pitchFamily="34" charset="-122"/>
                <a:sym typeface="Wingdings" pitchFamily="2" charset="2"/>
              </a:rPr>
              <a:t>九）</a:t>
            </a:r>
            <a:r>
              <a:rPr lang="zh-CN" altLang="en-US" b="1" dirty="0" smtClean="0">
                <a:solidFill>
                  <a:srgbClr val="7F7F7F"/>
                </a:solidFill>
                <a:latin typeface="微软雅黑" pitchFamily="34" charset="-122"/>
                <a:ea typeface="微软雅黑" pitchFamily="34" charset="-122"/>
              </a:rPr>
              <a:t>产品分类</a:t>
            </a:r>
            <a:endParaRPr lang="zh-CN" altLang="en-US" b="1" dirty="0">
              <a:solidFill>
                <a:srgbClr val="7F7F7F"/>
              </a:solidFill>
              <a:latin typeface="微软雅黑" pitchFamily="34" charset="-122"/>
              <a:ea typeface="微软雅黑" pitchFamily="34" charset="-122"/>
            </a:endParaRPr>
          </a:p>
        </p:txBody>
      </p:sp>
      <p:graphicFrame>
        <p:nvGraphicFramePr>
          <p:cNvPr id="42016" name="Group 32"/>
          <p:cNvGraphicFramePr>
            <a:graphicFrameLocks noGrp="1"/>
          </p:cNvGraphicFramePr>
          <p:nvPr/>
        </p:nvGraphicFramePr>
        <p:xfrm>
          <a:off x="1081088" y="1257300"/>
          <a:ext cx="6988175" cy="2530592"/>
        </p:xfrm>
        <a:graphic>
          <a:graphicData uri="http://schemas.openxmlformats.org/drawingml/2006/table">
            <a:tbl>
              <a:tblPr/>
              <a:tblGrid>
                <a:gridCol w="2133600"/>
                <a:gridCol w="822325"/>
                <a:gridCol w="4032250"/>
              </a:tblGrid>
              <a:tr h="477838">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400" b="1" i="0" u="none" strike="noStrike" cap="none" normalizeH="0" baseline="0" dirty="0" smtClean="0">
                          <a:ln>
                            <a:noFill/>
                          </a:ln>
                          <a:solidFill>
                            <a:srgbClr val="FFFFFF"/>
                          </a:solidFill>
                          <a:effectLst/>
                          <a:latin typeface="黑体" pitchFamily="49" charset="-122"/>
                          <a:ea typeface="黑体" pitchFamily="49" charset="-122"/>
                        </a:rPr>
                        <a:t>按投资标的分类</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400" b="1" i="0" u="none" strike="noStrike" cap="none" normalizeH="0" baseline="0" smtClean="0">
                          <a:ln>
                            <a:noFill/>
                          </a:ln>
                          <a:solidFill>
                            <a:srgbClr val="FFFFFF"/>
                          </a:solidFill>
                          <a:effectLst/>
                          <a:latin typeface="黑体" pitchFamily="49" charset="-122"/>
                          <a:ea typeface="黑体" pitchFamily="49" charset="-122"/>
                        </a:rPr>
                        <a:t>比例要求</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400" b="1" i="0" u="none" strike="noStrike" cap="none" normalizeH="0" baseline="0" smtClean="0">
                          <a:ln>
                            <a:noFill/>
                          </a:ln>
                          <a:solidFill>
                            <a:srgbClr val="FFFFFF"/>
                          </a:solidFill>
                          <a:effectLst/>
                          <a:latin typeface="黑体" pitchFamily="49" charset="-122"/>
                          <a:ea typeface="黑体" pitchFamily="49" charset="-122"/>
                        </a:rPr>
                        <a:t>投资要求</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r>
              <a:tr h="477838">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smtClean="0">
                          <a:ln>
                            <a:noFill/>
                          </a:ln>
                          <a:solidFill>
                            <a:schemeClr val="tx1"/>
                          </a:solidFill>
                          <a:effectLst/>
                          <a:latin typeface="黑体" pitchFamily="49" charset="-122"/>
                          <a:ea typeface="黑体" pitchFamily="49" charset="-122"/>
                        </a:rPr>
                        <a:t>固定收益类产品</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altLang="zh-CN" sz="1100" b="0" i="0" u="none" strike="noStrike" cap="none" normalizeH="0" baseline="0" smtClean="0">
                          <a:ln>
                            <a:noFill/>
                          </a:ln>
                          <a:solidFill>
                            <a:schemeClr val="tx1"/>
                          </a:solidFill>
                          <a:effectLst/>
                          <a:latin typeface="Frutiger 55 Roman"/>
                          <a:ea typeface="宋体" charset="-122"/>
                        </a:rPr>
                        <a:t>≥80%</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dirty="0" smtClean="0">
                          <a:ln>
                            <a:noFill/>
                          </a:ln>
                          <a:solidFill>
                            <a:schemeClr val="tx1"/>
                          </a:solidFill>
                          <a:effectLst/>
                          <a:latin typeface="黑体" pitchFamily="49" charset="-122"/>
                          <a:ea typeface="黑体" pitchFamily="49" charset="-122"/>
                        </a:rPr>
                        <a:t>投资于存款、债券等债权类资产不低于</a:t>
                      </a:r>
                      <a:r>
                        <a:rPr kumimoji="0" lang="en-US" altLang="zh-CN" sz="1100" b="0" i="0" u="none" strike="noStrike" cap="none" normalizeH="0" baseline="0" dirty="0" smtClean="0">
                          <a:ln>
                            <a:noFill/>
                          </a:ln>
                          <a:solidFill>
                            <a:schemeClr val="tx1"/>
                          </a:solidFill>
                          <a:effectLst/>
                          <a:latin typeface="黑体" pitchFamily="49" charset="-122"/>
                          <a:ea typeface="黑体" pitchFamily="49" charset="-122"/>
                        </a:rPr>
                        <a:t>80%</a:t>
                      </a:r>
                      <a:r>
                        <a:rPr kumimoji="0" lang="zh-CN" altLang="en-US" sz="1100" b="0" i="0" u="none" strike="noStrike" cap="none" normalizeH="0" baseline="0" dirty="0" smtClean="0">
                          <a:ln>
                            <a:noFill/>
                          </a:ln>
                          <a:solidFill>
                            <a:schemeClr val="tx1"/>
                          </a:solidFill>
                          <a:effectLst/>
                          <a:latin typeface="黑体" pitchFamily="49" charset="-122"/>
                          <a:ea typeface="黑体" pitchFamily="49" charset="-122"/>
                        </a:rPr>
                        <a:t>。（</a:t>
                      </a:r>
                      <a:r>
                        <a:rPr kumimoji="0" lang="zh-CN" altLang="en-US" sz="1100" b="0" i="0" u="none" strike="noStrike" cap="none" normalizeH="0" baseline="0" dirty="0" smtClean="0">
                          <a:ln>
                            <a:noFill/>
                          </a:ln>
                          <a:solidFill>
                            <a:srgbClr val="F0014D"/>
                          </a:solidFill>
                          <a:effectLst/>
                          <a:latin typeface="黑体" pitchFamily="49" charset="-122"/>
                          <a:ea typeface="黑体" pitchFamily="49" charset="-122"/>
                        </a:rPr>
                        <a:t>注：未提及转债、债基</a:t>
                      </a:r>
                      <a:r>
                        <a:rPr kumimoji="0" lang="zh-CN" altLang="en-US" sz="1100" b="0" i="0" u="none" strike="noStrike" cap="none" normalizeH="0" baseline="0" dirty="0" smtClean="0">
                          <a:ln>
                            <a:noFill/>
                          </a:ln>
                          <a:solidFill>
                            <a:schemeClr val="tx1"/>
                          </a:solidFill>
                          <a:effectLst/>
                          <a:latin typeface="黑体" pitchFamily="49" charset="-122"/>
                          <a:ea typeface="黑体" pitchFamily="49" charset="-122"/>
                        </a:rPr>
                        <a:t>）</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r>
              <a:tr h="395288">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smtClean="0">
                          <a:ln>
                            <a:noFill/>
                          </a:ln>
                          <a:solidFill>
                            <a:schemeClr val="tx1"/>
                          </a:solidFill>
                          <a:effectLst/>
                          <a:latin typeface="黑体" pitchFamily="49" charset="-122"/>
                          <a:ea typeface="黑体" pitchFamily="49" charset="-122"/>
                        </a:rPr>
                        <a:t>权益类产品</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altLang="zh-CN" sz="1100" b="0" i="0" u="none" strike="noStrike" cap="none" normalizeH="0" baseline="0" smtClean="0">
                          <a:ln>
                            <a:noFill/>
                          </a:ln>
                          <a:solidFill>
                            <a:schemeClr val="tx1"/>
                          </a:solidFill>
                          <a:effectLst/>
                          <a:latin typeface="Frutiger 55 Roman"/>
                          <a:ea typeface="宋体" charset="-122"/>
                        </a:rPr>
                        <a:t>≥80%</a:t>
                      </a:r>
                      <a:endParaRPr kumimoji="0" lang="zh-CN" altLang="en-US" sz="1100" b="0" i="0" u="none" strike="noStrike" cap="none" normalizeH="0" baseline="0" smtClean="0">
                        <a:ln>
                          <a:noFill/>
                        </a:ln>
                        <a:solidFill>
                          <a:schemeClr val="tx1"/>
                        </a:solidFill>
                        <a:effectLst/>
                        <a:latin typeface="Frutiger 55 Roman"/>
                        <a:ea typeface="宋体" charset="-122"/>
                      </a:endParaRP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dirty="0" smtClean="0">
                          <a:ln>
                            <a:noFill/>
                          </a:ln>
                          <a:solidFill>
                            <a:schemeClr val="tx1"/>
                          </a:solidFill>
                          <a:effectLst/>
                          <a:latin typeface="黑体" pitchFamily="49" charset="-122"/>
                          <a:ea typeface="黑体" pitchFamily="49" charset="-122"/>
                        </a:rPr>
                        <a:t>投资于股票、</a:t>
                      </a:r>
                      <a:r>
                        <a:rPr kumimoji="0" lang="zh-CN" altLang="en-US" sz="1100" b="0" i="0" u="none" strike="noStrike" cap="none" normalizeH="0" baseline="0" dirty="0" smtClean="0">
                          <a:ln>
                            <a:noFill/>
                          </a:ln>
                          <a:solidFill>
                            <a:srgbClr val="FF0000"/>
                          </a:solidFill>
                          <a:effectLst/>
                          <a:latin typeface="黑体" pitchFamily="49" charset="-122"/>
                          <a:ea typeface="黑体" pitchFamily="49" charset="-122"/>
                        </a:rPr>
                        <a:t>未上市企业股权</a:t>
                      </a:r>
                      <a:r>
                        <a:rPr kumimoji="0" lang="zh-CN" altLang="en-US" sz="1100" b="0" i="0" u="none" strike="noStrike" cap="none" normalizeH="0" baseline="0" dirty="0" smtClean="0">
                          <a:ln>
                            <a:noFill/>
                          </a:ln>
                          <a:solidFill>
                            <a:schemeClr val="tx1"/>
                          </a:solidFill>
                          <a:effectLst/>
                          <a:latin typeface="黑体" pitchFamily="49" charset="-122"/>
                          <a:ea typeface="黑体" pitchFamily="49" charset="-122"/>
                        </a:rPr>
                        <a:t>等权益类资产不低于</a:t>
                      </a:r>
                      <a:r>
                        <a:rPr kumimoji="0" lang="en-US" altLang="zh-CN" sz="1100" b="0" i="0" u="none" strike="noStrike" cap="none" normalizeH="0" baseline="0" dirty="0" smtClean="0">
                          <a:ln>
                            <a:noFill/>
                          </a:ln>
                          <a:solidFill>
                            <a:schemeClr val="tx1"/>
                          </a:solidFill>
                          <a:effectLst/>
                          <a:latin typeface="黑体" pitchFamily="49" charset="-122"/>
                          <a:ea typeface="黑体" pitchFamily="49" charset="-122"/>
                        </a:rPr>
                        <a:t>80%</a:t>
                      </a:r>
                      <a:r>
                        <a:rPr kumimoji="0" lang="zh-CN" altLang="en-US" sz="1100" b="0" i="0" u="none" strike="noStrike" cap="none" normalizeH="0" baseline="0" dirty="0" smtClean="0">
                          <a:ln>
                            <a:noFill/>
                          </a:ln>
                          <a:solidFill>
                            <a:schemeClr val="tx1"/>
                          </a:solidFill>
                          <a:effectLst/>
                          <a:latin typeface="黑体" pitchFamily="49" charset="-122"/>
                          <a:ea typeface="黑体" pitchFamily="49" charset="-122"/>
                        </a:rPr>
                        <a:t>。</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r>
              <a:tr h="495300">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smtClean="0">
                          <a:ln>
                            <a:noFill/>
                          </a:ln>
                          <a:solidFill>
                            <a:srgbClr val="FF0000"/>
                          </a:solidFill>
                          <a:effectLst/>
                          <a:latin typeface="黑体" pitchFamily="49" charset="-122"/>
                          <a:ea typeface="黑体" pitchFamily="49" charset="-122"/>
                        </a:rPr>
                        <a:t>商品及金融衍生品类产品</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altLang="zh-CN" sz="1100" b="0" i="0" u="none" strike="noStrike" cap="none" normalizeH="0" baseline="0" smtClean="0">
                          <a:ln>
                            <a:noFill/>
                          </a:ln>
                          <a:solidFill>
                            <a:schemeClr val="tx1"/>
                          </a:solidFill>
                          <a:effectLst/>
                          <a:latin typeface="Frutiger 55 Roman"/>
                          <a:ea typeface="宋体" charset="-122"/>
                        </a:rPr>
                        <a:t>≥80%</a:t>
                      </a:r>
                    </a:p>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endParaRPr kumimoji="0" lang="zh-CN" altLang="en-US" sz="1100" b="0" i="0" u="none" strike="noStrike" cap="none" normalizeH="0" baseline="0" smtClean="0">
                        <a:ln>
                          <a:noFill/>
                        </a:ln>
                        <a:solidFill>
                          <a:schemeClr val="tx1"/>
                        </a:solidFill>
                        <a:effectLst/>
                        <a:latin typeface="Frutiger 55 Roman"/>
                        <a:ea typeface="宋体" charset="-122"/>
                      </a:endParaRP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dirty="0" smtClean="0">
                          <a:ln>
                            <a:noFill/>
                          </a:ln>
                          <a:solidFill>
                            <a:schemeClr val="tx1"/>
                          </a:solidFill>
                          <a:effectLst/>
                          <a:latin typeface="黑体" pitchFamily="49" charset="-122"/>
                          <a:ea typeface="黑体" pitchFamily="49" charset="-122"/>
                        </a:rPr>
                        <a:t>投资于商品及金融衍生品不低于</a:t>
                      </a:r>
                      <a:r>
                        <a:rPr kumimoji="0" lang="en-US" altLang="zh-CN" sz="1100" b="0" i="0" u="none" strike="noStrike" cap="none" normalizeH="0" baseline="0" dirty="0" smtClean="0">
                          <a:ln>
                            <a:noFill/>
                          </a:ln>
                          <a:solidFill>
                            <a:schemeClr val="tx1"/>
                          </a:solidFill>
                          <a:effectLst/>
                          <a:latin typeface="黑体" pitchFamily="49" charset="-122"/>
                          <a:ea typeface="黑体" pitchFamily="49" charset="-122"/>
                        </a:rPr>
                        <a:t>80%</a:t>
                      </a:r>
                      <a:r>
                        <a:rPr kumimoji="0" lang="zh-CN" altLang="en-US" sz="1100" b="0" i="0" u="none" strike="noStrike" cap="none" normalizeH="0" baseline="0" dirty="0" smtClean="0">
                          <a:ln>
                            <a:noFill/>
                          </a:ln>
                          <a:solidFill>
                            <a:schemeClr val="tx1"/>
                          </a:solidFill>
                          <a:effectLst/>
                          <a:latin typeface="黑体" pitchFamily="49" charset="-122"/>
                          <a:ea typeface="黑体" pitchFamily="49" charset="-122"/>
                        </a:rPr>
                        <a:t>。</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r>
              <a:tr h="673100">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smtClean="0">
                          <a:ln>
                            <a:noFill/>
                          </a:ln>
                          <a:solidFill>
                            <a:schemeClr val="tx1"/>
                          </a:solidFill>
                          <a:effectLst/>
                          <a:latin typeface="黑体" pitchFamily="49" charset="-122"/>
                          <a:ea typeface="黑体" pitchFamily="49" charset="-122"/>
                        </a:rPr>
                        <a:t>混合产品</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smtClean="0">
                          <a:ln>
                            <a:noFill/>
                          </a:ln>
                          <a:solidFill>
                            <a:schemeClr val="tx1"/>
                          </a:solidFill>
                          <a:effectLst/>
                          <a:latin typeface="Frutiger 55 Roman"/>
                          <a:ea typeface="宋体" charset="-122"/>
                        </a:rPr>
                        <a:t>≤</a:t>
                      </a:r>
                      <a:r>
                        <a:rPr kumimoji="0" lang="en-US" altLang="zh-CN" sz="1100" b="0" i="0" u="none" strike="noStrike" cap="none" normalizeH="0" baseline="0" smtClean="0">
                          <a:ln>
                            <a:noFill/>
                          </a:ln>
                          <a:solidFill>
                            <a:schemeClr val="tx1"/>
                          </a:solidFill>
                          <a:effectLst/>
                          <a:latin typeface="Frutiger 55 Roman"/>
                          <a:ea typeface="宋体" charset="-122"/>
                        </a:rPr>
                        <a:t>80%</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zh-CN" altLang="en-US" sz="1100" b="0" i="0" u="none" strike="noStrike" cap="none" normalizeH="0" baseline="0" smtClean="0">
                          <a:ln>
                            <a:noFill/>
                          </a:ln>
                          <a:solidFill>
                            <a:schemeClr val="tx1"/>
                          </a:solidFill>
                          <a:effectLst/>
                          <a:latin typeface="黑体" pitchFamily="49" charset="-122"/>
                          <a:ea typeface="黑体" pitchFamily="49" charset="-122"/>
                        </a:rPr>
                        <a:t>任一资产的投资比例未达到前三类产品标准。</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zh-CN" altLang="en-US" sz="1100" b="0" i="0" u="none" strike="noStrike" cap="none" normalizeH="0" baseline="0" smtClean="0">
                          <a:ln>
                            <a:noFill/>
                          </a:ln>
                          <a:solidFill>
                            <a:schemeClr val="tx1"/>
                          </a:solidFill>
                          <a:effectLst/>
                          <a:latin typeface="黑体" pitchFamily="49" charset="-122"/>
                          <a:ea typeface="黑体" pitchFamily="49" charset="-122"/>
                        </a:rPr>
                        <a:t>投资比例在发行产品时予以确定。</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zh-CN" altLang="en-US" sz="1100" b="0" i="0" u="none" strike="noStrike" cap="none" normalizeH="0" baseline="0" smtClean="0">
                          <a:ln>
                            <a:noFill/>
                          </a:ln>
                          <a:solidFill>
                            <a:schemeClr val="tx1"/>
                          </a:solidFill>
                          <a:effectLst/>
                          <a:latin typeface="黑体" pitchFamily="49" charset="-122"/>
                          <a:ea typeface="黑体" pitchFamily="49" charset="-122"/>
                        </a:rPr>
                        <a:t>成立日后至到期日前不得擅自改变。</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r>
            </a:tbl>
          </a:graphicData>
        </a:graphic>
      </p:graphicFrame>
      <p:graphicFrame>
        <p:nvGraphicFramePr>
          <p:cNvPr id="42025" name="Group 41"/>
          <p:cNvGraphicFramePr>
            <a:graphicFrameLocks noGrp="1"/>
          </p:cNvGraphicFramePr>
          <p:nvPr/>
        </p:nvGraphicFramePr>
        <p:xfrm>
          <a:off x="1116013" y="4011613"/>
          <a:ext cx="7113587" cy="323850"/>
        </p:xfrm>
        <a:graphic>
          <a:graphicData uri="http://schemas.openxmlformats.org/drawingml/2006/table">
            <a:tbl>
              <a:tblPr/>
              <a:tblGrid>
                <a:gridCol w="7113587"/>
              </a:tblGrid>
              <a:tr h="323850">
                <a:tc>
                  <a:txBody>
                    <a:bodyPr/>
                    <a:lstStyle/>
                    <a:p>
                      <a:pPr marL="0" marR="0" lvl="0" indent="0" algn="l" defTabSz="914400" rtl="0" eaLnBrk="0" fontAlgn="base" latinLnBrk="0" hangingPunct="0">
                        <a:lnSpc>
                          <a:spcPct val="100000"/>
                        </a:lnSpc>
                        <a:spcBef>
                          <a:spcPct val="65000"/>
                        </a:spcBef>
                        <a:spcAft>
                          <a:spcPct val="0"/>
                        </a:spcAft>
                        <a:buClr>
                          <a:schemeClr val="bg2"/>
                        </a:buClr>
                        <a:buSzTx/>
                        <a:buFont typeface="Symbol" pitchFamily="18" charset="2"/>
                        <a:buNone/>
                        <a:tabLst/>
                      </a:pPr>
                      <a:r>
                        <a:rPr kumimoji="1" lang="zh-CN" altLang="en-US" sz="1400" b="1" i="0" u="none" strike="noStrike" cap="none" normalizeH="0" baseline="0" smtClean="0">
                          <a:ln>
                            <a:noFill/>
                          </a:ln>
                          <a:solidFill>
                            <a:srgbClr val="0563B8"/>
                          </a:solidFill>
                          <a:effectLst/>
                          <a:latin typeface="Frutiger 55 Roman"/>
                          <a:ea typeface="宋体" charset="-122"/>
                        </a:rPr>
                        <a:t>目前理解，产品建仓完成后，需严格遵守</a:t>
                      </a:r>
                      <a:r>
                        <a:rPr kumimoji="1" lang="en-US" altLang="zh-CN" sz="1400" b="1" i="0" u="none" strike="noStrike" cap="none" normalizeH="0" baseline="0" smtClean="0">
                          <a:ln>
                            <a:noFill/>
                          </a:ln>
                          <a:solidFill>
                            <a:srgbClr val="0563B8"/>
                          </a:solidFill>
                          <a:effectLst/>
                          <a:latin typeface="Frutiger 55 Roman"/>
                          <a:ea typeface="宋体" charset="-122"/>
                        </a:rPr>
                        <a:t>80%</a:t>
                      </a:r>
                      <a:r>
                        <a:rPr kumimoji="1" lang="zh-CN" altLang="en-US" sz="1400" b="1" i="0" u="none" strike="noStrike" cap="none" normalizeH="0" baseline="0" smtClean="0">
                          <a:ln>
                            <a:noFill/>
                          </a:ln>
                          <a:solidFill>
                            <a:srgbClr val="0563B8"/>
                          </a:solidFill>
                          <a:effectLst/>
                          <a:latin typeface="Frutiger 55 Roman"/>
                          <a:ea typeface="宋体" charset="-122"/>
                        </a:rPr>
                        <a:t>的投资比例限制。</a:t>
                      </a:r>
                    </a:p>
                  </a:txBody>
                  <a:tcPr marL="83127" marR="83127" marT="31173" marB="31173" anchor="ctr" horzOverflow="overflow">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灯片编号占位符 3"/>
          <p:cNvSpPr txBox="1">
            <a:spLocks noGrp="1"/>
          </p:cNvSpPr>
          <p:nvPr/>
        </p:nvSpPr>
        <p:spPr bwMode="black">
          <a:xfrm>
            <a:off x="7777163" y="1616075"/>
            <a:ext cx="374650" cy="257175"/>
          </a:xfrm>
          <a:prstGeom prst="rect">
            <a:avLst/>
          </a:prstGeom>
          <a:noFill/>
          <a:ln w="9525">
            <a:noFill/>
            <a:miter lim="800000"/>
            <a:headEnd/>
            <a:tailEnd/>
          </a:ln>
        </p:spPr>
        <p:txBody>
          <a:bodyPr wrap="none" lIns="0" tIns="0" rIns="0" bIns="0" anchor="b"/>
          <a:lstStyle/>
          <a:p>
            <a:pPr algn="r"/>
            <a:fld id="{68165D78-8C56-45E0-BDF7-9ECE10D9849A}" type="slidenum">
              <a:rPr lang="zh-TW" altLang="en-US" sz="1000" b="1">
                <a:latin typeface="Calibri" pitchFamily="34" charset="0"/>
                <a:ea typeface="Arial Unicode MS" pitchFamily="34" charset="-122"/>
                <a:cs typeface="Arial Unicode MS" pitchFamily="34" charset="-122"/>
              </a:rPr>
              <a:pPr algn="r"/>
              <a:t>11</a:t>
            </a:fld>
            <a:endParaRPr lang="en-US" altLang="zh-TW" sz="1000" b="1">
              <a:latin typeface="Calibri" pitchFamily="34" charset="0"/>
              <a:ea typeface="Arial Unicode MS" pitchFamily="34" charset="-122"/>
              <a:cs typeface="Arial Unicode MS" pitchFamily="34" charset="-122"/>
            </a:endParaRPr>
          </a:p>
        </p:txBody>
      </p:sp>
      <p:sp>
        <p:nvSpPr>
          <p:cNvPr id="51203" name="矩形 12"/>
          <p:cNvSpPr>
            <a:spLocks noChangeArrowheads="1"/>
          </p:cNvSpPr>
          <p:nvPr/>
        </p:nvSpPr>
        <p:spPr bwMode="auto">
          <a:xfrm>
            <a:off x="593725" y="319088"/>
            <a:ext cx="5681663" cy="351936"/>
          </a:xfrm>
          <a:prstGeom prst="rect">
            <a:avLst/>
          </a:prstGeom>
          <a:noFill/>
          <a:ln w="9525">
            <a:noFill/>
            <a:miter lim="800000"/>
            <a:headEnd/>
            <a:tailEnd/>
          </a:ln>
        </p:spPr>
        <p:txBody>
          <a:bodyPr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sym typeface="Wingdings" pitchFamily="2" charset="2"/>
              </a:rPr>
              <a:t>（</a:t>
            </a:r>
            <a:r>
              <a:rPr lang="zh-CN" altLang="en-US" b="1" dirty="0" smtClean="0">
                <a:solidFill>
                  <a:srgbClr val="7F7F7F"/>
                </a:solidFill>
                <a:latin typeface="微软雅黑" pitchFamily="34" charset="-122"/>
                <a:ea typeface="微软雅黑" pitchFamily="34" charset="-122"/>
                <a:sym typeface="Wingdings" pitchFamily="2" charset="2"/>
              </a:rPr>
              <a:t>十）投资顾问</a:t>
            </a:r>
            <a:endParaRPr lang="zh-CN" altLang="en-US" b="1" dirty="0">
              <a:solidFill>
                <a:srgbClr val="7F7F7F"/>
              </a:solidFill>
              <a:latin typeface="微软雅黑" pitchFamily="34" charset="-122"/>
              <a:ea typeface="微软雅黑" pitchFamily="34" charset="-122"/>
            </a:endParaRPr>
          </a:p>
        </p:txBody>
      </p:sp>
      <p:grpSp>
        <p:nvGrpSpPr>
          <p:cNvPr id="51204" name="Group 5"/>
          <p:cNvGrpSpPr>
            <a:grpSpLocks/>
          </p:cNvGrpSpPr>
          <p:nvPr/>
        </p:nvGrpSpPr>
        <p:grpSpPr bwMode="auto">
          <a:xfrm>
            <a:off x="782638" y="1543050"/>
            <a:ext cx="1327150" cy="460375"/>
            <a:chOff x="-108" y="0"/>
            <a:chExt cx="963" cy="1005"/>
          </a:xfrm>
        </p:grpSpPr>
        <p:sp>
          <p:nvSpPr>
            <p:cNvPr id="8" name="AutoShape 6"/>
            <p:cNvSpPr>
              <a:spLocks noChangeArrowheads="1"/>
            </p:cNvSpPr>
            <p:nvPr/>
          </p:nvSpPr>
          <p:spPr bwMode="auto">
            <a:xfrm>
              <a:off x="0" y="0"/>
              <a:ext cx="767"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dirty="0">
                <a:latin typeface="+mn-lt"/>
                <a:ea typeface="+mn-ea"/>
              </a:endParaRPr>
            </a:p>
          </p:txBody>
        </p:sp>
        <p:sp>
          <p:nvSpPr>
            <p:cNvPr id="9" name="未知"/>
            <p:cNvSpPr>
              <a:spLocks/>
            </p:cNvSpPr>
            <p:nvPr/>
          </p:nvSpPr>
          <p:spPr bwMode="auto">
            <a:xfrm>
              <a:off x="48" y="49"/>
              <a:ext cx="382"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dirty="0">
                <a:latin typeface="+mn-lt"/>
                <a:ea typeface="+mn-ea"/>
              </a:endParaRPr>
            </a:p>
          </p:txBody>
        </p:sp>
        <p:sp>
          <p:nvSpPr>
            <p:cNvPr id="10" name="Text Box 8"/>
            <p:cNvSpPr txBox="1">
              <a:spLocks noChangeArrowheads="1"/>
            </p:cNvSpPr>
            <p:nvPr/>
          </p:nvSpPr>
          <p:spPr bwMode="auto">
            <a:xfrm>
              <a:off x="-108" y="204"/>
              <a:ext cx="963" cy="801"/>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zh-CN" altLang="en-US">
                  <a:solidFill>
                    <a:srgbClr val="FFFFFF"/>
                  </a:solidFill>
                  <a:effectLst>
                    <a:outerShdw blurRad="38100" dist="38100" dir="2700000" algn="tl">
                      <a:srgbClr val="C0C0C0"/>
                    </a:outerShdw>
                  </a:effectLst>
                  <a:latin typeface="Franklin Gothic Book"/>
                  <a:ea typeface="+mn-ea"/>
                </a:rPr>
                <a:t>净值化管理</a:t>
              </a:r>
            </a:p>
          </p:txBody>
        </p:sp>
      </p:grpSp>
      <p:sp>
        <p:nvSpPr>
          <p:cNvPr id="11" name="AutoShape 4"/>
          <p:cNvSpPr>
            <a:spLocks noChangeArrowheads="1"/>
          </p:cNvSpPr>
          <p:nvPr/>
        </p:nvSpPr>
        <p:spPr bwMode="auto">
          <a:xfrm>
            <a:off x="898525" y="1347788"/>
            <a:ext cx="7267575" cy="87312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12" name="AutoShape 6"/>
          <p:cNvSpPr>
            <a:spLocks noChangeArrowheads="1"/>
          </p:cNvSpPr>
          <p:nvPr/>
        </p:nvSpPr>
        <p:spPr bwMode="auto">
          <a:xfrm>
            <a:off x="1096963" y="1589088"/>
            <a:ext cx="1179512" cy="36988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13" name="未知"/>
          <p:cNvSpPr>
            <a:spLocks/>
          </p:cNvSpPr>
          <p:nvPr/>
        </p:nvSpPr>
        <p:spPr bwMode="auto">
          <a:xfrm>
            <a:off x="1114425" y="1635125"/>
            <a:ext cx="587375" cy="1857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lIns="74213" tIns="37106" rIns="74213" bIns="37106"/>
          <a:lstStyle/>
          <a:p>
            <a:pPr fontAlgn="auto">
              <a:spcBef>
                <a:spcPts val="0"/>
              </a:spcBef>
              <a:spcAft>
                <a:spcPts val="0"/>
              </a:spcAft>
              <a:defRPr/>
            </a:pPr>
            <a:endParaRPr lang="zh-CN" altLang="en-US" dirty="0">
              <a:latin typeface="+mn-lt"/>
              <a:ea typeface="+mn-ea"/>
            </a:endParaRPr>
          </a:p>
        </p:txBody>
      </p:sp>
      <p:sp>
        <p:nvSpPr>
          <p:cNvPr id="14" name="Text Box 8"/>
          <p:cNvSpPr txBox="1">
            <a:spLocks noChangeArrowheads="1"/>
          </p:cNvSpPr>
          <p:nvPr/>
        </p:nvSpPr>
        <p:spPr bwMode="auto">
          <a:xfrm>
            <a:off x="992188" y="1562100"/>
            <a:ext cx="1206500" cy="351936"/>
          </a:xfrm>
          <a:prstGeom prst="rect">
            <a:avLst/>
          </a:prstGeom>
          <a:noFill/>
          <a:ln w="9525">
            <a:noFill/>
            <a:miter lim="800000"/>
            <a:headEnd/>
            <a:tailEnd/>
          </a:ln>
        </p:spPr>
        <p:txBody>
          <a:bodyPr lIns="74213" tIns="37106" rIns="74213" bIns="37106">
            <a:spAutoFit/>
          </a:bodyPr>
          <a:lstStyle/>
          <a:p>
            <a:pPr algn="ctr" eaLnBrk="0" hangingPunct="0">
              <a:defRPr/>
            </a:pPr>
            <a:r>
              <a:rPr lang="zh-CN" altLang="en-US" b="1" dirty="0">
                <a:solidFill>
                  <a:schemeClr val="bg1"/>
                </a:solidFill>
                <a:effectLst>
                  <a:outerShdw blurRad="38100" dist="38100" dir="2700000" algn="tl">
                    <a:srgbClr val="C0C0C0"/>
                  </a:outerShdw>
                </a:effectLst>
                <a:latin typeface="Franklin Gothic Book"/>
              </a:rPr>
              <a:t>投</a:t>
            </a:r>
            <a:r>
              <a:rPr lang="zh-CN" altLang="en-US" b="1" dirty="0" smtClean="0">
                <a:solidFill>
                  <a:schemeClr val="bg1"/>
                </a:solidFill>
                <a:effectLst>
                  <a:outerShdw blurRad="38100" dist="38100" dir="2700000" algn="tl">
                    <a:srgbClr val="C0C0C0"/>
                  </a:outerShdw>
                </a:effectLst>
                <a:latin typeface="Franklin Gothic Book"/>
              </a:rPr>
              <a:t>顾</a:t>
            </a:r>
            <a:endParaRPr lang="zh-CN" altLang="en-US" b="1" dirty="0">
              <a:solidFill>
                <a:schemeClr val="bg1"/>
              </a:solidFill>
              <a:effectLst>
                <a:outerShdw blurRad="38100" dist="38100" dir="2700000" algn="tl">
                  <a:srgbClr val="C0C0C0"/>
                </a:outerShdw>
              </a:effectLst>
              <a:latin typeface="Franklin Gothic Book"/>
            </a:endParaRPr>
          </a:p>
        </p:txBody>
      </p:sp>
      <p:sp>
        <p:nvSpPr>
          <p:cNvPr id="51209" name="Text Box 9"/>
          <p:cNvSpPr txBox="1">
            <a:spLocks noChangeArrowheads="1"/>
          </p:cNvSpPr>
          <p:nvPr/>
        </p:nvSpPr>
        <p:spPr bwMode="auto">
          <a:xfrm>
            <a:off x="2405063" y="1490663"/>
            <a:ext cx="5838825" cy="561975"/>
          </a:xfrm>
          <a:prstGeom prst="rect">
            <a:avLst/>
          </a:prstGeom>
          <a:noFill/>
          <a:ln w="9525">
            <a:noFill/>
            <a:miter lim="800000"/>
            <a:headEnd/>
            <a:tailEnd/>
          </a:ln>
        </p:spPr>
        <p:txBody>
          <a:bodyPr lIns="74213" tIns="37106" rIns="74213" bIns="37106">
            <a:spAutoFit/>
          </a:bodyPr>
          <a:lstStyle/>
          <a:p>
            <a:r>
              <a:rPr lang="zh-CN" altLang="en-US" sz="1600" b="1"/>
              <a:t>金融机构可以聘请具有专业资质的受金融监督管理部门监管的机构作为投资顾问。</a:t>
            </a:r>
            <a:endParaRPr lang="en-US" altLang="zh-CN" sz="1600" b="1"/>
          </a:p>
        </p:txBody>
      </p:sp>
      <p:graphicFrame>
        <p:nvGraphicFramePr>
          <p:cNvPr id="72738" name="Group 34"/>
          <p:cNvGraphicFramePr>
            <a:graphicFrameLocks noGrp="1"/>
          </p:cNvGraphicFramePr>
          <p:nvPr/>
        </p:nvGraphicFramePr>
        <p:xfrm>
          <a:off x="1071538" y="2716213"/>
          <a:ext cx="7072362" cy="1354698"/>
        </p:xfrm>
        <a:graphic>
          <a:graphicData uri="http://schemas.openxmlformats.org/drawingml/2006/table">
            <a:tbl>
              <a:tblPr/>
              <a:tblGrid>
                <a:gridCol w="7072362"/>
              </a:tblGrid>
              <a:tr h="647700">
                <a:tc>
                  <a:txBody>
                    <a:bodyPr/>
                    <a:lstStyle/>
                    <a:p>
                      <a:pPr marL="0" marR="0" lvl="0" indent="0" algn="l" defTabSz="914400" rtl="0" eaLnBrk="0" fontAlgn="base" latinLnBrk="0" hangingPunct="0">
                        <a:lnSpc>
                          <a:spcPct val="100000"/>
                        </a:lnSpc>
                        <a:spcBef>
                          <a:spcPct val="65000"/>
                        </a:spcBef>
                        <a:spcAft>
                          <a:spcPct val="0"/>
                        </a:spcAft>
                        <a:buClr>
                          <a:schemeClr val="bg2"/>
                        </a:buClr>
                        <a:buSzTx/>
                        <a:buFont typeface="Symbol" pitchFamily="18" charset="2"/>
                        <a:buNone/>
                        <a:tabLst/>
                      </a:pPr>
                      <a:r>
                        <a:rPr kumimoji="1" lang="zh-CN" altLang="en-US" sz="1600" b="1" i="0" u="none" strike="noStrike" cap="none" normalizeH="0" baseline="0" dirty="0" smtClean="0">
                          <a:ln>
                            <a:noFill/>
                          </a:ln>
                          <a:solidFill>
                            <a:srgbClr val="0066FF"/>
                          </a:solidFill>
                          <a:effectLst/>
                          <a:latin typeface="Frutiger 55 Roman"/>
                          <a:ea typeface="宋体" charset="-122"/>
                        </a:rPr>
                        <a:t>投资顾问不限于金融机构，私募以为可以做投顾；</a:t>
                      </a:r>
                      <a:endParaRPr kumimoji="1" lang="en-US" altLang="zh-CN" sz="1600" b="1" i="0" u="none" strike="noStrike" cap="none" normalizeH="0" baseline="0" dirty="0" smtClean="0">
                        <a:ln>
                          <a:noFill/>
                        </a:ln>
                        <a:solidFill>
                          <a:srgbClr val="0066FF"/>
                        </a:solidFill>
                        <a:effectLst/>
                        <a:latin typeface="Frutiger 55 Roman"/>
                        <a:ea typeface="宋体" charset="-122"/>
                      </a:endParaRPr>
                    </a:p>
                    <a:p>
                      <a:pPr marL="0" marR="0" lvl="0" indent="0" algn="l" defTabSz="914400" rtl="0" eaLnBrk="0" fontAlgn="base" latinLnBrk="0" hangingPunct="0">
                        <a:lnSpc>
                          <a:spcPct val="100000"/>
                        </a:lnSpc>
                        <a:spcBef>
                          <a:spcPct val="65000"/>
                        </a:spcBef>
                        <a:spcAft>
                          <a:spcPct val="0"/>
                        </a:spcAft>
                        <a:buClr>
                          <a:schemeClr val="bg2"/>
                        </a:buClr>
                        <a:buSzTx/>
                        <a:buFont typeface="Symbol" pitchFamily="18" charset="2"/>
                        <a:buNone/>
                        <a:tabLst/>
                      </a:pPr>
                      <a:r>
                        <a:rPr kumimoji="1" lang="zh-CN" altLang="en-US" sz="1600" b="1" i="0" u="none" strike="noStrike" cap="none" normalizeH="0" baseline="0" dirty="0" smtClean="0">
                          <a:ln>
                            <a:noFill/>
                          </a:ln>
                          <a:solidFill>
                            <a:srgbClr val="0066FF"/>
                          </a:solidFill>
                          <a:effectLst/>
                          <a:latin typeface="Frutiger 55 Roman"/>
                          <a:ea typeface="宋体" charset="-122"/>
                        </a:rPr>
                        <a:t>投资顾问也未限定在同一监管机构管理的金融机构（基金、券商可为银行、信托做投顾，反之亦然）；</a:t>
                      </a:r>
                      <a:endParaRPr kumimoji="1" lang="en-US" altLang="zh-CN" sz="1600" b="1" i="0" u="none" strike="noStrike" cap="none" normalizeH="0" baseline="0" dirty="0" smtClean="0">
                        <a:ln>
                          <a:noFill/>
                        </a:ln>
                        <a:solidFill>
                          <a:srgbClr val="0066FF"/>
                        </a:solidFill>
                        <a:effectLst/>
                        <a:latin typeface="Frutiger 55 Roman"/>
                        <a:ea typeface="宋体" charset="-122"/>
                      </a:endParaRPr>
                    </a:p>
                    <a:p>
                      <a:pPr marL="0" marR="0" lvl="0" indent="0" algn="l" defTabSz="914400" rtl="0" eaLnBrk="0" fontAlgn="base" latinLnBrk="0" hangingPunct="0">
                        <a:lnSpc>
                          <a:spcPct val="100000"/>
                        </a:lnSpc>
                        <a:spcBef>
                          <a:spcPct val="65000"/>
                        </a:spcBef>
                        <a:spcAft>
                          <a:spcPct val="0"/>
                        </a:spcAft>
                        <a:buClr>
                          <a:schemeClr val="bg2"/>
                        </a:buClr>
                        <a:buSzTx/>
                        <a:buFont typeface="Symbol" pitchFamily="18" charset="2"/>
                        <a:buNone/>
                        <a:tabLst/>
                      </a:pPr>
                      <a:r>
                        <a:rPr kumimoji="1" lang="zh-CN" altLang="en-US" sz="1600" b="1" i="0" u="none" strike="noStrike" cap="none" normalizeH="0" baseline="0" dirty="0" smtClean="0">
                          <a:ln>
                            <a:noFill/>
                          </a:ln>
                          <a:solidFill>
                            <a:srgbClr val="0066FF"/>
                          </a:solidFill>
                          <a:effectLst/>
                          <a:latin typeface="Frutiger 55 Roman"/>
                          <a:ea typeface="宋体" charset="-122"/>
                        </a:rPr>
                        <a:t>投资顾问牌照未明确。</a:t>
                      </a:r>
                      <a:endParaRPr kumimoji="1" lang="en-US" altLang="zh-CN" sz="1600" b="1" i="0" u="none" strike="noStrike" cap="none" normalizeH="0" baseline="0" dirty="0" smtClean="0">
                        <a:ln>
                          <a:noFill/>
                        </a:ln>
                        <a:solidFill>
                          <a:srgbClr val="0066FF"/>
                        </a:solidFill>
                        <a:effectLst/>
                        <a:latin typeface="Frutiger 55 Roman"/>
                        <a:ea typeface="宋体" charset="-122"/>
                      </a:endParaRPr>
                    </a:p>
                  </a:txBody>
                  <a:tcPr marL="83127" marR="83127" marT="31173" marB="31173" anchor="ctr" horzOverflow="overflow">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lnTlToBr>
                      <a:noFill/>
                    </a:lnTlToBr>
                    <a:lnBlToTr>
                      <a:noFill/>
                    </a:lnBlToTr>
                    <a:solidFill>
                      <a:schemeClr val="bg1"/>
                    </a:solidFill>
                  </a:tcPr>
                </a:tc>
              </a:tr>
            </a:tbl>
          </a:graphicData>
        </a:graphic>
      </p:graphicFrame>
      <p:sp>
        <p:nvSpPr>
          <p:cNvPr id="15"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4FC30416-5962-4F27-A4DA-FC2E542A5488}" type="slidenum">
              <a:rPr lang="zh-TW" altLang="en-US" sz="1000" b="1">
                <a:latin typeface="Calibri" pitchFamily="34" charset="0"/>
                <a:ea typeface="Arial Unicode MS" pitchFamily="34" charset="-122"/>
                <a:cs typeface="Arial Unicode MS" pitchFamily="34" charset="-122"/>
              </a:rPr>
              <a:pPr algn="r"/>
              <a:t>11</a:t>
            </a:fld>
            <a:endParaRPr lang="en-US" altLang="zh-TW" sz="1000" b="1" dirty="0">
              <a:latin typeface="Calibri" pitchFamily="34" charset="0"/>
              <a:ea typeface="Arial Unicode MS" pitchFamily="34" charset="-122"/>
              <a:cs typeface="Arial Unicode MS"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9DC9DCF1-4333-4B92-A7EE-BAE1C9043735}" type="slidenum">
              <a:rPr lang="zh-TW" altLang="en-US" sz="1000" b="1">
                <a:latin typeface="Calibri" pitchFamily="34" charset="0"/>
                <a:ea typeface="Arial Unicode MS" pitchFamily="34" charset="-122"/>
                <a:cs typeface="Arial Unicode MS" pitchFamily="34" charset="-122"/>
              </a:rPr>
              <a:pPr algn="r"/>
              <a:t>12</a:t>
            </a:fld>
            <a:endParaRPr lang="en-US" altLang="zh-TW" sz="1000" b="1">
              <a:latin typeface="Calibri" pitchFamily="34" charset="0"/>
              <a:ea typeface="Arial Unicode MS" pitchFamily="34" charset="-122"/>
              <a:cs typeface="Arial Unicode MS" pitchFamily="34" charset="-122"/>
            </a:endParaRPr>
          </a:p>
        </p:txBody>
      </p:sp>
      <p:sp>
        <p:nvSpPr>
          <p:cNvPr id="39938" name="文本框 94"/>
          <p:cNvSpPr txBox="1">
            <a:spLocks noChangeArrowheads="1"/>
          </p:cNvSpPr>
          <p:nvPr/>
        </p:nvSpPr>
        <p:spPr bwMode="auto">
          <a:xfrm>
            <a:off x="854075" y="839788"/>
            <a:ext cx="7156450" cy="351936"/>
          </a:xfrm>
          <a:prstGeom prst="rect">
            <a:avLst/>
          </a:prstGeom>
          <a:noFill/>
          <a:ln w="9525">
            <a:noFill/>
            <a:miter lim="800000"/>
            <a:headEnd/>
            <a:tailEnd/>
          </a:ln>
        </p:spPr>
        <p:txBody>
          <a:bodyPr lIns="74213" tIns="37106" rIns="74213" bIns="37106">
            <a:spAutoFit/>
          </a:bodyPr>
          <a:lstStyle/>
          <a:p>
            <a:r>
              <a:rPr lang="zh-CN" altLang="en-US" b="1" dirty="0" smtClean="0">
                <a:solidFill>
                  <a:srgbClr val="0563B8"/>
                </a:solidFill>
                <a:latin typeface="Estrangelo Edessa" pitchFamily="66" charset="0"/>
                <a:ea typeface="微软雅黑" pitchFamily="34" charset="-122"/>
              </a:rPr>
              <a:t>产品代销</a:t>
            </a:r>
            <a:r>
              <a:rPr lang="zh-CN" altLang="en-US" b="1" dirty="0">
                <a:solidFill>
                  <a:srgbClr val="0563B8"/>
                </a:solidFill>
                <a:latin typeface="Estrangelo Edessa" pitchFamily="66" charset="0"/>
                <a:ea typeface="微软雅黑" pitchFamily="34" charset="-122"/>
              </a:rPr>
              <a:t>机构准</a:t>
            </a:r>
            <a:r>
              <a:rPr lang="zh-CN" altLang="en-US" b="1" dirty="0" smtClean="0">
                <a:solidFill>
                  <a:srgbClr val="0563B8"/>
                </a:solidFill>
                <a:latin typeface="Estrangelo Edessa" pitchFamily="66" charset="0"/>
                <a:ea typeface="微软雅黑" pitchFamily="34" charset="-122"/>
              </a:rPr>
              <a:t>入</a:t>
            </a:r>
            <a:endParaRPr lang="zh-CN" altLang="en-US" b="1" dirty="0">
              <a:solidFill>
                <a:srgbClr val="0563B8"/>
              </a:solidFill>
              <a:latin typeface="Estrangelo Edessa" pitchFamily="66" charset="0"/>
              <a:ea typeface="微软雅黑" pitchFamily="34" charset="-122"/>
            </a:endParaRPr>
          </a:p>
        </p:txBody>
      </p:sp>
      <p:sp>
        <p:nvSpPr>
          <p:cNvPr id="39939" name="矩形 12"/>
          <p:cNvSpPr>
            <a:spLocks noChangeArrowheads="1"/>
          </p:cNvSpPr>
          <p:nvPr/>
        </p:nvSpPr>
        <p:spPr bwMode="auto">
          <a:xfrm>
            <a:off x="593725" y="319088"/>
            <a:ext cx="5681663" cy="351936"/>
          </a:xfrm>
          <a:prstGeom prst="rect">
            <a:avLst/>
          </a:prstGeom>
          <a:noFill/>
          <a:ln w="9525">
            <a:noFill/>
            <a:miter lim="800000"/>
            <a:headEnd/>
            <a:tailEnd/>
          </a:ln>
        </p:spPr>
        <p:txBody>
          <a:bodyPr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sym typeface="Wingdings" pitchFamily="2" charset="2"/>
              </a:rPr>
              <a:t>（</a:t>
            </a:r>
            <a:r>
              <a:rPr lang="zh-CN" altLang="en-US" b="1" dirty="0" smtClean="0">
                <a:solidFill>
                  <a:srgbClr val="7F7F7F"/>
                </a:solidFill>
                <a:latin typeface="微软雅黑" pitchFamily="34" charset="-122"/>
                <a:ea typeface="微软雅黑" pitchFamily="34" charset="-122"/>
                <a:sym typeface="Wingdings" pitchFamily="2" charset="2"/>
              </a:rPr>
              <a:t>十一）</a:t>
            </a:r>
            <a:r>
              <a:rPr lang="zh-CN" altLang="en-US" b="1" dirty="0" smtClean="0">
                <a:solidFill>
                  <a:srgbClr val="7F7F7F"/>
                </a:solidFill>
                <a:latin typeface="微软雅黑" pitchFamily="34" charset="-122"/>
                <a:ea typeface="微软雅黑" pitchFamily="34" charset="-122"/>
              </a:rPr>
              <a:t>产品销售</a:t>
            </a:r>
            <a:endParaRPr lang="zh-CN" altLang="en-US" b="1" dirty="0">
              <a:solidFill>
                <a:srgbClr val="7F7F7F"/>
              </a:solidFill>
              <a:latin typeface="微软雅黑" pitchFamily="34" charset="-122"/>
              <a:ea typeface="微软雅黑" pitchFamily="34" charset="-122"/>
            </a:endParaRPr>
          </a:p>
        </p:txBody>
      </p:sp>
      <p:graphicFrame>
        <p:nvGraphicFramePr>
          <p:cNvPr id="27716" name="Group 68"/>
          <p:cNvGraphicFramePr>
            <a:graphicFrameLocks noGrp="1"/>
          </p:cNvGraphicFramePr>
          <p:nvPr/>
        </p:nvGraphicFramePr>
        <p:xfrm>
          <a:off x="1142976" y="3683000"/>
          <a:ext cx="6929485" cy="623888"/>
        </p:xfrm>
        <a:graphic>
          <a:graphicData uri="http://schemas.openxmlformats.org/drawingml/2006/table">
            <a:tbl>
              <a:tblPr/>
              <a:tblGrid>
                <a:gridCol w="6929485"/>
              </a:tblGrid>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dirty="0" smtClean="0">
                          <a:ln>
                            <a:noFill/>
                          </a:ln>
                          <a:solidFill>
                            <a:srgbClr val="0563B8"/>
                          </a:solidFill>
                          <a:effectLst/>
                          <a:latin typeface="Frutiger 55 Roman"/>
                          <a:ea typeface="宋体" charset="-122"/>
                        </a:rPr>
                        <a:t>“网站引流模式”、“客户介绍模式”、“直销代办”等模式均应严格禁止。</a:t>
                      </a:r>
                    </a:p>
                  </a:txBody>
                  <a:tcPr marL="83127" marR="83127" marT="31173" marB="31173" anchor="ctr" horzOverflow="overflow">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lnTlToBr>
                      <a:noFill/>
                    </a:lnTlToBr>
                    <a:lnBlToTr>
                      <a:noFill/>
                    </a:lnBlToTr>
                    <a:solidFill>
                      <a:schemeClr val="bg1"/>
                    </a:solidFill>
                  </a:tcPr>
                </a:tc>
              </a:tr>
            </a:tbl>
          </a:graphicData>
        </a:graphic>
      </p:graphicFrame>
      <p:sp>
        <p:nvSpPr>
          <p:cNvPr id="38916" name="AutoShape 4"/>
          <p:cNvSpPr>
            <a:spLocks noChangeArrowheads="1"/>
          </p:cNvSpPr>
          <p:nvPr/>
        </p:nvSpPr>
        <p:spPr bwMode="auto">
          <a:xfrm>
            <a:off x="1071563" y="1325563"/>
            <a:ext cx="6924675" cy="55086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grpSp>
        <p:nvGrpSpPr>
          <p:cNvPr id="39947" name="Group 5"/>
          <p:cNvGrpSpPr>
            <a:grpSpLocks/>
          </p:cNvGrpSpPr>
          <p:nvPr/>
        </p:nvGrpSpPr>
        <p:grpSpPr bwMode="auto">
          <a:xfrm>
            <a:off x="1331913" y="1436688"/>
            <a:ext cx="1060450" cy="477837"/>
            <a:chOff x="0" y="0"/>
            <a:chExt cx="768" cy="897"/>
          </a:xfrm>
        </p:grpSpPr>
        <p:sp>
          <p:nvSpPr>
            <p:cNvPr id="10" name="AutoShape 6"/>
            <p:cNvSpPr>
              <a:spLocks noChangeArrowheads="1"/>
            </p:cNvSpPr>
            <p:nvPr/>
          </p:nvSpPr>
          <p:spPr bwMode="auto">
            <a:xfrm>
              <a:off x="0" y="0"/>
              <a:ext cx="768"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dirty="0">
                <a:latin typeface="+mn-lt"/>
                <a:ea typeface="+mn-ea"/>
              </a:endParaRPr>
            </a:p>
          </p:txBody>
        </p:sp>
        <p:sp>
          <p:nvSpPr>
            <p:cNvPr id="11" name="未知"/>
            <p:cNvSpPr>
              <a:spLocks/>
            </p:cNvSpPr>
            <p:nvPr/>
          </p:nvSpPr>
          <p:spPr bwMode="auto">
            <a:xfrm>
              <a:off x="48" y="48"/>
              <a:ext cx="382" cy="37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dirty="0">
                <a:latin typeface="+mn-lt"/>
                <a:ea typeface="+mn-ea"/>
              </a:endParaRPr>
            </a:p>
          </p:txBody>
        </p:sp>
        <p:sp>
          <p:nvSpPr>
            <p:cNvPr id="12" name="Text Box 8"/>
            <p:cNvSpPr txBox="1">
              <a:spLocks noChangeArrowheads="1"/>
            </p:cNvSpPr>
            <p:nvPr/>
          </p:nvSpPr>
          <p:spPr bwMode="auto">
            <a:xfrm>
              <a:off x="140" y="203"/>
              <a:ext cx="468" cy="694"/>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zh-CN" altLang="en-US">
                  <a:solidFill>
                    <a:srgbClr val="FFFFFF"/>
                  </a:solidFill>
                  <a:effectLst>
                    <a:outerShdw blurRad="38100" dist="38100" dir="2700000" algn="tl">
                      <a:srgbClr val="C0C0C0"/>
                    </a:outerShdw>
                  </a:effectLst>
                  <a:latin typeface="Franklin Gothic Book"/>
                  <a:ea typeface="+mn-ea"/>
                </a:rPr>
                <a:t>准入</a:t>
              </a:r>
            </a:p>
          </p:txBody>
        </p:sp>
      </p:grpSp>
      <p:sp>
        <p:nvSpPr>
          <p:cNvPr id="39948" name="Text Box 9"/>
          <p:cNvSpPr txBox="1">
            <a:spLocks noChangeArrowheads="1"/>
          </p:cNvSpPr>
          <p:nvPr/>
        </p:nvSpPr>
        <p:spPr bwMode="auto">
          <a:xfrm>
            <a:off x="2655888" y="1484313"/>
            <a:ext cx="6075362" cy="676275"/>
          </a:xfrm>
          <a:prstGeom prst="rect">
            <a:avLst/>
          </a:prstGeom>
          <a:noFill/>
          <a:ln w="9525">
            <a:noFill/>
            <a:miter lim="800000"/>
            <a:headEnd/>
            <a:tailEnd/>
          </a:ln>
        </p:spPr>
        <p:txBody>
          <a:bodyPr lIns="74213" tIns="37106" rIns="74213" bIns="37106">
            <a:spAutoFit/>
          </a:bodyPr>
          <a:lstStyle/>
          <a:p>
            <a:pPr algn="just" eaLnBrk="0" hangingPunct="0">
              <a:buFontTx/>
              <a:buChar char="•"/>
            </a:pPr>
            <a:r>
              <a:rPr lang="zh-CN" altLang="en-US" sz="1300" b="1">
                <a:latin typeface="Calibri" pitchFamily="34" charset="0"/>
              </a:rPr>
              <a:t>应当明确代理销售机构的</a:t>
            </a:r>
            <a:r>
              <a:rPr lang="zh-CN" altLang="en-US" sz="1300" b="1">
                <a:solidFill>
                  <a:srgbClr val="FF0000"/>
                </a:solidFill>
                <a:latin typeface="Calibri" pitchFamily="34" charset="0"/>
              </a:rPr>
              <a:t>准入</a:t>
            </a:r>
            <a:r>
              <a:rPr lang="zh-CN" altLang="en-US" sz="1300" b="1">
                <a:latin typeface="Calibri" pitchFamily="34" charset="0"/>
              </a:rPr>
              <a:t>标准和程序。</a:t>
            </a:r>
          </a:p>
          <a:p>
            <a:pPr algn="just" eaLnBrk="0" hangingPunct="0">
              <a:buFontTx/>
              <a:buChar char="•"/>
            </a:pPr>
            <a:r>
              <a:rPr lang="zh-CN" altLang="en-US" sz="1300" b="1">
                <a:latin typeface="Calibri" pitchFamily="34" charset="0"/>
              </a:rPr>
              <a:t>应当符合金融监督管理部门规定的资质条件。</a:t>
            </a:r>
          </a:p>
          <a:p>
            <a:pPr algn="just" eaLnBrk="0" hangingPunct="0">
              <a:buFontTx/>
              <a:buChar char="•"/>
            </a:pPr>
            <a:endParaRPr lang="zh-CN" altLang="en-US" sz="1300" b="1">
              <a:latin typeface="Calibri" pitchFamily="34" charset="0"/>
            </a:endParaRPr>
          </a:p>
        </p:txBody>
      </p:sp>
      <p:sp>
        <p:nvSpPr>
          <p:cNvPr id="5" name="AutoShape 4"/>
          <p:cNvSpPr>
            <a:spLocks noChangeArrowheads="1"/>
          </p:cNvSpPr>
          <p:nvPr/>
        </p:nvSpPr>
        <p:spPr bwMode="auto">
          <a:xfrm>
            <a:off x="1103313" y="2084388"/>
            <a:ext cx="6919912" cy="54610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38918" name="AutoShape 6"/>
          <p:cNvSpPr>
            <a:spLocks noChangeArrowheads="1"/>
          </p:cNvSpPr>
          <p:nvPr/>
        </p:nvSpPr>
        <p:spPr bwMode="auto">
          <a:xfrm>
            <a:off x="1341438" y="2228850"/>
            <a:ext cx="1062037" cy="393700"/>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lIns="74213" tIns="37106" rIns="74213" bIns="37106" anchor="ctr"/>
          <a:lstStyle/>
          <a:p>
            <a:pPr fontAlgn="auto">
              <a:spcBef>
                <a:spcPts val="0"/>
              </a:spcBef>
              <a:spcAft>
                <a:spcPts val="0"/>
              </a:spcAft>
              <a:defRPr/>
            </a:pPr>
            <a:endParaRPr lang="zh-CN" altLang="en-US" b="1" dirty="0">
              <a:latin typeface="+mn-lt"/>
              <a:ea typeface="+mn-ea"/>
            </a:endParaRPr>
          </a:p>
        </p:txBody>
      </p:sp>
      <p:sp>
        <p:nvSpPr>
          <p:cNvPr id="38919" name="未知"/>
          <p:cNvSpPr>
            <a:spLocks/>
          </p:cNvSpPr>
          <p:nvPr/>
        </p:nvSpPr>
        <p:spPr bwMode="auto">
          <a:xfrm>
            <a:off x="1433513" y="2203450"/>
            <a:ext cx="527050" cy="1968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lIns="74213" tIns="37106" rIns="74213" bIns="37106"/>
          <a:lstStyle/>
          <a:p>
            <a:pPr fontAlgn="auto">
              <a:spcBef>
                <a:spcPts val="0"/>
              </a:spcBef>
              <a:spcAft>
                <a:spcPts val="0"/>
              </a:spcAft>
              <a:defRPr/>
            </a:pPr>
            <a:endParaRPr lang="zh-CN" altLang="en-US" dirty="0">
              <a:latin typeface="+mn-lt"/>
              <a:ea typeface="+mn-ea"/>
            </a:endParaRPr>
          </a:p>
        </p:txBody>
      </p:sp>
      <p:sp>
        <p:nvSpPr>
          <p:cNvPr id="38920" name="Text Box 8"/>
          <p:cNvSpPr txBox="1">
            <a:spLocks noChangeArrowheads="1"/>
          </p:cNvSpPr>
          <p:nvPr/>
        </p:nvSpPr>
        <p:spPr bwMode="auto">
          <a:xfrm>
            <a:off x="1214414" y="2211388"/>
            <a:ext cx="1285884" cy="290380"/>
          </a:xfrm>
          <a:prstGeom prst="rect">
            <a:avLst/>
          </a:prstGeom>
          <a:noFill/>
          <a:ln>
            <a:noFill/>
          </a:ln>
          <a:effectLst/>
          <a:extLst/>
        </p:spPr>
        <p:txBody>
          <a:bodyPr wrap="square" lIns="74213" tIns="37106" rIns="74213" bIns="37106">
            <a:spAutoFit/>
          </a:bodyPr>
          <a:lstStyle/>
          <a:p>
            <a:pPr algn="ctr" eaLnBrk="0" fontAlgn="auto" hangingPunct="0">
              <a:spcBef>
                <a:spcPts val="0"/>
              </a:spcBef>
              <a:spcAft>
                <a:spcPts val="0"/>
              </a:spcAft>
              <a:defRPr/>
            </a:pPr>
            <a:r>
              <a:rPr lang="zh-CN" altLang="en-US" sz="1400" b="1" dirty="0">
                <a:solidFill>
                  <a:srgbClr val="FFFFFF"/>
                </a:solidFill>
                <a:effectLst>
                  <a:outerShdw blurRad="38100" dist="38100" dir="2700000" algn="tl">
                    <a:srgbClr val="C0C0C0"/>
                  </a:outerShdw>
                </a:effectLst>
                <a:latin typeface="Franklin Gothic Book"/>
                <a:ea typeface="+mn-ea"/>
              </a:rPr>
              <a:t>权利</a:t>
            </a:r>
            <a:r>
              <a:rPr lang="zh-CN" altLang="en-US" sz="1400" b="1" dirty="0" smtClean="0">
                <a:solidFill>
                  <a:srgbClr val="FFFFFF"/>
                </a:solidFill>
                <a:effectLst>
                  <a:outerShdw blurRad="38100" dist="38100" dir="2700000" algn="tl">
                    <a:srgbClr val="C0C0C0"/>
                  </a:outerShdw>
                </a:effectLst>
                <a:latin typeface="Franklin Gothic Book"/>
                <a:ea typeface="+mn-ea"/>
              </a:rPr>
              <a:t>义务</a:t>
            </a:r>
            <a:endParaRPr lang="zh-CN" altLang="en-US" sz="1400" b="1" dirty="0">
              <a:solidFill>
                <a:srgbClr val="FFFFFF"/>
              </a:solidFill>
              <a:effectLst>
                <a:outerShdw blurRad="38100" dist="38100" dir="2700000" algn="tl">
                  <a:srgbClr val="C0C0C0"/>
                </a:outerShdw>
              </a:effectLst>
              <a:latin typeface="Franklin Gothic Book"/>
              <a:ea typeface="+mn-ea"/>
            </a:endParaRPr>
          </a:p>
        </p:txBody>
      </p:sp>
      <p:sp>
        <p:nvSpPr>
          <p:cNvPr id="39953" name="Text Box 9"/>
          <p:cNvSpPr txBox="1">
            <a:spLocks noChangeArrowheads="1"/>
          </p:cNvSpPr>
          <p:nvPr/>
        </p:nvSpPr>
        <p:spPr bwMode="auto">
          <a:xfrm>
            <a:off x="2662238" y="2085975"/>
            <a:ext cx="5224462" cy="474663"/>
          </a:xfrm>
          <a:prstGeom prst="rect">
            <a:avLst/>
          </a:prstGeom>
          <a:noFill/>
          <a:ln w="9525">
            <a:noFill/>
            <a:miter lim="800000"/>
            <a:headEnd/>
            <a:tailEnd/>
          </a:ln>
        </p:spPr>
        <p:txBody>
          <a:bodyPr lIns="74213" tIns="37106" rIns="74213" bIns="37106">
            <a:spAutoFit/>
          </a:bodyPr>
          <a:lstStyle/>
          <a:p>
            <a:pPr eaLnBrk="0" hangingPunct="0">
              <a:buFontTx/>
              <a:buChar char="•"/>
            </a:pPr>
            <a:r>
              <a:rPr lang="zh-CN" altLang="en-US" sz="1300" b="1">
                <a:latin typeface="Calibri" pitchFamily="34" charset="0"/>
              </a:rPr>
              <a:t>    明确界定双方的权利与义务，明确相关风险的承担责任和转移方式</a:t>
            </a:r>
          </a:p>
          <a:p>
            <a:pPr eaLnBrk="0" hangingPunct="0">
              <a:buFontTx/>
              <a:buChar char="•"/>
            </a:pPr>
            <a:r>
              <a:rPr lang="zh-CN" altLang="en-US" sz="1300" b="1">
                <a:latin typeface="Calibri" pitchFamily="34" charset="0"/>
              </a:rPr>
              <a:t>     适当性、</a:t>
            </a:r>
            <a:r>
              <a:rPr lang="en-US" altLang="zh-CN" sz="1300" b="1">
                <a:latin typeface="Calibri" pitchFamily="34" charset="0"/>
              </a:rPr>
              <a:t>CRS</a:t>
            </a:r>
            <a:r>
              <a:rPr lang="zh-CN" altLang="en-US" sz="1300" b="1">
                <a:latin typeface="Calibri" pitchFamily="34" charset="0"/>
              </a:rPr>
              <a:t>、反洗钱、信息披露、纠纷处理等。</a:t>
            </a:r>
          </a:p>
        </p:txBody>
      </p:sp>
      <p:sp>
        <p:nvSpPr>
          <p:cNvPr id="6" name="AutoShape 4"/>
          <p:cNvSpPr>
            <a:spLocks noChangeArrowheads="1"/>
          </p:cNvSpPr>
          <p:nvPr/>
        </p:nvSpPr>
        <p:spPr bwMode="auto">
          <a:xfrm>
            <a:off x="1106488" y="2841625"/>
            <a:ext cx="6924675" cy="55245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grpSp>
        <p:nvGrpSpPr>
          <p:cNvPr id="39955" name="Group 5"/>
          <p:cNvGrpSpPr>
            <a:grpSpLocks/>
          </p:cNvGrpSpPr>
          <p:nvPr/>
        </p:nvGrpSpPr>
        <p:grpSpPr bwMode="auto">
          <a:xfrm>
            <a:off x="1366838" y="2932113"/>
            <a:ext cx="1060450" cy="417512"/>
            <a:chOff x="0" y="-42"/>
            <a:chExt cx="768" cy="788"/>
          </a:xfrm>
        </p:grpSpPr>
        <p:sp>
          <p:nvSpPr>
            <p:cNvPr id="7" name="AutoShape 6"/>
            <p:cNvSpPr>
              <a:spLocks noChangeArrowheads="1"/>
            </p:cNvSpPr>
            <p:nvPr/>
          </p:nvSpPr>
          <p:spPr bwMode="auto">
            <a:xfrm>
              <a:off x="0" y="0"/>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sz="1400" b="1" dirty="0">
                <a:latin typeface="+mn-lt"/>
                <a:ea typeface="+mn-ea"/>
              </a:endParaRPr>
            </a:p>
          </p:txBody>
        </p:sp>
        <p:sp>
          <p:nvSpPr>
            <p:cNvPr id="8" name="未知"/>
            <p:cNvSpPr>
              <a:spLocks/>
            </p:cNvSpPr>
            <p:nvPr/>
          </p:nvSpPr>
          <p:spPr bwMode="auto">
            <a:xfrm>
              <a:off x="48" y="48"/>
              <a:ext cx="382" cy="37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sz="1400" b="1" dirty="0">
                <a:latin typeface="+mn-lt"/>
                <a:ea typeface="+mn-ea"/>
              </a:endParaRPr>
            </a:p>
          </p:txBody>
        </p:sp>
        <p:sp>
          <p:nvSpPr>
            <p:cNvPr id="9" name="Text Box 8"/>
            <p:cNvSpPr txBox="1">
              <a:spLocks noChangeArrowheads="1"/>
            </p:cNvSpPr>
            <p:nvPr/>
          </p:nvSpPr>
          <p:spPr bwMode="auto">
            <a:xfrm>
              <a:off x="48" y="-42"/>
              <a:ext cx="654" cy="581"/>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zh-CN" altLang="en-US" sz="1400" b="1" dirty="0">
                  <a:solidFill>
                    <a:srgbClr val="FFFFFF"/>
                  </a:solidFill>
                  <a:effectLst>
                    <a:outerShdw blurRad="38100" dist="38100" dir="2700000" algn="tl">
                      <a:srgbClr val="C0C0C0"/>
                    </a:outerShdw>
                  </a:effectLst>
                  <a:latin typeface="Franklin Gothic Book"/>
                  <a:ea typeface="+mn-ea"/>
                </a:rPr>
                <a:t>提供材料</a:t>
              </a:r>
            </a:p>
          </p:txBody>
        </p:sp>
      </p:grpSp>
      <p:sp>
        <p:nvSpPr>
          <p:cNvPr id="39956" name="Text Box 9"/>
          <p:cNvSpPr txBox="1">
            <a:spLocks noChangeArrowheads="1"/>
          </p:cNvSpPr>
          <p:nvPr/>
        </p:nvSpPr>
        <p:spPr bwMode="auto">
          <a:xfrm>
            <a:off x="2647950" y="2955925"/>
            <a:ext cx="5321300" cy="674688"/>
          </a:xfrm>
          <a:prstGeom prst="rect">
            <a:avLst/>
          </a:prstGeom>
          <a:noFill/>
          <a:ln w="9525">
            <a:noFill/>
            <a:miter lim="800000"/>
            <a:headEnd/>
            <a:tailEnd/>
          </a:ln>
        </p:spPr>
        <p:txBody>
          <a:bodyPr lIns="74213" tIns="37106" rIns="74213" bIns="37106">
            <a:spAutoFit/>
          </a:bodyPr>
          <a:lstStyle/>
          <a:p>
            <a:pPr algn="just" eaLnBrk="0" hangingPunct="0">
              <a:buFontTx/>
              <a:buChar char="•"/>
            </a:pPr>
            <a:r>
              <a:rPr lang="zh-CN" altLang="en-US" sz="1300" b="1">
                <a:latin typeface="Calibri" pitchFamily="34" charset="0"/>
              </a:rPr>
              <a:t>    需向代销机构提供</a:t>
            </a:r>
            <a:r>
              <a:rPr lang="zh-CN" altLang="en-US" sz="1300" b="1">
                <a:solidFill>
                  <a:srgbClr val="FF0000"/>
                </a:solidFill>
                <a:latin typeface="Calibri" pitchFamily="34" charset="0"/>
              </a:rPr>
              <a:t>详细的产品介绍、相关市场分析和风险收益测算报告</a:t>
            </a:r>
            <a:r>
              <a:rPr lang="zh-CN" altLang="en-US" sz="1300" b="1">
                <a:latin typeface="Calibri" pitchFamily="34" charset="0"/>
              </a:rPr>
              <a:t>。</a:t>
            </a:r>
          </a:p>
          <a:p>
            <a:pPr algn="just" eaLnBrk="0" hangingPunct="0">
              <a:buFontTx/>
              <a:buChar char="•"/>
            </a:pPr>
            <a:endParaRPr lang="zh-CN" altLang="en-US" sz="1300" b="1">
              <a:latin typeface="Calibri" pitchFamily="34" charset="0"/>
            </a:endParaRPr>
          </a:p>
        </p:txBody>
      </p:sp>
      <p:sp>
        <p:nvSpPr>
          <p:cNvPr id="13" name="AutoShape 4"/>
          <p:cNvSpPr>
            <a:spLocks noChangeArrowheads="1"/>
          </p:cNvSpPr>
          <p:nvPr/>
        </p:nvSpPr>
        <p:spPr bwMode="auto">
          <a:xfrm>
            <a:off x="1071563" y="1325563"/>
            <a:ext cx="6924675" cy="55086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grpSp>
        <p:nvGrpSpPr>
          <p:cNvPr id="39958" name="Group 5"/>
          <p:cNvGrpSpPr>
            <a:grpSpLocks/>
          </p:cNvGrpSpPr>
          <p:nvPr/>
        </p:nvGrpSpPr>
        <p:grpSpPr bwMode="auto">
          <a:xfrm>
            <a:off x="1331913" y="1436688"/>
            <a:ext cx="1060450" cy="477837"/>
            <a:chOff x="0" y="0"/>
            <a:chExt cx="768" cy="897"/>
          </a:xfrm>
        </p:grpSpPr>
        <p:sp>
          <p:nvSpPr>
            <p:cNvPr id="14" name="AutoShape 6"/>
            <p:cNvSpPr>
              <a:spLocks noChangeArrowheads="1"/>
            </p:cNvSpPr>
            <p:nvPr/>
          </p:nvSpPr>
          <p:spPr bwMode="auto">
            <a:xfrm>
              <a:off x="0" y="0"/>
              <a:ext cx="768"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dirty="0">
                <a:latin typeface="+mn-lt"/>
                <a:ea typeface="+mn-ea"/>
              </a:endParaRPr>
            </a:p>
          </p:txBody>
        </p:sp>
        <p:sp>
          <p:nvSpPr>
            <p:cNvPr id="15" name="未知"/>
            <p:cNvSpPr>
              <a:spLocks/>
            </p:cNvSpPr>
            <p:nvPr/>
          </p:nvSpPr>
          <p:spPr bwMode="auto">
            <a:xfrm>
              <a:off x="48" y="48"/>
              <a:ext cx="382" cy="37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dirty="0">
                <a:latin typeface="+mn-lt"/>
                <a:ea typeface="+mn-ea"/>
              </a:endParaRPr>
            </a:p>
          </p:txBody>
        </p:sp>
        <p:sp>
          <p:nvSpPr>
            <p:cNvPr id="16" name="Text Box 8"/>
            <p:cNvSpPr txBox="1">
              <a:spLocks noChangeArrowheads="1"/>
            </p:cNvSpPr>
            <p:nvPr/>
          </p:nvSpPr>
          <p:spPr bwMode="auto">
            <a:xfrm>
              <a:off x="140" y="203"/>
              <a:ext cx="468" cy="694"/>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zh-CN" altLang="en-US">
                  <a:solidFill>
                    <a:srgbClr val="FFFFFF"/>
                  </a:solidFill>
                  <a:effectLst>
                    <a:outerShdw blurRad="38100" dist="38100" dir="2700000" algn="tl">
                      <a:srgbClr val="C0C0C0"/>
                    </a:outerShdw>
                  </a:effectLst>
                  <a:latin typeface="Franklin Gothic Book"/>
                  <a:ea typeface="+mn-ea"/>
                </a:rPr>
                <a:t>准入</a:t>
              </a:r>
            </a:p>
          </p:txBody>
        </p:sp>
      </p:grpSp>
      <p:sp>
        <p:nvSpPr>
          <p:cNvPr id="39959" name="Text Box 9"/>
          <p:cNvSpPr txBox="1">
            <a:spLocks noChangeArrowheads="1"/>
          </p:cNvSpPr>
          <p:nvPr/>
        </p:nvSpPr>
        <p:spPr bwMode="auto">
          <a:xfrm>
            <a:off x="2655888" y="1484313"/>
            <a:ext cx="6075362" cy="676275"/>
          </a:xfrm>
          <a:prstGeom prst="rect">
            <a:avLst/>
          </a:prstGeom>
          <a:noFill/>
          <a:ln w="9525">
            <a:noFill/>
            <a:miter lim="800000"/>
            <a:headEnd/>
            <a:tailEnd/>
          </a:ln>
        </p:spPr>
        <p:txBody>
          <a:bodyPr lIns="74213" tIns="37106" rIns="74213" bIns="37106">
            <a:spAutoFit/>
          </a:bodyPr>
          <a:lstStyle/>
          <a:p>
            <a:pPr algn="just" eaLnBrk="0" hangingPunct="0">
              <a:buFontTx/>
              <a:buChar char="•"/>
            </a:pPr>
            <a:r>
              <a:rPr lang="zh-CN" altLang="en-US" sz="1300" b="1">
                <a:latin typeface="Calibri" pitchFamily="34" charset="0"/>
              </a:rPr>
              <a:t>应当明确代理销售机构的</a:t>
            </a:r>
            <a:r>
              <a:rPr lang="zh-CN" altLang="en-US" sz="1300" b="1">
                <a:solidFill>
                  <a:srgbClr val="FF0000"/>
                </a:solidFill>
                <a:latin typeface="Calibri" pitchFamily="34" charset="0"/>
              </a:rPr>
              <a:t>准入</a:t>
            </a:r>
            <a:r>
              <a:rPr lang="zh-CN" altLang="en-US" sz="1300" b="1">
                <a:latin typeface="Calibri" pitchFamily="34" charset="0"/>
              </a:rPr>
              <a:t>标准和程序。</a:t>
            </a:r>
          </a:p>
          <a:p>
            <a:pPr algn="just" eaLnBrk="0" hangingPunct="0">
              <a:buFontTx/>
              <a:buChar char="•"/>
            </a:pPr>
            <a:r>
              <a:rPr lang="zh-CN" altLang="en-US" sz="1300" b="1">
                <a:latin typeface="Calibri" pitchFamily="34" charset="0"/>
              </a:rPr>
              <a:t>应当符合金融监督管理部门规定的资质条件。</a:t>
            </a:r>
          </a:p>
          <a:p>
            <a:pPr algn="just" eaLnBrk="0" hangingPunct="0">
              <a:buFontTx/>
              <a:buChar char="•"/>
            </a:pPr>
            <a:endParaRPr lang="zh-CN" altLang="en-US" sz="1300" b="1">
              <a:latin typeface="Calibri" pitchFamily="34" charset="0"/>
            </a:endParaRPr>
          </a:p>
        </p:txBody>
      </p:sp>
      <p:sp>
        <p:nvSpPr>
          <p:cNvPr id="17" name="AutoShape 4"/>
          <p:cNvSpPr>
            <a:spLocks noChangeArrowheads="1"/>
          </p:cNvSpPr>
          <p:nvPr/>
        </p:nvSpPr>
        <p:spPr bwMode="auto">
          <a:xfrm>
            <a:off x="1071563" y="1325563"/>
            <a:ext cx="6924675" cy="55086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grpSp>
        <p:nvGrpSpPr>
          <p:cNvPr id="39961" name="Group 5"/>
          <p:cNvGrpSpPr>
            <a:grpSpLocks/>
          </p:cNvGrpSpPr>
          <p:nvPr/>
        </p:nvGrpSpPr>
        <p:grpSpPr bwMode="auto">
          <a:xfrm>
            <a:off x="1214546" y="1446213"/>
            <a:ext cx="1264807" cy="404812"/>
            <a:chOff x="-85" y="-17"/>
            <a:chExt cx="916" cy="763"/>
          </a:xfrm>
        </p:grpSpPr>
        <p:sp>
          <p:nvSpPr>
            <p:cNvPr id="2" name="AutoShape 6"/>
            <p:cNvSpPr>
              <a:spLocks noChangeArrowheads="1"/>
            </p:cNvSpPr>
            <p:nvPr/>
          </p:nvSpPr>
          <p:spPr bwMode="auto">
            <a:xfrm>
              <a:off x="0" y="1"/>
              <a:ext cx="768"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sz="1400" b="1" dirty="0">
                <a:latin typeface="+mn-lt"/>
                <a:ea typeface="+mn-ea"/>
              </a:endParaRPr>
            </a:p>
          </p:txBody>
        </p:sp>
        <p:sp>
          <p:nvSpPr>
            <p:cNvPr id="3" name="未知"/>
            <p:cNvSpPr>
              <a:spLocks/>
            </p:cNvSpPr>
            <p:nvPr/>
          </p:nvSpPr>
          <p:spPr bwMode="auto">
            <a:xfrm>
              <a:off x="48" y="49"/>
              <a:ext cx="382"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sz="1400" b="1" dirty="0">
                <a:latin typeface="+mn-lt"/>
                <a:ea typeface="+mn-ea"/>
              </a:endParaRPr>
            </a:p>
          </p:txBody>
        </p:sp>
        <p:sp>
          <p:nvSpPr>
            <p:cNvPr id="4" name="Text Box 8"/>
            <p:cNvSpPr txBox="1">
              <a:spLocks noChangeArrowheads="1"/>
            </p:cNvSpPr>
            <p:nvPr/>
          </p:nvSpPr>
          <p:spPr bwMode="auto">
            <a:xfrm>
              <a:off x="-85" y="-17"/>
              <a:ext cx="916" cy="580"/>
            </a:xfrm>
            <a:prstGeom prst="rect">
              <a:avLst/>
            </a:prstGeom>
            <a:noFill/>
            <a:ln>
              <a:noFill/>
            </a:ln>
            <a:effectLst/>
            <a:extLst/>
          </p:spPr>
          <p:txBody>
            <a:bodyPr wrap="square">
              <a:spAutoFit/>
            </a:bodyPr>
            <a:lstStyle/>
            <a:p>
              <a:pPr algn="ctr" eaLnBrk="0" fontAlgn="auto" hangingPunct="0">
                <a:spcBef>
                  <a:spcPts val="0"/>
                </a:spcBef>
                <a:spcAft>
                  <a:spcPts val="0"/>
                </a:spcAft>
                <a:defRPr/>
              </a:pPr>
              <a:r>
                <a:rPr lang="zh-CN" altLang="en-US" sz="1400" b="1" dirty="0" smtClean="0">
                  <a:solidFill>
                    <a:srgbClr val="FFFFFF"/>
                  </a:solidFill>
                  <a:effectLst>
                    <a:outerShdw blurRad="38100" dist="38100" dir="2700000" algn="tl">
                      <a:srgbClr val="C0C0C0"/>
                    </a:outerShdw>
                  </a:effectLst>
                  <a:latin typeface="Franklin Gothic Book"/>
                  <a:ea typeface="+mn-ea"/>
                </a:rPr>
                <a:t>代销准</a:t>
              </a:r>
              <a:r>
                <a:rPr lang="zh-CN" altLang="en-US" sz="1400" b="1" dirty="0">
                  <a:solidFill>
                    <a:srgbClr val="FFFFFF"/>
                  </a:solidFill>
                  <a:effectLst>
                    <a:outerShdw blurRad="38100" dist="38100" dir="2700000" algn="tl">
                      <a:srgbClr val="C0C0C0"/>
                    </a:outerShdw>
                  </a:effectLst>
                  <a:latin typeface="Franklin Gothic Book"/>
                  <a:ea typeface="+mn-ea"/>
                </a:rPr>
                <a:t>入</a:t>
              </a:r>
            </a:p>
          </p:txBody>
        </p:sp>
      </p:grpSp>
      <p:sp>
        <p:nvSpPr>
          <p:cNvPr id="39962" name="Text Box 9"/>
          <p:cNvSpPr txBox="1">
            <a:spLocks noChangeArrowheads="1"/>
          </p:cNvSpPr>
          <p:nvPr/>
        </p:nvSpPr>
        <p:spPr bwMode="auto">
          <a:xfrm>
            <a:off x="2655888" y="1357305"/>
            <a:ext cx="6075362" cy="675101"/>
          </a:xfrm>
          <a:prstGeom prst="rect">
            <a:avLst/>
          </a:prstGeom>
          <a:noFill/>
          <a:ln w="9525">
            <a:noFill/>
            <a:miter lim="800000"/>
            <a:headEnd/>
            <a:tailEnd/>
          </a:ln>
        </p:spPr>
        <p:txBody>
          <a:bodyPr wrap="square" lIns="74213" tIns="37106" rIns="74213" bIns="37106">
            <a:spAutoFit/>
          </a:bodyPr>
          <a:lstStyle/>
          <a:p>
            <a:pPr algn="just" eaLnBrk="0" hangingPunct="0">
              <a:buFontTx/>
              <a:buChar char="•"/>
            </a:pPr>
            <a:r>
              <a:rPr lang="zh-CN" altLang="en-US" sz="1300" b="1" dirty="0">
                <a:latin typeface="Calibri" pitchFamily="34" charset="0"/>
              </a:rPr>
              <a:t>    准入标准和程序。</a:t>
            </a:r>
          </a:p>
          <a:p>
            <a:pPr algn="just" eaLnBrk="0" hangingPunct="0">
              <a:buFontTx/>
              <a:buChar char="•"/>
            </a:pPr>
            <a:r>
              <a:rPr lang="zh-CN" altLang="en-US" sz="1300" b="1" dirty="0">
                <a:latin typeface="Calibri" pitchFamily="34" charset="0"/>
              </a:rPr>
              <a:t>    应符合金融监督管理部门规定的资质条件。</a:t>
            </a:r>
          </a:p>
          <a:p>
            <a:pPr algn="just" eaLnBrk="0" hangingPunct="0">
              <a:buFontTx/>
              <a:buChar char="•"/>
            </a:pPr>
            <a:endParaRPr lang="zh-CN" altLang="en-US" sz="1300" b="1"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灯片编号占位符 3"/>
          <p:cNvSpPr txBox="1">
            <a:spLocks noGrp="1"/>
          </p:cNvSpPr>
          <p:nvPr/>
        </p:nvSpPr>
        <p:spPr bwMode="black">
          <a:xfrm>
            <a:off x="8143875" y="3532188"/>
            <a:ext cx="374650" cy="258762"/>
          </a:xfrm>
          <a:prstGeom prst="rect">
            <a:avLst/>
          </a:prstGeom>
          <a:noFill/>
          <a:ln w="9525">
            <a:noFill/>
            <a:miter lim="800000"/>
            <a:headEnd/>
            <a:tailEnd/>
          </a:ln>
        </p:spPr>
        <p:txBody>
          <a:bodyPr wrap="none" lIns="0" tIns="0" rIns="0" bIns="0" anchor="b"/>
          <a:lstStyle/>
          <a:p>
            <a:pPr algn="r"/>
            <a:fld id="{488D7266-9F7A-455B-9349-4EDB7C6D3E36}" type="slidenum">
              <a:rPr lang="zh-TW" altLang="en-US" sz="1000" b="1">
                <a:latin typeface="Calibri" pitchFamily="34" charset="0"/>
                <a:ea typeface="Arial Unicode MS" pitchFamily="34" charset="-122"/>
                <a:cs typeface="Arial Unicode MS" pitchFamily="34" charset="-122"/>
              </a:rPr>
              <a:pPr algn="r"/>
              <a:t>13</a:t>
            </a:fld>
            <a:endParaRPr lang="en-US" altLang="zh-TW" sz="1000" b="1">
              <a:latin typeface="Calibri" pitchFamily="34" charset="0"/>
              <a:ea typeface="Arial Unicode MS" pitchFamily="34" charset="-122"/>
              <a:cs typeface="Arial Unicode MS" pitchFamily="34" charset="-122"/>
            </a:endParaRPr>
          </a:p>
        </p:txBody>
      </p:sp>
      <p:sp>
        <p:nvSpPr>
          <p:cNvPr id="46083" name="矩形 12"/>
          <p:cNvSpPr>
            <a:spLocks noChangeArrowheads="1"/>
          </p:cNvSpPr>
          <p:nvPr/>
        </p:nvSpPr>
        <p:spPr bwMode="auto">
          <a:xfrm>
            <a:off x="593725" y="267494"/>
            <a:ext cx="5681663" cy="351936"/>
          </a:xfrm>
          <a:prstGeom prst="rect">
            <a:avLst/>
          </a:prstGeom>
          <a:noFill/>
          <a:ln w="9525">
            <a:noFill/>
            <a:miter lim="800000"/>
            <a:headEnd/>
            <a:tailEnd/>
          </a:ln>
        </p:spPr>
        <p:txBody>
          <a:bodyPr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rPr>
              <a:t>（</a:t>
            </a:r>
            <a:r>
              <a:rPr lang="zh-CN" altLang="en-US" b="1" dirty="0" smtClean="0">
                <a:solidFill>
                  <a:srgbClr val="7F7F7F"/>
                </a:solidFill>
                <a:latin typeface="微软雅黑" pitchFamily="34" charset="-122"/>
                <a:ea typeface="微软雅黑" pitchFamily="34" charset="-122"/>
              </a:rPr>
              <a:t>十二）产品估值</a:t>
            </a:r>
            <a:endParaRPr lang="zh-CN" altLang="en-US" b="1" dirty="0">
              <a:solidFill>
                <a:srgbClr val="7F7F7F"/>
              </a:solidFill>
              <a:latin typeface="微软雅黑" pitchFamily="34" charset="-122"/>
              <a:ea typeface="微软雅黑" pitchFamily="34" charset="-122"/>
            </a:endParaRPr>
          </a:p>
        </p:txBody>
      </p:sp>
      <p:sp>
        <p:nvSpPr>
          <p:cNvPr id="38916" name="AutoShape 4"/>
          <p:cNvSpPr>
            <a:spLocks noChangeArrowheads="1"/>
          </p:cNvSpPr>
          <p:nvPr/>
        </p:nvSpPr>
        <p:spPr bwMode="auto">
          <a:xfrm>
            <a:off x="1214414" y="1071552"/>
            <a:ext cx="7572427" cy="1035048"/>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grpSp>
        <p:nvGrpSpPr>
          <p:cNvPr id="46085" name="Group 5"/>
          <p:cNvGrpSpPr>
            <a:grpSpLocks/>
          </p:cNvGrpSpPr>
          <p:nvPr/>
        </p:nvGrpSpPr>
        <p:grpSpPr bwMode="auto">
          <a:xfrm>
            <a:off x="1258888" y="1481138"/>
            <a:ext cx="1211262" cy="369887"/>
            <a:chOff x="-64" y="-61"/>
            <a:chExt cx="878" cy="807"/>
          </a:xfrm>
        </p:grpSpPr>
        <p:sp>
          <p:nvSpPr>
            <p:cNvPr id="5" name="AutoShape 6"/>
            <p:cNvSpPr>
              <a:spLocks noChangeArrowheads="1"/>
            </p:cNvSpPr>
            <p:nvPr/>
          </p:nvSpPr>
          <p:spPr bwMode="auto">
            <a:xfrm>
              <a:off x="0" y="1"/>
              <a:ext cx="768"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dirty="0">
                <a:latin typeface="+mn-lt"/>
                <a:ea typeface="+mn-ea"/>
              </a:endParaRPr>
            </a:p>
          </p:txBody>
        </p:sp>
        <p:sp>
          <p:nvSpPr>
            <p:cNvPr id="6" name="未知"/>
            <p:cNvSpPr>
              <a:spLocks/>
            </p:cNvSpPr>
            <p:nvPr/>
          </p:nvSpPr>
          <p:spPr bwMode="auto">
            <a:xfrm>
              <a:off x="48" y="50"/>
              <a:ext cx="382"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dirty="0">
                <a:latin typeface="+mn-lt"/>
                <a:ea typeface="+mn-ea"/>
              </a:endParaRPr>
            </a:p>
          </p:txBody>
        </p:sp>
        <p:sp>
          <p:nvSpPr>
            <p:cNvPr id="7" name="Text Box 8"/>
            <p:cNvSpPr txBox="1">
              <a:spLocks noChangeArrowheads="1"/>
            </p:cNvSpPr>
            <p:nvPr/>
          </p:nvSpPr>
          <p:spPr bwMode="auto">
            <a:xfrm>
              <a:off x="-64" y="-61"/>
              <a:ext cx="878" cy="738"/>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zh-CN" altLang="en-US" sz="1600" b="1" dirty="0">
                  <a:solidFill>
                    <a:srgbClr val="FFFFFF"/>
                  </a:solidFill>
                  <a:effectLst>
                    <a:outerShdw blurRad="38100" dist="38100" dir="2700000" algn="tl">
                      <a:srgbClr val="C0C0C0"/>
                    </a:outerShdw>
                  </a:effectLst>
                  <a:latin typeface="Franklin Gothic Book"/>
                  <a:ea typeface="+mn-ea"/>
                </a:rPr>
                <a:t>净值化管理</a:t>
              </a:r>
            </a:p>
          </p:txBody>
        </p:sp>
      </p:grpSp>
      <p:sp>
        <p:nvSpPr>
          <p:cNvPr id="46086" name="Text Box 9"/>
          <p:cNvSpPr txBox="1">
            <a:spLocks noChangeArrowheads="1"/>
          </p:cNvSpPr>
          <p:nvPr/>
        </p:nvSpPr>
        <p:spPr bwMode="auto">
          <a:xfrm>
            <a:off x="2660650" y="1142990"/>
            <a:ext cx="6069013" cy="921322"/>
          </a:xfrm>
          <a:prstGeom prst="rect">
            <a:avLst/>
          </a:prstGeom>
          <a:noFill/>
          <a:ln w="9525">
            <a:noFill/>
            <a:miter lim="800000"/>
            <a:headEnd/>
            <a:tailEnd/>
          </a:ln>
        </p:spPr>
        <p:txBody>
          <a:bodyPr wrap="square" lIns="74213" tIns="37106" rIns="74213" bIns="37106">
            <a:spAutoFit/>
          </a:bodyPr>
          <a:lstStyle/>
          <a:p>
            <a:pPr>
              <a:lnSpc>
                <a:spcPts val="2200"/>
              </a:lnSpc>
              <a:buFontTx/>
              <a:buChar char="•"/>
            </a:pPr>
            <a:r>
              <a:rPr lang="zh-CN" altLang="en-US" sz="1400" b="1" dirty="0">
                <a:latin typeface="Calibri" pitchFamily="34" charset="0"/>
              </a:rPr>
              <a:t>  金融机构对资产管理产品应当实行</a:t>
            </a:r>
            <a:r>
              <a:rPr lang="zh-CN" altLang="en-US" sz="1400" b="1" dirty="0">
                <a:solidFill>
                  <a:srgbClr val="FF0000"/>
                </a:solidFill>
                <a:latin typeface="Calibri" pitchFamily="34" charset="0"/>
              </a:rPr>
              <a:t>净值化管理</a:t>
            </a:r>
            <a:r>
              <a:rPr lang="zh-CN" altLang="en-US" sz="1400" b="1" dirty="0">
                <a:latin typeface="Calibri" pitchFamily="34" charset="0"/>
              </a:rPr>
              <a:t> </a:t>
            </a:r>
            <a:r>
              <a:rPr lang="zh-CN" altLang="en-US" sz="1400" b="1" dirty="0" smtClean="0">
                <a:latin typeface="Calibri" pitchFamily="34" charset="0"/>
              </a:rPr>
              <a:t>；</a:t>
            </a:r>
            <a:endParaRPr lang="zh-CN" altLang="en-US" sz="1400" b="1" dirty="0">
              <a:solidFill>
                <a:srgbClr val="FF0000"/>
              </a:solidFill>
              <a:latin typeface="Calibri" pitchFamily="34" charset="0"/>
            </a:endParaRPr>
          </a:p>
          <a:p>
            <a:pPr algn="just" eaLnBrk="0" hangingPunct="0">
              <a:lnSpc>
                <a:spcPts val="2200"/>
              </a:lnSpc>
              <a:buFontTx/>
              <a:buChar char="•"/>
            </a:pPr>
            <a:r>
              <a:rPr lang="zh-CN" altLang="en-US" sz="1400" b="1" dirty="0">
                <a:latin typeface="Calibri" pitchFamily="34" charset="0"/>
              </a:rPr>
              <a:t>  由</a:t>
            </a:r>
            <a:r>
              <a:rPr lang="zh-CN" altLang="en-US" sz="1400" b="1" dirty="0">
                <a:solidFill>
                  <a:srgbClr val="FF0000"/>
                </a:solidFill>
                <a:latin typeface="Calibri" pitchFamily="34" charset="0"/>
              </a:rPr>
              <a:t>托管机构</a:t>
            </a:r>
            <a:r>
              <a:rPr lang="zh-CN" altLang="en-US" sz="1400" b="1" dirty="0">
                <a:latin typeface="Calibri" pitchFamily="34" charset="0"/>
              </a:rPr>
              <a:t>进行核算并定期提供报告，由</a:t>
            </a:r>
            <a:r>
              <a:rPr lang="zh-CN" altLang="en-US" sz="1400" b="1" dirty="0">
                <a:solidFill>
                  <a:srgbClr val="FF0000"/>
                </a:solidFill>
                <a:latin typeface="Calibri" pitchFamily="34" charset="0"/>
              </a:rPr>
              <a:t>外部审计机构</a:t>
            </a:r>
            <a:r>
              <a:rPr lang="zh-CN" altLang="en-US" sz="1400" b="1" dirty="0">
                <a:latin typeface="Calibri" pitchFamily="34" charset="0"/>
              </a:rPr>
              <a:t>进行审计</a:t>
            </a:r>
            <a:r>
              <a:rPr lang="zh-CN" altLang="en-US" sz="1400" b="1" dirty="0" smtClean="0">
                <a:latin typeface="Calibri" pitchFamily="34" charset="0"/>
              </a:rPr>
              <a:t>确认；</a:t>
            </a:r>
            <a:endParaRPr lang="en-US" altLang="zh-CN" sz="1400" b="1" dirty="0" smtClean="0">
              <a:latin typeface="Calibri" pitchFamily="34" charset="0"/>
            </a:endParaRPr>
          </a:p>
          <a:p>
            <a:pPr algn="just" eaLnBrk="0" hangingPunct="0">
              <a:lnSpc>
                <a:spcPts val="2200"/>
              </a:lnSpc>
              <a:buFontTx/>
              <a:buChar char="•"/>
            </a:pPr>
            <a:r>
              <a:rPr lang="zh-CN" altLang="en-US" sz="1400" b="1" dirty="0" smtClean="0">
                <a:latin typeface="Calibri" pitchFamily="34" charset="0"/>
              </a:rPr>
              <a:t> </a:t>
            </a:r>
            <a:r>
              <a:rPr lang="zh-CN" altLang="en-US" sz="1400" i="1" dirty="0" smtClean="0">
                <a:latin typeface="Calibri" pitchFamily="34" charset="0"/>
              </a:rPr>
              <a:t>净值化管理和公允价值计量（鼓励市值）是防范旁氏骗局的主要手段</a:t>
            </a:r>
            <a:endParaRPr lang="zh-CN" altLang="en-US" sz="1400" i="1" dirty="0">
              <a:latin typeface="Calibri" pitchFamily="34" charset="0"/>
            </a:endParaRPr>
          </a:p>
        </p:txBody>
      </p:sp>
      <p:grpSp>
        <p:nvGrpSpPr>
          <p:cNvPr id="46087" name="Group 5"/>
          <p:cNvGrpSpPr>
            <a:grpSpLocks/>
          </p:cNvGrpSpPr>
          <p:nvPr/>
        </p:nvGrpSpPr>
        <p:grpSpPr bwMode="auto">
          <a:xfrm>
            <a:off x="1125538" y="2427288"/>
            <a:ext cx="1339850" cy="463550"/>
            <a:chOff x="-111" y="0"/>
            <a:chExt cx="971" cy="1008"/>
          </a:xfrm>
        </p:grpSpPr>
        <p:sp>
          <p:nvSpPr>
            <p:cNvPr id="9" name="AutoShape 6"/>
            <p:cNvSpPr>
              <a:spLocks noChangeArrowheads="1"/>
            </p:cNvSpPr>
            <p:nvPr/>
          </p:nvSpPr>
          <p:spPr bwMode="auto">
            <a:xfrm>
              <a:off x="-1" y="0"/>
              <a:ext cx="769"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dirty="0">
                <a:latin typeface="+mn-lt"/>
                <a:ea typeface="+mn-ea"/>
              </a:endParaRPr>
            </a:p>
          </p:txBody>
        </p:sp>
        <p:sp>
          <p:nvSpPr>
            <p:cNvPr id="10" name="未知"/>
            <p:cNvSpPr>
              <a:spLocks/>
            </p:cNvSpPr>
            <p:nvPr/>
          </p:nvSpPr>
          <p:spPr bwMode="auto">
            <a:xfrm>
              <a:off x="48" y="48"/>
              <a:ext cx="382" cy="37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dirty="0">
                <a:latin typeface="+mn-lt"/>
                <a:ea typeface="+mn-ea"/>
              </a:endParaRPr>
            </a:p>
          </p:txBody>
        </p:sp>
        <p:sp>
          <p:nvSpPr>
            <p:cNvPr id="11" name="Text Box 8"/>
            <p:cNvSpPr txBox="1">
              <a:spLocks noChangeArrowheads="1"/>
            </p:cNvSpPr>
            <p:nvPr/>
          </p:nvSpPr>
          <p:spPr bwMode="auto">
            <a:xfrm>
              <a:off x="-111" y="204"/>
              <a:ext cx="971" cy="804"/>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zh-CN" altLang="en-US">
                  <a:solidFill>
                    <a:srgbClr val="FFFFFF"/>
                  </a:solidFill>
                  <a:effectLst>
                    <a:outerShdw blurRad="38100" dist="38100" dir="2700000" algn="tl">
                      <a:srgbClr val="C0C0C0"/>
                    </a:outerShdw>
                  </a:effectLst>
                  <a:latin typeface="Franklin Gothic Book"/>
                  <a:ea typeface="+mn-ea"/>
                </a:rPr>
                <a:t>净值化管理</a:t>
              </a:r>
            </a:p>
          </p:txBody>
        </p:sp>
      </p:grpSp>
      <p:sp>
        <p:nvSpPr>
          <p:cNvPr id="46088" name="Text Box 9"/>
          <p:cNvSpPr txBox="1">
            <a:spLocks noChangeArrowheads="1"/>
          </p:cNvSpPr>
          <p:nvPr/>
        </p:nvSpPr>
        <p:spPr bwMode="auto">
          <a:xfrm>
            <a:off x="2608263" y="2474913"/>
            <a:ext cx="6067425" cy="906462"/>
          </a:xfrm>
          <a:prstGeom prst="rect">
            <a:avLst/>
          </a:prstGeom>
          <a:noFill/>
          <a:ln w="9525">
            <a:noFill/>
            <a:miter lim="800000"/>
            <a:headEnd/>
            <a:tailEnd/>
          </a:ln>
        </p:spPr>
        <p:txBody>
          <a:bodyPr lIns="74213" tIns="37106" rIns="74213" bIns="37106">
            <a:spAutoFit/>
          </a:bodyPr>
          <a:lstStyle/>
          <a:p>
            <a:pPr>
              <a:buFontTx/>
              <a:buChar char="•"/>
            </a:pPr>
            <a:r>
              <a:rPr lang="zh-CN" altLang="en-US" b="1">
                <a:latin typeface="Calibri" pitchFamily="34" charset="0"/>
              </a:rPr>
              <a:t>  金融机构对资产管理产品应当实行</a:t>
            </a:r>
            <a:r>
              <a:rPr lang="zh-CN" altLang="en-US" b="1">
                <a:solidFill>
                  <a:srgbClr val="FF0000"/>
                </a:solidFill>
                <a:latin typeface="Calibri" pitchFamily="34" charset="0"/>
              </a:rPr>
              <a:t>净值化管理</a:t>
            </a:r>
            <a:r>
              <a:rPr lang="zh-CN" altLang="en-US">
                <a:latin typeface="Calibri" pitchFamily="34" charset="0"/>
              </a:rPr>
              <a:t> 。</a:t>
            </a:r>
            <a:endParaRPr lang="zh-CN" altLang="en-US" b="1">
              <a:solidFill>
                <a:srgbClr val="FF0000"/>
              </a:solidFill>
              <a:latin typeface="Calibri" pitchFamily="34" charset="0"/>
            </a:endParaRPr>
          </a:p>
          <a:p>
            <a:pPr algn="just" eaLnBrk="0" hangingPunct="0">
              <a:buFontTx/>
              <a:buChar char="•"/>
            </a:pPr>
            <a:r>
              <a:rPr lang="zh-CN" altLang="en-US" b="1">
                <a:latin typeface="Calibri" pitchFamily="34" charset="0"/>
              </a:rPr>
              <a:t>  由</a:t>
            </a:r>
            <a:r>
              <a:rPr lang="zh-CN" altLang="en-US" b="1">
                <a:solidFill>
                  <a:srgbClr val="FF0000"/>
                </a:solidFill>
                <a:latin typeface="Calibri" pitchFamily="34" charset="0"/>
              </a:rPr>
              <a:t>托管机构</a:t>
            </a:r>
            <a:r>
              <a:rPr lang="zh-CN" altLang="en-US" b="1">
                <a:latin typeface="Calibri" pitchFamily="34" charset="0"/>
              </a:rPr>
              <a:t>进行核算并定期提供报告，由</a:t>
            </a:r>
            <a:r>
              <a:rPr lang="zh-CN" altLang="en-US" b="1">
                <a:solidFill>
                  <a:srgbClr val="FF0000"/>
                </a:solidFill>
                <a:latin typeface="Calibri" pitchFamily="34" charset="0"/>
              </a:rPr>
              <a:t>外部审计机构</a:t>
            </a:r>
            <a:r>
              <a:rPr lang="zh-CN" altLang="en-US" b="1">
                <a:latin typeface="Calibri" pitchFamily="34" charset="0"/>
              </a:rPr>
              <a:t>进行审计确认</a:t>
            </a:r>
            <a:r>
              <a:rPr lang="zh-CN" altLang="en-US">
                <a:latin typeface="Calibri" pitchFamily="34" charset="0"/>
              </a:rPr>
              <a:t> </a:t>
            </a:r>
          </a:p>
        </p:txBody>
      </p:sp>
      <p:sp>
        <p:nvSpPr>
          <p:cNvPr id="12" name="AutoShape 4"/>
          <p:cNvSpPr>
            <a:spLocks noChangeArrowheads="1"/>
          </p:cNvSpPr>
          <p:nvPr/>
        </p:nvSpPr>
        <p:spPr bwMode="auto">
          <a:xfrm>
            <a:off x="1181100" y="2270125"/>
            <a:ext cx="7575550" cy="195262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2" name="AutoShape 6"/>
          <p:cNvSpPr>
            <a:spLocks noChangeArrowheads="1"/>
          </p:cNvSpPr>
          <p:nvPr/>
        </p:nvSpPr>
        <p:spPr bwMode="auto">
          <a:xfrm>
            <a:off x="1357313" y="2833688"/>
            <a:ext cx="1181100" cy="53022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4" name="Text Box 8"/>
          <p:cNvSpPr txBox="1">
            <a:spLocks noChangeArrowheads="1"/>
          </p:cNvSpPr>
          <p:nvPr/>
        </p:nvSpPr>
        <p:spPr bwMode="auto">
          <a:xfrm>
            <a:off x="1341438" y="2857500"/>
            <a:ext cx="1206500" cy="506413"/>
          </a:xfrm>
          <a:prstGeom prst="rect">
            <a:avLst/>
          </a:prstGeom>
          <a:noFill/>
          <a:ln w="9525">
            <a:noFill/>
            <a:miter lim="800000"/>
            <a:headEnd/>
            <a:tailEnd/>
          </a:ln>
        </p:spPr>
        <p:txBody>
          <a:bodyPr lIns="74213" tIns="37106" rIns="74213" bIns="37106">
            <a:spAutoFit/>
          </a:bodyPr>
          <a:lstStyle/>
          <a:p>
            <a:pPr algn="ctr" eaLnBrk="0" fontAlgn="auto" hangingPunct="0">
              <a:spcBef>
                <a:spcPts val="0"/>
              </a:spcBef>
              <a:spcAft>
                <a:spcPts val="0"/>
              </a:spcAft>
              <a:defRPr/>
            </a:pPr>
            <a:r>
              <a:rPr lang="zh-CN" altLang="en-US" sz="1400" b="1" dirty="0">
                <a:solidFill>
                  <a:schemeClr val="bg1"/>
                </a:solidFill>
                <a:effectLst>
                  <a:outerShdw blurRad="38100" dist="38100" dir="2700000" algn="tl">
                    <a:srgbClr val="C0C0C0"/>
                  </a:outerShdw>
                </a:effectLst>
                <a:latin typeface="Franklin Gothic Book"/>
                <a:ea typeface="+mn-ea"/>
              </a:rPr>
              <a:t>摊余成本法</a:t>
            </a:r>
          </a:p>
          <a:p>
            <a:pPr algn="ctr" eaLnBrk="0" fontAlgn="auto" hangingPunct="0">
              <a:spcBef>
                <a:spcPts val="0"/>
              </a:spcBef>
              <a:spcAft>
                <a:spcPts val="0"/>
              </a:spcAft>
              <a:defRPr/>
            </a:pPr>
            <a:r>
              <a:rPr lang="zh-CN" altLang="en-US" sz="1400" b="1" dirty="0">
                <a:solidFill>
                  <a:schemeClr val="bg1"/>
                </a:solidFill>
                <a:effectLst>
                  <a:outerShdw blurRad="38100" dist="38100" dir="2700000" algn="tl">
                    <a:srgbClr val="C0C0C0"/>
                  </a:outerShdw>
                </a:effectLst>
                <a:latin typeface="Franklin Gothic Book"/>
                <a:ea typeface="+mn-ea"/>
              </a:rPr>
              <a:t>例外</a:t>
            </a:r>
          </a:p>
        </p:txBody>
      </p:sp>
      <p:sp>
        <p:nvSpPr>
          <p:cNvPr id="46092" name="Text Box 9"/>
          <p:cNvSpPr txBox="1">
            <a:spLocks noChangeArrowheads="1"/>
          </p:cNvSpPr>
          <p:nvPr/>
        </p:nvSpPr>
        <p:spPr bwMode="auto">
          <a:xfrm>
            <a:off x="2679700" y="2355850"/>
            <a:ext cx="6069013" cy="1798638"/>
          </a:xfrm>
          <a:prstGeom prst="rect">
            <a:avLst/>
          </a:prstGeom>
          <a:noFill/>
          <a:ln w="9525">
            <a:noFill/>
            <a:miter lim="800000"/>
            <a:headEnd/>
            <a:tailEnd/>
          </a:ln>
        </p:spPr>
        <p:txBody>
          <a:bodyPr lIns="74213" tIns="37106" rIns="74213" bIns="37106">
            <a:spAutoFit/>
          </a:bodyPr>
          <a:lstStyle/>
          <a:p>
            <a:r>
              <a:rPr lang="zh-CN" altLang="en-US" sz="1400" b="1" dirty="0">
                <a:latin typeface="Calibri" pitchFamily="34" charset="0"/>
              </a:rPr>
              <a:t>符合以下条件之一的，可按照企业会计准则以摊余成本进行计量：</a:t>
            </a:r>
          </a:p>
          <a:p>
            <a:r>
              <a:rPr lang="zh-CN" altLang="en-US" sz="1400" b="1" dirty="0">
                <a:latin typeface="Calibri" pitchFamily="34" charset="0"/>
              </a:rPr>
              <a:t>（一）资产管理产品为</a:t>
            </a:r>
            <a:r>
              <a:rPr lang="zh-CN" altLang="en-US" sz="1400" b="1" dirty="0">
                <a:solidFill>
                  <a:srgbClr val="FF0000"/>
                </a:solidFill>
                <a:latin typeface="Calibri" pitchFamily="34" charset="0"/>
              </a:rPr>
              <a:t>封闭式产品</a:t>
            </a:r>
            <a:r>
              <a:rPr lang="zh-CN" altLang="en-US" sz="1400" b="1" dirty="0">
                <a:latin typeface="Calibri" pitchFamily="34" charset="0"/>
              </a:rPr>
              <a:t>，且所投金融资产以收取合同现金流量为目的并持有到期。</a:t>
            </a:r>
          </a:p>
          <a:p>
            <a:r>
              <a:rPr lang="zh-CN" altLang="en-US" sz="1400" b="1" dirty="0">
                <a:latin typeface="Calibri" pitchFamily="34" charset="0"/>
              </a:rPr>
              <a:t>（二）资产管理产品为</a:t>
            </a:r>
            <a:r>
              <a:rPr lang="zh-CN" altLang="en-US" sz="1400" b="1" dirty="0">
                <a:solidFill>
                  <a:srgbClr val="FF0000"/>
                </a:solidFill>
                <a:latin typeface="Calibri" pitchFamily="34" charset="0"/>
              </a:rPr>
              <a:t>封闭式产品</a:t>
            </a:r>
            <a:r>
              <a:rPr lang="zh-CN" altLang="en-US" sz="1400" b="1" dirty="0">
                <a:latin typeface="Calibri" pitchFamily="34" charset="0"/>
              </a:rPr>
              <a:t>，且所投金融资产暂不具备活跃交易市场，或者在活跃市场中没有报价、也不能采用估值技术可靠计量公允价值。</a:t>
            </a:r>
          </a:p>
          <a:p>
            <a:endParaRPr lang="zh-CN" altLang="en-US" sz="1400" b="1" dirty="0">
              <a:latin typeface="Calibri" pitchFamily="34" charset="0"/>
            </a:endParaRPr>
          </a:p>
          <a:p>
            <a:r>
              <a:rPr lang="zh-CN" altLang="en-US" sz="1400" b="1" dirty="0">
                <a:latin typeface="Calibri" pitchFamily="34" charset="0"/>
              </a:rPr>
              <a:t>如果</a:t>
            </a:r>
            <a:r>
              <a:rPr lang="zh-CN" altLang="en-US" sz="1400" b="1" dirty="0">
                <a:solidFill>
                  <a:srgbClr val="FF0000"/>
                </a:solidFill>
                <a:latin typeface="Calibri" pitchFamily="34" charset="0"/>
              </a:rPr>
              <a:t>偏离</a:t>
            </a:r>
            <a:r>
              <a:rPr lang="en-US" altLang="zh-CN" sz="1400" b="1" dirty="0">
                <a:solidFill>
                  <a:srgbClr val="FF0000"/>
                </a:solidFill>
                <a:latin typeface="Calibri" pitchFamily="34" charset="0"/>
              </a:rPr>
              <a:t>5%</a:t>
            </a:r>
            <a:r>
              <a:rPr lang="zh-CN" altLang="en-US" sz="1400" b="1" dirty="0">
                <a:solidFill>
                  <a:srgbClr val="FF0000"/>
                </a:solidFill>
                <a:latin typeface="Calibri" pitchFamily="34" charset="0"/>
              </a:rPr>
              <a:t>或以上</a:t>
            </a:r>
            <a:r>
              <a:rPr lang="zh-CN" altLang="en-US" sz="1400" b="1" dirty="0">
                <a:latin typeface="Calibri" pitchFamily="34" charset="0"/>
              </a:rPr>
              <a:t>的产品数超过所发行产品总数的</a:t>
            </a:r>
            <a:r>
              <a:rPr lang="en-US" altLang="zh-CN" sz="1400" b="1" dirty="0">
                <a:latin typeface="Calibri" pitchFamily="34" charset="0"/>
              </a:rPr>
              <a:t>5%</a:t>
            </a:r>
            <a:r>
              <a:rPr lang="zh-CN" altLang="en-US" sz="1400" b="1" dirty="0">
                <a:latin typeface="Calibri" pitchFamily="34" charset="0"/>
              </a:rPr>
              <a:t>，金融机构不得再发行以摊余成本计量金融资产的资产管理产品。</a:t>
            </a:r>
          </a:p>
        </p:txBody>
      </p:sp>
      <p:sp>
        <p:nvSpPr>
          <p:cNvPr id="20"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4FC30416-5962-4F27-A4DA-FC2E542A5488}" type="slidenum">
              <a:rPr lang="zh-TW" altLang="en-US" sz="1000" b="1">
                <a:latin typeface="Calibri" pitchFamily="34" charset="0"/>
                <a:ea typeface="Arial Unicode MS" pitchFamily="34" charset="-122"/>
                <a:cs typeface="Arial Unicode MS" pitchFamily="34" charset="-122"/>
              </a:rPr>
              <a:pPr algn="r"/>
              <a:t>13</a:t>
            </a:fld>
            <a:endParaRPr lang="en-US" altLang="zh-TW" sz="1000" b="1" dirty="0">
              <a:latin typeface="Calibri" pitchFamily="34" charset="0"/>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73E51B57-0040-4F4E-AAB8-3B2272F79E11}" type="slidenum">
              <a:rPr lang="zh-TW" altLang="en-US" sz="1000" b="1">
                <a:latin typeface="Calibri" pitchFamily="34" charset="0"/>
                <a:ea typeface="Arial Unicode MS" pitchFamily="34" charset="-122"/>
                <a:cs typeface="Arial Unicode MS" pitchFamily="34" charset="-122"/>
              </a:rPr>
              <a:pPr algn="r"/>
              <a:t>14</a:t>
            </a:fld>
            <a:endParaRPr lang="en-US" altLang="zh-TW" sz="1000" b="1">
              <a:latin typeface="Calibri" pitchFamily="34" charset="0"/>
              <a:ea typeface="Arial Unicode MS" pitchFamily="34" charset="-122"/>
              <a:cs typeface="Arial Unicode MS" pitchFamily="34" charset="-122"/>
            </a:endParaRPr>
          </a:p>
        </p:txBody>
      </p:sp>
      <p:sp>
        <p:nvSpPr>
          <p:cNvPr id="52227" name="矩形 12"/>
          <p:cNvSpPr>
            <a:spLocks noChangeArrowheads="1"/>
          </p:cNvSpPr>
          <p:nvPr/>
        </p:nvSpPr>
        <p:spPr bwMode="auto">
          <a:xfrm>
            <a:off x="593725" y="319088"/>
            <a:ext cx="6570563" cy="382713"/>
          </a:xfrm>
          <a:prstGeom prst="rect">
            <a:avLst/>
          </a:prstGeom>
          <a:noFill/>
          <a:ln w="9525">
            <a:noFill/>
            <a:miter lim="800000"/>
            <a:headEnd/>
            <a:tailEnd/>
          </a:ln>
        </p:spPr>
        <p:txBody>
          <a:bodyPr wrap="square" lIns="74213" tIns="37106" rIns="74213" bIns="37106">
            <a:spAutoFit/>
          </a:bodyPr>
          <a:lstStyle/>
          <a:p>
            <a:pPr eaLnBrk="0" hangingPunct="0">
              <a:spcBef>
                <a:spcPct val="50000"/>
              </a:spcBef>
            </a:pPr>
            <a:r>
              <a:rPr lang="zh-CN" altLang="en-US" sz="2000" b="1" dirty="0" smtClean="0">
                <a:solidFill>
                  <a:srgbClr val="7F7F7F"/>
                </a:solidFill>
                <a:latin typeface="微软雅黑" pitchFamily="34" charset="-122"/>
                <a:ea typeface="微软雅黑" pitchFamily="34" charset="-122"/>
              </a:rPr>
              <a:t>一、</a:t>
            </a:r>
            <a:r>
              <a:rPr lang="en-US" altLang="zh-CN" sz="2000" b="1" dirty="0" smtClean="0">
                <a:solidFill>
                  <a:srgbClr val="7F7F7F"/>
                </a:solidFill>
                <a:latin typeface="微软雅黑" pitchFamily="34" charset="-122"/>
                <a:ea typeface="微软雅黑" pitchFamily="34" charset="-122"/>
              </a:rPr>
              <a:t>《</a:t>
            </a:r>
            <a:r>
              <a:rPr lang="zh-CN" altLang="en-US" sz="2000" b="1" dirty="0" smtClean="0">
                <a:solidFill>
                  <a:srgbClr val="7F7F7F"/>
                </a:solidFill>
                <a:latin typeface="微软雅黑" pitchFamily="34" charset="-122"/>
                <a:ea typeface="微软雅黑" pitchFamily="34" charset="-122"/>
              </a:rPr>
              <a:t>指导意见</a:t>
            </a:r>
            <a:r>
              <a:rPr lang="en-US" altLang="zh-CN" sz="2000" b="1" dirty="0" smtClean="0">
                <a:solidFill>
                  <a:srgbClr val="7F7F7F"/>
                </a:solidFill>
                <a:latin typeface="微软雅黑" pitchFamily="34" charset="-122"/>
                <a:ea typeface="微软雅黑" pitchFamily="34" charset="-122"/>
              </a:rPr>
              <a:t>》</a:t>
            </a:r>
            <a:r>
              <a:rPr lang="zh-CN" altLang="en-US" sz="2000" b="1" dirty="0" smtClean="0">
                <a:solidFill>
                  <a:srgbClr val="7F7F7F"/>
                </a:solidFill>
                <a:latin typeface="微软雅黑" pitchFamily="34" charset="-122"/>
                <a:ea typeface="微软雅黑" pitchFamily="34" charset="-122"/>
              </a:rPr>
              <a:t>文件解读</a:t>
            </a:r>
            <a:r>
              <a:rPr lang="zh-CN" altLang="en-US" b="1" dirty="0" smtClean="0">
                <a:solidFill>
                  <a:srgbClr val="7F7F7F"/>
                </a:solidFill>
                <a:latin typeface="微软雅黑" pitchFamily="34" charset="-122"/>
                <a:ea typeface="微软雅黑" pitchFamily="34" charset="-122"/>
              </a:rPr>
              <a:t>（十三）信息披露</a:t>
            </a:r>
            <a:endParaRPr lang="zh-CN" altLang="en-US" b="1" dirty="0">
              <a:solidFill>
                <a:srgbClr val="7F7F7F"/>
              </a:solidFill>
              <a:latin typeface="微软雅黑" pitchFamily="34" charset="-122"/>
              <a:ea typeface="微软雅黑" pitchFamily="34" charset="-122"/>
            </a:endParaRPr>
          </a:p>
        </p:txBody>
      </p:sp>
      <p:sp>
        <p:nvSpPr>
          <p:cNvPr id="52228" name="AutoShape 3"/>
          <p:cNvSpPr>
            <a:spLocks noChangeArrowheads="1"/>
          </p:cNvSpPr>
          <p:nvPr/>
        </p:nvSpPr>
        <p:spPr bwMode="auto">
          <a:xfrm>
            <a:off x="2886075" y="2417763"/>
            <a:ext cx="1558925" cy="2128837"/>
          </a:xfrm>
          <a:prstGeom prst="roundRect">
            <a:avLst>
              <a:gd name="adj" fmla="val 13745"/>
            </a:avLst>
          </a:prstGeom>
          <a:noFill/>
          <a:ln w="38100">
            <a:solidFill>
              <a:schemeClr val="bg2"/>
            </a:solidFill>
            <a:round/>
            <a:headEnd/>
            <a:tailEnd/>
          </a:ln>
        </p:spPr>
        <p:txBody>
          <a:bodyPr lIns="74213" tIns="37106" rIns="74213" bIns="37106" anchor="ctr"/>
          <a:lstStyle/>
          <a:p>
            <a:pPr eaLnBrk="0" hangingPunct="0">
              <a:spcBef>
                <a:spcPct val="50000"/>
              </a:spcBef>
              <a:buClr>
                <a:srgbClr val="0033CC"/>
              </a:buClr>
              <a:buFont typeface="Wingdings" pitchFamily="2" charset="2"/>
              <a:buChar char="Ø"/>
            </a:pPr>
            <a:r>
              <a:rPr lang="zh-CN" altLang="en-US" sz="1400">
                <a:latin typeface="Calibri" pitchFamily="34" charset="0"/>
              </a:rPr>
              <a:t>产品投资每笔非标准化债权类资产的</a:t>
            </a:r>
            <a:r>
              <a:rPr lang="zh-CN" altLang="en-US" sz="1400">
                <a:solidFill>
                  <a:srgbClr val="FF0000"/>
                </a:solidFill>
                <a:latin typeface="Calibri" pitchFamily="34" charset="0"/>
              </a:rPr>
              <a:t>融资客户、项目名称、剩余融资期限、到期收益分配、交易结构、风险状况等</a:t>
            </a:r>
            <a:r>
              <a:rPr lang="zh-CN" altLang="en-US" sz="1400">
                <a:latin typeface="Calibri" pitchFamily="34" charset="0"/>
              </a:rPr>
              <a:t> </a:t>
            </a:r>
          </a:p>
        </p:txBody>
      </p:sp>
      <p:sp>
        <p:nvSpPr>
          <p:cNvPr id="52229" name="AutoShape 4"/>
          <p:cNvSpPr>
            <a:spLocks noChangeArrowheads="1"/>
          </p:cNvSpPr>
          <p:nvPr/>
        </p:nvSpPr>
        <p:spPr bwMode="auto">
          <a:xfrm>
            <a:off x="754063" y="2417763"/>
            <a:ext cx="1557337" cy="1169987"/>
          </a:xfrm>
          <a:prstGeom prst="roundRect">
            <a:avLst>
              <a:gd name="adj" fmla="val 13745"/>
            </a:avLst>
          </a:prstGeom>
          <a:noFill/>
          <a:ln w="38100">
            <a:solidFill>
              <a:schemeClr val="bg2"/>
            </a:solidFill>
            <a:round/>
            <a:headEnd/>
            <a:tailEnd/>
          </a:ln>
        </p:spPr>
        <p:txBody>
          <a:bodyPr lIns="74213" tIns="37106" rIns="74213" bIns="37106" anchor="ctr"/>
          <a:lstStyle/>
          <a:p>
            <a:pPr eaLnBrk="0" hangingPunct="0">
              <a:spcBef>
                <a:spcPct val="50000"/>
              </a:spcBef>
              <a:buClr>
                <a:srgbClr val="0033CC"/>
              </a:buClr>
              <a:buFont typeface="Wingdings" pitchFamily="2" charset="2"/>
              <a:buChar char="Ø"/>
            </a:pPr>
            <a:r>
              <a:rPr lang="zh-CN" altLang="zh-CN" sz="1400">
                <a:latin typeface="Calibri" pitchFamily="34" charset="0"/>
              </a:rPr>
              <a:t>至少</a:t>
            </a:r>
            <a:r>
              <a:rPr lang="zh-CN" altLang="zh-CN" sz="1400">
                <a:solidFill>
                  <a:srgbClr val="FF0000"/>
                </a:solidFill>
                <a:latin typeface="Calibri" pitchFamily="34" charset="0"/>
              </a:rPr>
              <a:t>每季度</a:t>
            </a:r>
            <a:r>
              <a:rPr lang="zh-CN" altLang="zh-CN" sz="1400">
                <a:latin typeface="Calibri" pitchFamily="34" charset="0"/>
              </a:rPr>
              <a:t>向投资者披露产品净值和其他重要信息。</a:t>
            </a:r>
            <a:endParaRPr lang="en-US" altLang="zh-CN" sz="1400">
              <a:latin typeface="Calibri" pitchFamily="34" charset="0"/>
            </a:endParaRPr>
          </a:p>
        </p:txBody>
      </p:sp>
      <p:sp>
        <p:nvSpPr>
          <p:cNvPr id="52230" name="AutoShape 5"/>
          <p:cNvSpPr>
            <a:spLocks noChangeArrowheads="1"/>
          </p:cNvSpPr>
          <p:nvPr/>
        </p:nvSpPr>
        <p:spPr bwMode="auto">
          <a:xfrm>
            <a:off x="5038725" y="2417763"/>
            <a:ext cx="1590675" cy="1625600"/>
          </a:xfrm>
          <a:prstGeom prst="roundRect">
            <a:avLst>
              <a:gd name="adj" fmla="val 13745"/>
            </a:avLst>
          </a:prstGeom>
          <a:noFill/>
          <a:ln w="38100">
            <a:solidFill>
              <a:schemeClr val="bg2"/>
            </a:solidFill>
            <a:round/>
            <a:headEnd/>
            <a:tailEnd/>
          </a:ln>
        </p:spPr>
        <p:txBody>
          <a:bodyPr lIns="74213" tIns="37106" rIns="74213" bIns="37106" anchor="ctr"/>
          <a:lstStyle/>
          <a:p>
            <a:pPr eaLnBrk="0" hangingPunct="0">
              <a:spcBef>
                <a:spcPct val="50000"/>
              </a:spcBef>
              <a:buClr>
                <a:srgbClr val="0033CC"/>
              </a:buClr>
              <a:buFont typeface="Wingdings" pitchFamily="2" charset="2"/>
              <a:buChar char="Ø"/>
            </a:pPr>
            <a:r>
              <a:rPr lang="zh-CN" altLang="en-US" sz="1400">
                <a:latin typeface="Calibri" pitchFamily="34" charset="0"/>
              </a:rPr>
              <a:t>充分</a:t>
            </a:r>
            <a:r>
              <a:rPr lang="zh-CN" altLang="zh-CN" sz="1400">
                <a:latin typeface="Calibri" pitchFamily="34" charset="0"/>
              </a:rPr>
              <a:t>披露产品的</a:t>
            </a:r>
            <a:r>
              <a:rPr lang="zh-CN" altLang="zh-CN" sz="1400">
                <a:solidFill>
                  <a:srgbClr val="FF0000"/>
                </a:solidFill>
                <a:latin typeface="Calibri" pitchFamily="34" charset="0"/>
              </a:rPr>
              <a:t>挂钩资产、持仓风险、控制措施以及衍生品公允价值变化</a:t>
            </a:r>
            <a:r>
              <a:rPr lang="zh-CN" altLang="zh-CN" sz="1400">
                <a:latin typeface="Calibri" pitchFamily="34" charset="0"/>
              </a:rPr>
              <a:t>等。</a:t>
            </a:r>
            <a:endParaRPr lang="en-US" altLang="zh-CN" sz="1400">
              <a:latin typeface="Calibri" pitchFamily="34" charset="0"/>
            </a:endParaRPr>
          </a:p>
        </p:txBody>
      </p:sp>
      <p:sp>
        <p:nvSpPr>
          <p:cNvPr id="16" name="Oval 8"/>
          <p:cNvSpPr>
            <a:spLocks noChangeArrowheads="1"/>
          </p:cNvSpPr>
          <p:nvPr/>
        </p:nvSpPr>
        <p:spPr bwMode="gray">
          <a:xfrm>
            <a:off x="5024438" y="1414463"/>
            <a:ext cx="211137" cy="49530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2" name="Oval 9"/>
          <p:cNvSpPr>
            <a:spLocks noChangeArrowheads="1"/>
          </p:cNvSpPr>
          <p:nvPr/>
        </p:nvSpPr>
        <p:spPr bwMode="gray">
          <a:xfrm>
            <a:off x="5014913" y="1414463"/>
            <a:ext cx="1452562" cy="495300"/>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18" name="Oval 10"/>
          <p:cNvSpPr>
            <a:spLocks noChangeArrowheads="1"/>
          </p:cNvSpPr>
          <p:nvPr/>
        </p:nvSpPr>
        <p:spPr bwMode="gray">
          <a:xfrm>
            <a:off x="5110163" y="1473200"/>
            <a:ext cx="1260475" cy="495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19" name="Oval 11"/>
          <p:cNvSpPr>
            <a:spLocks noChangeArrowheads="1"/>
          </p:cNvSpPr>
          <p:nvPr/>
        </p:nvSpPr>
        <p:spPr bwMode="gray">
          <a:xfrm>
            <a:off x="5132388" y="1476375"/>
            <a:ext cx="1258887" cy="49530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52235" name="Oval 12"/>
          <p:cNvSpPr>
            <a:spLocks noChangeArrowheads="1"/>
          </p:cNvSpPr>
          <p:nvPr/>
        </p:nvSpPr>
        <p:spPr bwMode="auto">
          <a:xfrm>
            <a:off x="5178425" y="1508125"/>
            <a:ext cx="1136650" cy="495300"/>
          </a:xfrm>
          <a:prstGeom prst="ellipse">
            <a:avLst/>
          </a:prstGeom>
          <a:solidFill>
            <a:srgbClr val="333333"/>
          </a:solidFill>
          <a:ln w="38100">
            <a:noFill/>
            <a:round/>
            <a:headEnd/>
            <a:tailEnd/>
          </a:ln>
        </p:spPr>
        <p:txBody>
          <a:bodyPr lIns="74213" tIns="37106" rIns="74213" bIns="37106" anchor="ctr">
            <a:spAutoFit/>
          </a:bodyPr>
          <a:lstStyle/>
          <a:p>
            <a:pPr hangingPunct="0">
              <a:spcBef>
                <a:spcPct val="50000"/>
              </a:spcBef>
            </a:pPr>
            <a:endParaRPr lang="zh-CN" altLang="en-US">
              <a:latin typeface="黑体" pitchFamily="49" charset="-122"/>
              <a:ea typeface="黑体" pitchFamily="49" charset="-122"/>
            </a:endParaRPr>
          </a:p>
        </p:txBody>
      </p:sp>
      <p:sp>
        <p:nvSpPr>
          <p:cNvPr id="21" name="Oval 13"/>
          <p:cNvSpPr>
            <a:spLocks noChangeArrowheads="1"/>
          </p:cNvSpPr>
          <p:nvPr/>
        </p:nvSpPr>
        <p:spPr bwMode="gray">
          <a:xfrm>
            <a:off x="828675" y="1412875"/>
            <a:ext cx="211138" cy="4937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22" name="Oval 14"/>
          <p:cNvSpPr>
            <a:spLocks noChangeArrowheads="1"/>
          </p:cNvSpPr>
          <p:nvPr/>
        </p:nvSpPr>
        <p:spPr bwMode="gray">
          <a:xfrm>
            <a:off x="828675" y="1412875"/>
            <a:ext cx="211138" cy="4937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3" name="Oval 15"/>
          <p:cNvSpPr>
            <a:spLocks noChangeArrowheads="1"/>
          </p:cNvSpPr>
          <p:nvPr/>
        </p:nvSpPr>
        <p:spPr bwMode="gray">
          <a:xfrm>
            <a:off x="912813" y="1468438"/>
            <a:ext cx="1260475" cy="49530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4" name="Oval 16"/>
          <p:cNvSpPr>
            <a:spLocks noChangeArrowheads="1"/>
          </p:cNvSpPr>
          <p:nvPr/>
        </p:nvSpPr>
        <p:spPr bwMode="gray">
          <a:xfrm>
            <a:off x="914400" y="1470025"/>
            <a:ext cx="1260475" cy="49530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52240" name="Oval 17"/>
          <p:cNvSpPr>
            <a:spLocks noChangeArrowheads="1"/>
          </p:cNvSpPr>
          <p:nvPr/>
        </p:nvSpPr>
        <p:spPr bwMode="auto">
          <a:xfrm>
            <a:off x="977900" y="1506538"/>
            <a:ext cx="1135063" cy="495300"/>
          </a:xfrm>
          <a:prstGeom prst="ellipse">
            <a:avLst/>
          </a:prstGeom>
          <a:solidFill>
            <a:srgbClr val="333333"/>
          </a:solidFill>
          <a:ln w="38100">
            <a:noFill/>
            <a:round/>
            <a:headEnd/>
            <a:tailEnd/>
          </a:ln>
        </p:spPr>
        <p:txBody>
          <a:bodyPr lIns="74213" tIns="37106" rIns="74213" bIns="37106" anchor="ctr">
            <a:spAutoFit/>
          </a:bodyPr>
          <a:lstStyle/>
          <a:p>
            <a:pPr hangingPunct="0">
              <a:spcBef>
                <a:spcPct val="50000"/>
              </a:spcBef>
            </a:pPr>
            <a:endParaRPr lang="zh-CN" altLang="en-US">
              <a:latin typeface="黑体" pitchFamily="49" charset="-122"/>
              <a:ea typeface="黑体" pitchFamily="49" charset="-122"/>
            </a:endParaRPr>
          </a:p>
        </p:txBody>
      </p:sp>
      <p:grpSp>
        <p:nvGrpSpPr>
          <p:cNvPr id="52241" name="Group 18"/>
          <p:cNvGrpSpPr>
            <a:grpSpLocks/>
          </p:cNvGrpSpPr>
          <p:nvPr/>
        </p:nvGrpSpPr>
        <p:grpSpPr bwMode="auto">
          <a:xfrm>
            <a:off x="971550" y="1563688"/>
            <a:ext cx="1100138" cy="654050"/>
            <a:chOff x="4166" y="1706"/>
            <a:chExt cx="1252" cy="1252"/>
          </a:xfrm>
        </p:grpSpPr>
        <p:sp>
          <p:nvSpPr>
            <p:cNvPr id="52272" name="Oval 19"/>
            <p:cNvSpPr>
              <a:spLocks noChangeArrowheads="1"/>
            </p:cNvSpPr>
            <p:nvPr/>
          </p:nvSpPr>
          <p:spPr bwMode="auto">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52273" name="Oval 20"/>
            <p:cNvSpPr>
              <a:spLocks noChangeArrowheads="1"/>
            </p:cNvSpPr>
            <p:nvPr/>
          </p:nvSpPr>
          <p:spPr bwMode="auto">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52274" name="Oval 21"/>
            <p:cNvSpPr>
              <a:spLocks noChangeArrowheads="1"/>
            </p:cNvSpPr>
            <p:nvPr/>
          </p:nvSpPr>
          <p:spPr bwMode="auto">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52275" name="Oval 22"/>
            <p:cNvSpPr>
              <a:spLocks noChangeArrowheads="1"/>
            </p:cNvSpPr>
            <p:nvPr/>
          </p:nvSpPr>
          <p:spPr bwMode="auto">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grpSp>
      <p:sp>
        <p:nvSpPr>
          <p:cNvPr id="27" name="Oval 23"/>
          <p:cNvSpPr>
            <a:spLocks noChangeArrowheads="1"/>
          </p:cNvSpPr>
          <p:nvPr/>
        </p:nvSpPr>
        <p:spPr bwMode="gray">
          <a:xfrm>
            <a:off x="2928938" y="1414463"/>
            <a:ext cx="209550" cy="49530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28" name="Oval 24"/>
          <p:cNvSpPr>
            <a:spLocks noChangeArrowheads="1"/>
          </p:cNvSpPr>
          <p:nvPr/>
        </p:nvSpPr>
        <p:spPr bwMode="gray">
          <a:xfrm>
            <a:off x="2928938" y="1414463"/>
            <a:ext cx="209550" cy="495300"/>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29" name="Oval 25"/>
          <p:cNvSpPr>
            <a:spLocks noChangeArrowheads="1"/>
          </p:cNvSpPr>
          <p:nvPr/>
        </p:nvSpPr>
        <p:spPr bwMode="gray">
          <a:xfrm>
            <a:off x="3011488" y="1471613"/>
            <a:ext cx="1265237" cy="49530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30" name="Oval 26"/>
          <p:cNvSpPr>
            <a:spLocks noChangeArrowheads="1"/>
          </p:cNvSpPr>
          <p:nvPr/>
        </p:nvSpPr>
        <p:spPr bwMode="gray">
          <a:xfrm>
            <a:off x="3013075" y="1473200"/>
            <a:ext cx="1265238" cy="49530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52246" name="Oval 27"/>
          <p:cNvSpPr>
            <a:spLocks noChangeArrowheads="1"/>
          </p:cNvSpPr>
          <p:nvPr/>
        </p:nvSpPr>
        <p:spPr bwMode="auto">
          <a:xfrm>
            <a:off x="3073400" y="1508125"/>
            <a:ext cx="1138238" cy="495300"/>
          </a:xfrm>
          <a:prstGeom prst="ellipse">
            <a:avLst/>
          </a:prstGeom>
          <a:solidFill>
            <a:srgbClr val="333333"/>
          </a:solidFill>
          <a:ln w="38100">
            <a:noFill/>
            <a:round/>
            <a:headEnd/>
            <a:tailEnd/>
          </a:ln>
        </p:spPr>
        <p:txBody>
          <a:bodyPr lIns="74213" tIns="37106" rIns="74213" bIns="37106" anchor="ctr">
            <a:spAutoFit/>
          </a:bodyPr>
          <a:lstStyle/>
          <a:p>
            <a:pPr hangingPunct="0">
              <a:spcBef>
                <a:spcPct val="50000"/>
              </a:spcBef>
            </a:pPr>
            <a:endParaRPr lang="zh-CN" altLang="en-US">
              <a:latin typeface="黑体" pitchFamily="49" charset="-122"/>
              <a:ea typeface="黑体" pitchFamily="49" charset="-122"/>
            </a:endParaRPr>
          </a:p>
        </p:txBody>
      </p:sp>
      <p:grpSp>
        <p:nvGrpSpPr>
          <p:cNvPr id="52247" name="Group 28"/>
          <p:cNvGrpSpPr>
            <a:grpSpLocks/>
          </p:cNvGrpSpPr>
          <p:nvPr/>
        </p:nvGrpSpPr>
        <p:grpSpPr bwMode="auto">
          <a:xfrm>
            <a:off x="3092450" y="1587500"/>
            <a:ext cx="1100138" cy="652463"/>
            <a:chOff x="4166" y="1706"/>
            <a:chExt cx="1252" cy="1252"/>
          </a:xfrm>
        </p:grpSpPr>
        <p:sp>
          <p:nvSpPr>
            <p:cNvPr id="52268" name="Oval 29"/>
            <p:cNvSpPr>
              <a:spLocks noChangeArrowheads="1"/>
            </p:cNvSpPr>
            <p:nvPr/>
          </p:nvSpPr>
          <p:spPr bwMode="auto">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52269" name="Oval 30"/>
            <p:cNvSpPr>
              <a:spLocks noChangeArrowheads="1"/>
            </p:cNvSpPr>
            <p:nvPr/>
          </p:nvSpPr>
          <p:spPr bwMode="auto">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52270" name="Oval 31"/>
            <p:cNvSpPr>
              <a:spLocks noChangeArrowheads="1"/>
            </p:cNvSpPr>
            <p:nvPr/>
          </p:nvSpPr>
          <p:spPr bwMode="auto">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52271" name="Oval 32"/>
            <p:cNvSpPr>
              <a:spLocks noChangeArrowheads="1"/>
            </p:cNvSpPr>
            <p:nvPr/>
          </p:nvSpPr>
          <p:spPr bwMode="auto">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grpSp>
      <p:grpSp>
        <p:nvGrpSpPr>
          <p:cNvPr id="52248" name="Group 33"/>
          <p:cNvGrpSpPr>
            <a:grpSpLocks/>
          </p:cNvGrpSpPr>
          <p:nvPr/>
        </p:nvGrpSpPr>
        <p:grpSpPr bwMode="auto">
          <a:xfrm>
            <a:off x="5199063" y="1587500"/>
            <a:ext cx="1100137" cy="652463"/>
            <a:chOff x="4166" y="1706"/>
            <a:chExt cx="1252" cy="1252"/>
          </a:xfrm>
        </p:grpSpPr>
        <p:sp>
          <p:nvSpPr>
            <p:cNvPr id="52264" name="Oval 34"/>
            <p:cNvSpPr>
              <a:spLocks noChangeArrowheads="1"/>
            </p:cNvSpPr>
            <p:nvPr/>
          </p:nvSpPr>
          <p:spPr bwMode="auto">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52265" name="Oval 35"/>
            <p:cNvSpPr>
              <a:spLocks noChangeArrowheads="1"/>
            </p:cNvSpPr>
            <p:nvPr/>
          </p:nvSpPr>
          <p:spPr bwMode="auto">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52266" name="Oval 36"/>
            <p:cNvSpPr>
              <a:spLocks noChangeArrowheads="1"/>
            </p:cNvSpPr>
            <p:nvPr/>
          </p:nvSpPr>
          <p:spPr bwMode="auto">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52267" name="Oval 37"/>
            <p:cNvSpPr>
              <a:spLocks noChangeArrowheads="1"/>
            </p:cNvSpPr>
            <p:nvPr/>
          </p:nvSpPr>
          <p:spPr bwMode="auto">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grpSp>
      <p:sp>
        <p:nvSpPr>
          <p:cNvPr id="52249" name="Text Box 38"/>
          <p:cNvSpPr txBox="1">
            <a:spLocks noChangeArrowheads="1"/>
          </p:cNvSpPr>
          <p:nvPr/>
        </p:nvSpPr>
        <p:spPr bwMode="auto">
          <a:xfrm>
            <a:off x="1103313" y="1708150"/>
            <a:ext cx="815975" cy="274638"/>
          </a:xfrm>
          <a:prstGeom prst="rect">
            <a:avLst/>
          </a:prstGeom>
          <a:noFill/>
          <a:ln w="9525">
            <a:noFill/>
            <a:miter lim="800000"/>
            <a:headEnd/>
            <a:tailEnd/>
          </a:ln>
        </p:spPr>
        <p:txBody>
          <a:bodyPr wrap="none" lIns="74213" tIns="37106" rIns="74213" bIns="37106">
            <a:spAutoFit/>
          </a:bodyPr>
          <a:lstStyle/>
          <a:p>
            <a:pPr algn="ctr" eaLnBrk="0" hangingPunct="0">
              <a:spcBef>
                <a:spcPct val="50000"/>
              </a:spcBef>
            </a:pPr>
            <a:r>
              <a:rPr lang="zh-CN" altLang="en-US" sz="1300" b="1">
                <a:latin typeface="微软雅黑" pitchFamily="34" charset="-122"/>
                <a:ea typeface="微软雅黑" pitchFamily="34" charset="-122"/>
              </a:rPr>
              <a:t>私募产品</a:t>
            </a:r>
          </a:p>
        </p:txBody>
      </p:sp>
      <p:sp>
        <p:nvSpPr>
          <p:cNvPr id="52250" name="Text Box 39"/>
          <p:cNvSpPr txBox="1">
            <a:spLocks noChangeArrowheads="1"/>
          </p:cNvSpPr>
          <p:nvPr/>
        </p:nvSpPr>
        <p:spPr bwMode="auto">
          <a:xfrm>
            <a:off x="3055938" y="1655763"/>
            <a:ext cx="1219200" cy="550862"/>
          </a:xfrm>
          <a:prstGeom prst="rect">
            <a:avLst/>
          </a:prstGeom>
          <a:noFill/>
          <a:ln w="9525">
            <a:noFill/>
            <a:miter lim="800000"/>
            <a:headEnd/>
            <a:tailEnd/>
          </a:ln>
        </p:spPr>
        <p:txBody>
          <a:bodyPr wrap="none" lIns="74213" tIns="37106" rIns="74213" bIns="37106">
            <a:spAutoFit/>
          </a:bodyPr>
          <a:lstStyle/>
          <a:p>
            <a:pPr algn="ctr" eaLnBrk="0" hangingPunct="0"/>
            <a:r>
              <a:rPr lang="zh-CN" altLang="en-US" sz="1300" b="1">
                <a:latin typeface="微软雅黑" pitchFamily="34" charset="-122"/>
                <a:ea typeface="微软雅黑" pitchFamily="34" charset="-122"/>
              </a:rPr>
              <a:t>固收产品</a:t>
            </a:r>
          </a:p>
          <a:p>
            <a:pPr algn="ctr" eaLnBrk="0" hangingPunct="0"/>
            <a:r>
              <a:rPr lang="zh-CN" altLang="en-US" sz="1300" b="1">
                <a:latin typeface="微软雅黑" pitchFamily="34" charset="-122"/>
                <a:ea typeface="微软雅黑" pitchFamily="34" charset="-122"/>
              </a:rPr>
              <a:t>投资非标债权</a:t>
            </a:r>
            <a:r>
              <a:rPr lang="zh-CN" altLang="en-US" b="1">
                <a:latin typeface="微软雅黑" pitchFamily="34" charset="-122"/>
                <a:ea typeface="微软雅黑" pitchFamily="34" charset="-122"/>
              </a:rPr>
              <a:t> </a:t>
            </a:r>
            <a:endParaRPr lang="en-US" altLang="zh-CN" b="1">
              <a:latin typeface="微软雅黑" pitchFamily="34" charset="-122"/>
              <a:ea typeface="微软雅黑" pitchFamily="34" charset="-122"/>
            </a:endParaRPr>
          </a:p>
        </p:txBody>
      </p:sp>
      <p:sp>
        <p:nvSpPr>
          <p:cNvPr id="52251" name="Text Box 40"/>
          <p:cNvSpPr txBox="1">
            <a:spLocks noChangeArrowheads="1"/>
          </p:cNvSpPr>
          <p:nvPr/>
        </p:nvSpPr>
        <p:spPr bwMode="auto">
          <a:xfrm>
            <a:off x="5257800" y="1681163"/>
            <a:ext cx="982663" cy="574675"/>
          </a:xfrm>
          <a:prstGeom prst="rect">
            <a:avLst/>
          </a:prstGeom>
          <a:noFill/>
          <a:ln w="9525">
            <a:noFill/>
            <a:miter lim="800000"/>
            <a:headEnd/>
            <a:tailEnd/>
          </a:ln>
        </p:spPr>
        <p:txBody>
          <a:bodyPr wrap="none" lIns="74213" tIns="37106" rIns="74213" bIns="37106">
            <a:spAutoFit/>
          </a:bodyPr>
          <a:lstStyle/>
          <a:p>
            <a:pPr algn="ctr" eaLnBrk="0" hangingPunct="0">
              <a:spcBef>
                <a:spcPct val="50000"/>
              </a:spcBef>
            </a:pPr>
            <a:r>
              <a:rPr lang="zh-CN" altLang="en-US" sz="1300" b="1">
                <a:latin typeface="微软雅黑" pitchFamily="34" charset="-122"/>
                <a:ea typeface="微软雅黑" pitchFamily="34" charset="-122"/>
              </a:rPr>
              <a:t>商品及</a:t>
            </a:r>
          </a:p>
          <a:p>
            <a:pPr algn="ctr" eaLnBrk="0" hangingPunct="0">
              <a:spcBef>
                <a:spcPct val="50000"/>
              </a:spcBef>
            </a:pPr>
            <a:r>
              <a:rPr lang="zh-CN" altLang="en-US" sz="1300" b="1">
                <a:latin typeface="微软雅黑" pitchFamily="34" charset="-122"/>
                <a:ea typeface="微软雅黑" pitchFamily="34" charset="-122"/>
              </a:rPr>
              <a:t>金融衍生品</a:t>
            </a:r>
          </a:p>
        </p:txBody>
      </p:sp>
      <p:sp>
        <p:nvSpPr>
          <p:cNvPr id="52252" name="AutoShape 4"/>
          <p:cNvSpPr>
            <a:spLocks noChangeArrowheads="1"/>
          </p:cNvSpPr>
          <p:nvPr/>
        </p:nvSpPr>
        <p:spPr bwMode="auto">
          <a:xfrm>
            <a:off x="7089775" y="2405063"/>
            <a:ext cx="1631950" cy="2195512"/>
          </a:xfrm>
          <a:prstGeom prst="roundRect">
            <a:avLst>
              <a:gd name="adj" fmla="val 13745"/>
            </a:avLst>
          </a:prstGeom>
          <a:noFill/>
          <a:ln w="38100">
            <a:solidFill>
              <a:schemeClr val="bg2"/>
            </a:solidFill>
            <a:round/>
            <a:headEnd/>
            <a:tailEnd/>
          </a:ln>
        </p:spPr>
        <p:txBody>
          <a:bodyPr lIns="74213" tIns="37106" rIns="74213" bIns="37106" anchor="ctr"/>
          <a:lstStyle/>
          <a:p>
            <a:pPr eaLnBrk="0" hangingPunct="0">
              <a:spcBef>
                <a:spcPct val="50000"/>
              </a:spcBef>
              <a:buClr>
                <a:srgbClr val="0033CC"/>
              </a:buClr>
              <a:buFont typeface="Wingdings" pitchFamily="2" charset="2"/>
              <a:buChar char="Ø"/>
            </a:pPr>
            <a:r>
              <a:rPr lang="zh-CN" altLang="en-US" sz="1400">
                <a:latin typeface="Calibri" pitchFamily="34" charset="0"/>
              </a:rPr>
              <a:t>披露产品的</a:t>
            </a:r>
            <a:r>
              <a:rPr lang="zh-CN" altLang="en-US" sz="1400">
                <a:solidFill>
                  <a:srgbClr val="FF0000"/>
                </a:solidFill>
                <a:latin typeface="Calibri" pitchFamily="34" charset="0"/>
              </a:rPr>
              <a:t>投资资产组合情况</a:t>
            </a:r>
            <a:r>
              <a:rPr lang="zh-CN" altLang="en-US" sz="1400">
                <a:latin typeface="Calibri" pitchFamily="34" charset="0"/>
              </a:rPr>
              <a:t>，并根据各类资产</a:t>
            </a:r>
            <a:r>
              <a:rPr lang="zh-CN" altLang="en-US" sz="1400" u="sng">
                <a:solidFill>
                  <a:srgbClr val="FF0000"/>
                </a:solidFill>
                <a:latin typeface="Calibri" pitchFamily="34" charset="0"/>
              </a:rPr>
              <a:t>投资比例</a:t>
            </a:r>
            <a:r>
              <a:rPr lang="zh-CN" altLang="en-US" sz="1400">
                <a:latin typeface="Calibri" pitchFamily="34" charset="0"/>
              </a:rPr>
              <a:t>充分披露和提示相应的投资风险。</a:t>
            </a:r>
            <a:endParaRPr lang="en-US" altLang="zh-CN" sz="1400">
              <a:latin typeface="Calibri" pitchFamily="34" charset="0"/>
            </a:endParaRPr>
          </a:p>
        </p:txBody>
      </p:sp>
      <p:sp>
        <p:nvSpPr>
          <p:cNvPr id="5" name="Oval 13"/>
          <p:cNvSpPr>
            <a:spLocks noChangeArrowheads="1"/>
          </p:cNvSpPr>
          <p:nvPr/>
        </p:nvSpPr>
        <p:spPr bwMode="gray">
          <a:xfrm>
            <a:off x="7165975" y="1400175"/>
            <a:ext cx="209550" cy="4937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6" name="Oval 14"/>
          <p:cNvSpPr>
            <a:spLocks noChangeArrowheads="1"/>
          </p:cNvSpPr>
          <p:nvPr/>
        </p:nvSpPr>
        <p:spPr bwMode="gray">
          <a:xfrm>
            <a:off x="7165975" y="1400175"/>
            <a:ext cx="209550" cy="4937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7" name="Oval 15"/>
          <p:cNvSpPr>
            <a:spLocks noChangeArrowheads="1"/>
          </p:cNvSpPr>
          <p:nvPr/>
        </p:nvSpPr>
        <p:spPr bwMode="gray">
          <a:xfrm>
            <a:off x="7250113" y="1455738"/>
            <a:ext cx="1260475" cy="49530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8" name="Oval 16"/>
          <p:cNvSpPr>
            <a:spLocks noChangeArrowheads="1"/>
          </p:cNvSpPr>
          <p:nvPr/>
        </p:nvSpPr>
        <p:spPr bwMode="gray">
          <a:xfrm>
            <a:off x="7251700" y="1457325"/>
            <a:ext cx="1260475" cy="493713"/>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52257" name="Oval 17"/>
          <p:cNvSpPr>
            <a:spLocks noChangeArrowheads="1"/>
          </p:cNvSpPr>
          <p:nvPr/>
        </p:nvSpPr>
        <p:spPr bwMode="auto">
          <a:xfrm>
            <a:off x="7315200" y="1493838"/>
            <a:ext cx="1135063" cy="495300"/>
          </a:xfrm>
          <a:prstGeom prst="ellipse">
            <a:avLst/>
          </a:prstGeom>
          <a:solidFill>
            <a:srgbClr val="333333"/>
          </a:solidFill>
          <a:ln w="38100">
            <a:noFill/>
            <a:round/>
            <a:headEnd/>
            <a:tailEnd/>
          </a:ln>
        </p:spPr>
        <p:txBody>
          <a:bodyPr lIns="74213" tIns="37106" rIns="74213" bIns="37106" anchor="ctr">
            <a:spAutoFit/>
          </a:bodyPr>
          <a:lstStyle/>
          <a:p>
            <a:pPr hangingPunct="0">
              <a:spcBef>
                <a:spcPct val="50000"/>
              </a:spcBef>
            </a:pPr>
            <a:endParaRPr lang="zh-CN" altLang="en-US">
              <a:latin typeface="黑体" pitchFamily="49" charset="-122"/>
              <a:ea typeface="黑体" pitchFamily="49" charset="-122"/>
            </a:endParaRPr>
          </a:p>
        </p:txBody>
      </p:sp>
      <p:grpSp>
        <p:nvGrpSpPr>
          <p:cNvPr id="52258" name="Group 18"/>
          <p:cNvGrpSpPr>
            <a:grpSpLocks/>
          </p:cNvGrpSpPr>
          <p:nvPr/>
        </p:nvGrpSpPr>
        <p:grpSpPr bwMode="auto">
          <a:xfrm>
            <a:off x="7331075" y="1573213"/>
            <a:ext cx="1100138" cy="654050"/>
            <a:chOff x="4166" y="1706"/>
            <a:chExt cx="1252" cy="1252"/>
          </a:xfrm>
        </p:grpSpPr>
        <p:sp>
          <p:nvSpPr>
            <p:cNvPr id="52260" name="Oval 19"/>
            <p:cNvSpPr>
              <a:spLocks noChangeArrowheads="1"/>
            </p:cNvSpPr>
            <p:nvPr/>
          </p:nvSpPr>
          <p:spPr bwMode="auto">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52261" name="Oval 20"/>
            <p:cNvSpPr>
              <a:spLocks noChangeArrowheads="1"/>
            </p:cNvSpPr>
            <p:nvPr/>
          </p:nvSpPr>
          <p:spPr bwMode="auto">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52262" name="Oval 21"/>
            <p:cNvSpPr>
              <a:spLocks noChangeArrowheads="1"/>
            </p:cNvSpPr>
            <p:nvPr/>
          </p:nvSpPr>
          <p:spPr bwMode="auto">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52263" name="Oval 22"/>
            <p:cNvSpPr>
              <a:spLocks noChangeArrowheads="1"/>
            </p:cNvSpPr>
            <p:nvPr/>
          </p:nvSpPr>
          <p:spPr bwMode="auto">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grpSp>
      <p:sp>
        <p:nvSpPr>
          <p:cNvPr id="52259" name="Text Box 38"/>
          <p:cNvSpPr txBox="1">
            <a:spLocks noChangeArrowheads="1"/>
          </p:cNvSpPr>
          <p:nvPr/>
        </p:nvSpPr>
        <p:spPr bwMode="auto">
          <a:xfrm>
            <a:off x="7532688" y="1662113"/>
            <a:ext cx="649287" cy="574675"/>
          </a:xfrm>
          <a:prstGeom prst="rect">
            <a:avLst/>
          </a:prstGeom>
          <a:noFill/>
          <a:ln w="9525">
            <a:noFill/>
            <a:miter lim="800000"/>
            <a:headEnd/>
            <a:tailEnd/>
          </a:ln>
        </p:spPr>
        <p:txBody>
          <a:bodyPr wrap="none" lIns="74213" tIns="37106" rIns="74213" bIns="37106">
            <a:spAutoFit/>
          </a:bodyPr>
          <a:lstStyle/>
          <a:p>
            <a:pPr algn="ctr" eaLnBrk="0" hangingPunct="0">
              <a:spcBef>
                <a:spcPct val="50000"/>
              </a:spcBef>
            </a:pPr>
            <a:r>
              <a:rPr lang="zh-CN" altLang="en-US" sz="1300" b="1">
                <a:latin typeface="微软雅黑" pitchFamily="34" charset="-122"/>
                <a:ea typeface="微软雅黑" pitchFamily="34" charset="-122"/>
              </a:rPr>
              <a:t>混合类</a:t>
            </a:r>
          </a:p>
          <a:p>
            <a:pPr algn="ctr" eaLnBrk="0" hangingPunct="0">
              <a:spcBef>
                <a:spcPct val="50000"/>
              </a:spcBef>
            </a:pPr>
            <a:r>
              <a:rPr lang="zh-CN" altLang="en-US" sz="1300" b="1">
                <a:latin typeface="微软雅黑" pitchFamily="34" charset="-122"/>
                <a:ea typeface="微软雅黑" pitchFamily="34" charset="-122"/>
              </a:rPr>
              <a:t>产品</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03C31DEB-BE29-451E-8A39-15FBB7FCA765}" type="slidenum">
              <a:rPr lang="zh-TW" altLang="en-US" sz="1000" b="1">
                <a:latin typeface="Calibri" pitchFamily="34" charset="0"/>
                <a:ea typeface="Arial Unicode MS" pitchFamily="34" charset="-122"/>
                <a:cs typeface="Arial Unicode MS" pitchFamily="34" charset="-122"/>
              </a:rPr>
              <a:pPr algn="r"/>
              <a:t>15</a:t>
            </a:fld>
            <a:endParaRPr lang="en-US" altLang="zh-TW" sz="1000" b="1">
              <a:latin typeface="Calibri" pitchFamily="34" charset="0"/>
              <a:ea typeface="Arial Unicode MS" pitchFamily="34" charset="-122"/>
              <a:cs typeface="Arial Unicode MS" pitchFamily="34" charset="-122"/>
            </a:endParaRPr>
          </a:p>
        </p:txBody>
      </p:sp>
      <p:sp>
        <p:nvSpPr>
          <p:cNvPr id="53251" name="矩形 12"/>
          <p:cNvSpPr>
            <a:spLocks noChangeArrowheads="1"/>
          </p:cNvSpPr>
          <p:nvPr/>
        </p:nvSpPr>
        <p:spPr bwMode="auto">
          <a:xfrm>
            <a:off x="593725" y="319088"/>
            <a:ext cx="7002611" cy="351936"/>
          </a:xfrm>
          <a:prstGeom prst="rect">
            <a:avLst/>
          </a:prstGeom>
          <a:noFill/>
          <a:ln w="9525">
            <a:noFill/>
            <a:miter lim="800000"/>
            <a:headEnd/>
            <a:tailEnd/>
          </a:ln>
        </p:spPr>
        <p:txBody>
          <a:bodyPr wrap="square"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rPr>
              <a:t>（</a:t>
            </a:r>
            <a:r>
              <a:rPr lang="zh-CN" altLang="en-US" b="1" dirty="0" smtClean="0">
                <a:solidFill>
                  <a:srgbClr val="7F7F7F"/>
                </a:solidFill>
                <a:latin typeface="微软雅黑" pitchFamily="34" charset="-122"/>
                <a:ea typeface="微软雅黑" pitchFamily="34" charset="-122"/>
              </a:rPr>
              <a:t>十四）风险准备金</a:t>
            </a:r>
            <a:endParaRPr lang="zh-CN" altLang="en-US" b="1" dirty="0">
              <a:solidFill>
                <a:srgbClr val="7F7F7F"/>
              </a:solidFill>
              <a:latin typeface="微软雅黑" pitchFamily="34" charset="-122"/>
              <a:ea typeface="微软雅黑" pitchFamily="34" charset="-122"/>
            </a:endParaRPr>
          </a:p>
        </p:txBody>
      </p:sp>
      <p:sp>
        <p:nvSpPr>
          <p:cNvPr id="38916" name="AutoShape 4"/>
          <p:cNvSpPr>
            <a:spLocks noChangeArrowheads="1"/>
          </p:cNvSpPr>
          <p:nvPr/>
        </p:nvSpPr>
        <p:spPr bwMode="auto">
          <a:xfrm>
            <a:off x="849313" y="1331913"/>
            <a:ext cx="7927975" cy="267970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53253" name="Text Box 9"/>
          <p:cNvSpPr txBox="1">
            <a:spLocks noChangeArrowheads="1"/>
          </p:cNvSpPr>
          <p:nvPr/>
        </p:nvSpPr>
        <p:spPr bwMode="auto">
          <a:xfrm>
            <a:off x="1127125" y="1584325"/>
            <a:ext cx="6915150" cy="1736725"/>
          </a:xfrm>
          <a:prstGeom prst="rect">
            <a:avLst/>
          </a:prstGeom>
          <a:noFill/>
          <a:ln w="9525">
            <a:noFill/>
            <a:miter lim="800000"/>
            <a:headEnd/>
            <a:tailEnd/>
          </a:ln>
        </p:spPr>
        <p:txBody>
          <a:bodyPr lIns="74213" tIns="37106" rIns="74213" bIns="37106">
            <a:spAutoFit/>
          </a:bodyPr>
          <a:lstStyle/>
          <a:p>
            <a:pPr>
              <a:buFontTx/>
              <a:buChar char="•"/>
            </a:pPr>
            <a:r>
              <a:rPr lang="zh-CN" altLang="en-US" b="1">
                <a:latin typeface="Calibri" pitchFamily="34" charset="0"/>
              </a:rPr>
              <a:t>  金融机构应当按照资产管理产品</a:t>
            </a:r>
            <a:r>
              <a:rPr lang="zh-CN" altLang="en-US" b="1">
                <a:solidFill>
                  <a:srgbClr val="FF0000"/>
                </a:solidFill>
                <a:latin typeface="Calibri" pitchFamily="34" charset="0"/>
              </a:rPr>
              <a:t>管理费收入的</a:t>
            </a:r>
            <a:r>
              <a:rPr lang="en-US" altLang="zh-CN" b="1">
                <a:solidFill>
                  <a:srgbClr val="FF0000"/>
                </a:solidFill>
                <a:latin typeface="Calibri" pitchFamily="34" charset="0"/>
              </a:rPr>
              <a:t>10%</a:t>
            </a:r>
            <a:r>
              <a:rPr lang="zh-CN" altLang="en-US" b="1">
                <a:latin typeface="Calibri" pitchFamily="34" charset="0"/>
              </a:rPr>
              <a:t>计提风险准备金</a:t>
            </a:r>
            <a:r>
              <a:rPr lang="zh-CN" altLang="en-US">
                <a:latin typeface="Calibri" pitchFamily="34" charset="0"/>
              </a:rPr>
              <a:t> ，或者按照规定计量操作风险资本或相应风险资本准备。 </a:t>
            </a:r>
          </a:p>
          <a:p>
            <a:pPr>
              <a:buFontTx/>
              <a:buChar char="•"/>
            </a:pPr>
            <a:endParaRPr lang="zh-CN" altLang="en-US" b="1">
              <a:solidFill>
                <a:srgbClr val="FF0000"/>
              </a:solidFill>
              <a:latin typeface="Calibri" pitchFamily="34" charset="0"/>
            </a:endParaRPr>
          </a:p>
          <a:p>
            <a:pPr algn="just" eaLnBrk="0" hangingPunct="0">
              <a:buFontTx/>
              <a:buChar char="•"/>
            </a:pPr>
            <a:r>
              <a:rPr lang="zh-CN" altLang="en-US" b="1">
                <a:latin typeface="Calibri" pitchFamily="34" charset="0"/>
              </a:rPr>
              <a:t>  风险准备金余额达到产品余额的</a:t>
            </a:r>
            <a:r>
              <a:rPr lang="en-US" altLang="zh-CN" b="1">
                <a:solidFill>
                  <a:srgbClr val="FF0000"/>
                </a:solidFill>
                <a:latin typeface="Calibri" pitchFamily="34" charset="0"/>
              </a:rPr>
              <a:t>1%</a:t>
            </a:r>
            <a:r>
              <a:rPr lang="zh-CN" altLang="en-US" b="1">
                <a:latin typeface="Calibri" pitchFamily="34" charset="0"/>
              </a:rPr>
              <a:t>时可以不再提取。</a:t>
            </a:r>
          </a:p>
          <a:p>
            <a:pPr algn="just" eaLnBrk="0" hangingPunct="0"/>
            <a:endParaRPr lang="zh-CN" altLang="en-US" b="1">
              <a:latin typeface="Calibri" pitchFamily="34" charset="0"/>
            </a:endParaRPr>
          </a:p>
          <a:p>
            <a:pPr algn="just" eaLnBrk="0" hangingPunct="0">
              <a:buFontTx/>
              <a:buChar char="•"/>
            </a:pPr>
            <a:r>
              <a:rPr lang="zh-CN" altLang="en-US" b="1">
                <a:latin typeface="Calibri" pitchFamily="34" charset="0"/>
              </a:rPr>
              <a:t>  金融机构应当定期将风险准备金的</a:t>
            </a:r>
            <a:r>
              <a:rPr lang="zh-CN" altLang="en-US" b="1">
                <a:solidFill>
                  <a:srgbClr val="FF0000"/>
                </a:solidFill>
                <a:latin typeface="Calibri" pitchFamily="34" charset="0"/>
              </a:rPr>
              <a:t>使用情况</a:t>
            </a:r>
            <a:r>
              <a:rPr lang="zh-CN" altLang="en-US" b="1">
                <a:latin typeface="Calibri" pitchFamily="34" charset="0"/>
              </a:rPr>
              <a:t>报告金融管理部门。</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52DC830C-0AE0-44D2-94C5-D296E52C2D5F}" type="slidenum">
              <a:rPr lang="zh-TW" altLang="en-US" sz="1000" b="1">
                <a:latin typeface="Calibri" pitchFamily="34" charset="0"/>
                <a:ea typeface="Arial Unicode MS" pitchFamily="34" charset="-122"/>
                <a:cs typeface="Arial Unicode MS" pitchFamily="34" charset="-122"/>
              </a:rPr>
              <a:pPr algn="r"/>
              <a:t>16</a:t>
            </a:fld>
            <a:endParaRPr lang="en-US" altLang="zh-TW" sz="1000" b="1">
              <a:latin typeface="Calibri" pitchFamily="34" charset="0"/>
              <a:ea typeface="Arial Unicode MS" pitchFamily="34" charset="-122"/>
              <a:cs typeface="Arial Unicode MS" pitchFamily="34" charset="-122"/>
            </a:endParaRPr>
          </a:p>
        </p:txBody>
      </p:sp>
      <p:sp>
        <p:nvSpPr>
          <p:cNvPr id="56323" name="矩形 12"/>
          <p:cNvSpPr>
            <a:spLocks noChangeArrowheads="1"/>
          </p:cNvSpPr>
          <p:nvPr/>
        </p:nvSpPr>
        <p:spPr bwMode="auto">
          <a:xfrm>
            <a:off x="593725" y="319088"/>
            <a:ext cx="7794699" cy="367324"/>
          </a:xfrm>
          <a:prstGeom prst="rect">
            <a:avLst/>
          </a:prstGeom>
          <a:noFill/>
          <a:ln w="9525">
            <a:noFill/>
            <a:miter lim="800000"/>
            <a:headEnd/>
            <a:tailEnd/>
          </a:ln>
        </p:spPr>
        <p:txBody>
          <a:bodyPr wrap="square" lIns="74213" tIns="37106" rIns="74213" bIns="37106">
            <a:spAutoFit/>
          </a:bodyPr>
          <a:lstStyle/>
          <a:p>
            <a:pPr eaLnBrk="0" hangingPunct="0">
              <a:spcBef>
                <a:spcPct val="50000"/>
              </a:spcBef>
            </a:pPr>
            <a:r>
              <a:rPr lang="zh-CN" altLang="en-US" sz="1900" b="1" dirty="0" smtClean="0">
                <a:solidFill>
                  <a:srgbClr val="7F7F7F"/>
                </a:solidFill>
                <a:latin typeface="微软雅黑" pitchFamily="34" charset="-122"/>
                <a:ea typeface="微软雅黑" pitchFamily="34" charset="-122"/>
              </a:rPr>
              <a:t>（</a:t>
            </a:r>
            <a:r>
              <a:rPr lang="zh-CN" altLang="en-US" sz="1900" b="1" dirty="0" smtClean="0">
                <a:solidFill>
                  <a:srgbClr val="7F7F7F"/>
                </a:solidFill>
                <a:latin typeface="微软雅黑" pitchFamily="34" charset="-122"/>
                <a:ea typeface="微软雅黑" pitchFamily="34" charset="-122"/>
              </a:rPr>
              <a:t>十五）过渡期</a:t>
            </a:r>
            <a:endParaRPr lang="zh-CN" altLang="en-US" sz="1900" b="1" dirty="0">
              <a:solidFill>
                <a:srgbClr val="7F7F7F"/>
              </a:solidFill>
              <a:latin typeface="微软雅黑" pitchFamily="34" charset="-122"/>
              <a:ea typeface="微软雅黑" pitchFamily="34" charset="-122"/>
            </a:endParaRPr>
          </a:p>
        </p:txBody>
      </p:sp>
      <p:sp>
        <p:nvSpPr>
          <p:cNvPr id="38916" name="AutoShape 4"/>
          <p:cNvSpPr>
            <a:spLocks noChangeArrowheads="1"/>
          </p:cNvSpPr>
          <p:nvPr/>
        </p:nvSpPr>
        <p:spPr bwMode="auto">
          <a:xfrm>
            <a:off x="827088" y="928676"/>
            <a:ext cx="7632700" cy="3643338"/>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微软雅黑" pitchFamily="34" charset="-122"/>
              <a:ea typeface="微软雅黑" pitchFamily="34" charset="-122"/>
            </a:endParaRPr>
          </a:p>
        </p:txBody>
      </p:sp>
      <p:sp>
        <p:nvSpPr>
          <p:cNvPr id="56325" name="Text Box 9"/>
          <p:cNvSpPr txBox="1">
            <a:spLocks noChangeArrowheads="1"/>
          </p:cNvSpPr>
          <p:nvPr/>
        </p:nvSpPr>
        <p:spPr bwMode="auto">
          <a:xfrm>
            <a:off x="1113234" y="1000114"/>
            <a:ext cx="6915150" cy="3398924"/>
          </a:xfrm>
          <a:prstGeom prst="rect">
            <a:avLst/>
          </a:prstGeom>
          <a:noFill/>
          <a:ln w="9525">
            <a:noFill/>
            <a:miter lim="800000"/>
            <a:headEnd/>
            <a:tailEnd/>
          </a:ln>
        </p:spPr>
        <p:txBody>
          <a:bodyPr wrap="square" lIns="74213" tIns="37106" rIns="74213" bIns="37106">
            <a:spAutoFit/>
          </a:bodyPr>
          <a:lstStyle/>
          <a:p>
            <a:pPr>
              <a:lnSpc>
                <a:spcPct val="150000"/>
              </a:lnSpc>
            </a:pPr>
            <a:r>
              <a:rPr lang="zh-CN" altLang="en-US" b="1" dirty="0" smtClean="0">
                <a:latin typeface="Calibri" pitchFamily="34" charset="0"/>
              </a:rPr>
              <a:t>过渡期为意见发布之日起至</a:t>
            </a:r>
            <a:r>
              <a:rPr lang="en-US" altLang="zh-CN" b="1" dirty="0" smtClean="0">
                <a:solidFill>
                  <a:srgbClr val="FF0000"/>
                </a:solidFill>
                <a:latin typeface="Calibri" pitchFamily="34" charset="0"/>
              </a:rPr>
              <a:t>2020</a:t>
            </a:r>
            <a:r>
              <a:rPr lang="zh-CN" altLang="en-US" b="1" dirty="0" smtClean="0">
                <a:solidFill>
                  <a:srgbClr val="FF0000"/>
                </a:solidFill>
                <a:latin typeface="Calibri" pitchFamily="34" charset="0"/>
              </a:rPr>
              <a:t>年底；</a:t>
            </a:r>
            <a:endParaRPr lang="en-US" altLang="zh-CN" b="1" dirty="0" smtClean="0">
              <a:solidFill>
                <a:srgbClr val="FF0000"/>
              </a:solidFill>
              <a:latin typeface="Calibri" pitchFamily="34" charset="0"/>
            </a:endParaRPr>
          </a:p>
          <a:p>
            <a:pPr>
              <a:lnSpc>
                <a:spcPct val="150000"/>
              </a:lnSpc>
            </a:pPr>
            <a:r>
              <a:rPr lang="zh-CN" altLang="en-US" b="1" dirty="0" smtClean="0">
                <a:latin typeface="Calibri" pitchFamily="34" charset="0"/>
              </a:rPr>
              <a:t>提前完成整改的机构，</a:t>
            </a:r>
            <a:r>
              <a:rPr lang="zh-CN" altLang="en-US" b="1" dirty="0" smtClean="0">
                <a:solidFill>
                  <a:srgbClr val="FF0000"/>
                </a:solidFill>
                <a:latin typeface="Calibri" pitchFamily="34" charset="0"/>
              </a:rPr>
              <a:t>给予适当监管激励；</a:t>
            </a:r>
            <a:endParaRPr lang="en-US" altLang="zh-CN" b="1" dirty="0" smtClean="0">
              <a:solidFill>
                <a:srgbClr val="FF0000"/>
              </a:solidFill>
              <a:latin typeface="Calibri" pitchFamily="34" charset="0"/>
            </a:endParaRPr>
          </a:p>
          <a:p>
            <a:pPr>
              <a:lnSpc>
                <a:spcPct val="150000"/>
              </a:lnSpc>
            </a:pPr>
            <a:r>
              <a:rPr lang="zh-CN" altLang="en-US" b="1" dirty="0" smtClean="0">
                <a:latin typeface="Calibri" pitchFamily="34" charset="0"/>
              </a:rPr>
              <a:t>过渡期内，金融机构发行</a:t>
            </a:r>
            <a:r>
              <a:rPr lang="zh-CN" altLang="en-US" b="1" dirty="0" smtClean="0">
                <a:solidFill>
                  <a:srgbClr val="FF0000"/>
                </a:solidFill>
                <a:latin typeface="Calibri" pitchFamily="34" charset="0"/>
              </a:rPr>
              <a:t>新产品应当符合本意见的规定；</a:t>
            </a:r>
            <a:endParaRPr lang="en-US" altLang="zh-CN" b="1" dirty="0" smtClean="0">
              <a:latin typeface="Calibri" pitchFamily="34" charset="0"/>
            </a:endParaRPr>
          </a:p>
          <a:p>
            <a:pPr>
              <a:lnSpc>
                <a:spcPct val="150000"/>
              </a:lnSpc>
            </a:pPr>
            <a:r>
              <a:rPr lang="zh-CN" altLang="en-US" b="1" dirty="0" smtClean="0">
                <a:latin typeface="Calibri" pitchFamily="34" charset="0"/>
              </a:rPr>
              <a:t>金融机构应当制定过渡期内的资产管理业务</a:t>
            </a:r>
            <a:r>
              <a:rPr lang="zh-CN" altLang="en-US" b="1" dirty="0" smtClean="0">
                <a:solidFill>
                  <a:srgbClr val="FF0000"/>
                </a:solidFill>
                <a:latin typeface="Calibri" pitchFamily="34" charset="0"/>
              </a:rPr>
              <a:t>整改计划，</a:t>
            </a:r>
            <a:r>
              <a:rPr lang="zh-CN" altLang="en-US" b="1" dirty="0" smtClean="0">
                <a:latin typeface="Calibri" pitchFamily="34" charset="0"/>
              </a:rPr>
              <a:t>明确时间进度安排，并报送相关金融监督管理部门，由其认可并监督实施，同时报备中国人民银行；</a:t>
            </a:r>
            <a:endParaRPr lang="en-US" altLang="zh-CN" b="1" dirty="0" smtClean="0">
              <a:latin typeface="Calibri" pitchFamily="34" charset="0"/>
            </a:endParaRPr>
          </a:p>
          <a:p>
            <a:pPr>
              <a:lnSpc>
                <a:spcPct val="150000"/>
              </a:lnSpc>
            </a:pPr>
            <a:r>
              <a:rPr lang="zh-CN" altLang="en-US" b="1" dirty="0" smtClean="0">
                <a:solidFill>
                  <a:srgbClr val="FF0000"/>
                </a:solidFill>
                <a:latin typeface="Calibri" pitchFamily="34" charset="0"/>
              </a:rPr>
              <a:t>过渡期结束后，金融机构不得再发行或存续违反本意见规定的资产管理产品。</a:t>
            </a:r>
            <a:endParaRPr lang="zh-CN" altLang="en-US" b="1" dirty="0">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灯片编号占位符 3"/>
          <p:cNvSpPr txBox="1">
            <a:spLocks noGrp="1"/>
          </p:cNvSpPr>
          <p:nvPr/>
        </p:nvSpPr>
        <p:spPr bwMode="black">
          <a:xfrm>
            <a:off x="7777163" y="1616075"/>
            <a:ext cx="374650" cy="257175"/>
          </a:xfrm>
          <a:prstGeom prst="rect">
            <a:avLst/>
          </a:prstGeom>
          <a:noFill/>
          <a:ln w="9525">
            <a:noFill/>
            <a:miter lim="800000"/>
            <a:headEnd/>
            <a:tailEnd/>
          </a:ln>
        </p:spPr>
        <p:txBody>
          <a:bodyPr wrap="none" lIns="0" tIns="0" rIns="0" bIns="0" anchor="b"/>
          <a:lstStyle/>
          <a:p>
            <a:pPr algn="r"/>
            <a:fld id="{8B02A5DA-B1FD-4164-A009-8D8CEFD5D55C}" type="slidenum">
              <a:rPr lang="zh-TW" altLang="en-US" sz="1000" b="1">
                <a:latin typeface="Calibri" pitchFamily="34" charset="0"/>
                <a:ea typeface="Arial Unicode MS" pitchFamily="34" charset="-122"/>
                <a:cs typeface="Arial Unicode MS" pitchFamily="34" charset="-122"/>
              </a:rPr>
              <a:pPr algn="r"/>
              <a:t>17</a:t>
            </a:fld>
            <a:endParaRPr lang="en-US" altLang="zh-TW" sz="1000" b="1">
              <a:latin typeface="Calibri" pitchFamily="34" charset="0"/>
              <a:ea typeface="Arial Unicode MS" pitchFamily="34" charset="-122"/>
              <a:cs typeface="Arial Unicode MS" pitchFamily="34" charset="-122"/>
            </a:endParaRPr>
          </a:p>
        </p:txBody>
      </p:sp>
      <p:sp>
        <p:nvSpPr>
          <p:cNvPr id="54274" name="文本框 94"/>
          <p:cNvSpPr txBox="1">
            <a:spLocks noChangeArrowheads="1"/>
          </p:cNvSpPr>
          <p:nvPr/>
        </p:nvSpPr>
        <p:spPr bwMode="auto">
          <a:xfrm>
            <a:off x="854075" y="839788"/>
            <a:ext cx="7156450" cy="351936"/>
          </a:xfrm>
          <a:prstGeom prst="rect">
            <a:avLst/>
          </a:prstGeom>
          <a:noFill/>
          <a:ln w="9525">
            <a:noFill/>
            <a:miter lim="800000"/>
            <a:headEnd/>
            <a:tailEnd/>
          </a:ln>
        </p:spPr>
        <p:txBody>
          <a:bodyPr lIns="74213" tIns="37106" rIns="74213" bIns="37106">
            <a:spAutoFit/>
          </a:bodyPr>
          <a:lstStyle/>
          <a:p>
            <a:r>
              <a:rPr lang="en-US" altLang="zh-CN" b="1" dirty="0" smtClean="0">
                <a:solidFill>
                  <a:srgbClr val="0563B8"/>
                </a:solidFill>
                <a:latin typeface="Estrangelo Edessa" pitchFamily="66" charset="0"/>
                <a:ea typeface="微软雅黑" pitchFamily="34" charset="-122"/>
              </a:rPr>
              <a:t>1</a:t>
            </a:r>
            <a:r>
              <a:rPr lang="zh-CN" altLang="en-US" b="1" dirty="0" smtClean="0">
                <a:solidFill>
                  <a:srgbClr val="0563B8"/>
                </a:solidFill>
                <a:latin typeface="Estrangelo Edessa" pitchFamily="66" charset="0"/>
                <a:ea typeface="微软雅黑" pitchFamily="34" charset="-122"/>
              </a:rPr>
              <a:t>、资管产品平等地位</a:t>
            </a:r>
            <a:endParaRPr lang="zh-CN" altLang="en-US" b="1" dirty="0">
              <a:solidFill>
                <a:srgbClr val="0563B8"/>
              </a:solidFill>
              <a:latin typeface="Estrangelo Edessa" pitchFamily="66" charset="0"/>
              <a:ea typeface="微软雅黑" pitchFamily="34" charset="-122"/>
            </a:endParaRPr>
          </a:p>
        </p:txBody>
      </p:sp>
      <p:sp>
        <p:nvSpPr>
          <p:cNvPr id="54275" name="矩形 12"/>
          <p:cNvSpPr>
            <a:spLocks noChangeArrowheads="1"/>
          </p:cNvSpPr>
          <p:nvPr/>
        </p:nvSpPr>
        <p:spPr bwMode="auto">
          <a:xfrm>
            <a:off x="593725" y="319088"/>
            <a:ext cx="7506667" cy="367324"/>
          </a:xfrm>
          <a:prstGeom prst="rect">
            <a:avLst/>
          </a:prstGeom>
          <a:noFill/>
          <a:ln w="9525">
            <a:noFill/>
            <a:miter lim="800000"/>
            <a:headEnd/>
            <a:tailEnd/>
          </a:ln>
        </p:spPr>
        <p:txBody>
          <a:bodyPr wrap="square" lIns="74213" tIns="37106" rIns="74213" bIns="37106">
            <a:spAutoFit/>
          </a:bodyPr>
          <a:lstStyle/>
          <a:p>
            <a:pPr eaLnBrk="0" hangingPunct="0">
              <a:spcBef>
                <a:spcPct val="50000"/>
              </a:spcBef>
            </a:pPr>
            <a:r>
              <a:rPr lang="zh-CN" altLang="en-US" sz="1900" b="1" dirty="0" smtClean="0">
                <a:solidFill>
                  <a:srgbClr val="7F7F7F"/>
                </a:solidFill>
                <a:latin typeface="微软雅黑" pitchFamily="34" charset="-122"/>
                <a:ea typeface="微软雅黑" pitchFamily="34" charset="-122"/>
              </a:rPr>
              <a:t>一、</a:t>
            </a:r>
            <a:r>
              <a:rPr lang="en-US" altLang="zh-CN" sz="1900" b="1" dirty="0" smtClean="0">
                <a:solidFill>
                  <a:srgbClr val="7F7F7F"/>
                </a:solidFill>
                <a:latin typeface="微软雅黑" pitchFamily="34" charset="-122"/>
                <a:ea typeface="微软雅黑" pitchFamily="34" charset="-122"/>
              </a:rPr>
              <a:t>《</a:t>
            </a:r>
            <a:r>
              <a:rPr lang="zh-CN" altLang="en-US" sz="1900" b="1" dirty="0" smtClean="0">
                <a:solidFill>
                  <a:srgbClr val="7F7F7F"/>
                </a:solidFill>
                <a:latin typeface="微软雅黑" pitchFamily="34" charset="-122"/>
                <a:ea typeface="微软雅黑" pitchFamily="34" charset="-122"/>
              </a:rPr>
              <a:t>指导意见</a:t>
            </a:r>
            <a:r>
              <a:rPr lang="en-US" altLang="zh-CN" sz="1900" b="1" dirty="0" smtClean="0">
                <a:solidFill>
                  <a:srgbClr val="7F7F7F"/>
                </a:solidFill>
                <a:latin typeface="微软雅黑" pitchFamily="34" charset="-122"/>
                <a:ea typeface="微软雅黑" pitchFamily="34" charset="-122"/>
              </a:rPr>
              <a:t>》</a:t>
            </a:r>
            <a:r>
              <a:rPr lang="zh-CN" altLang="en-US" sz="1900" b="1" dirty="0" smtClean="0">
                <a:solidFill>
                  <a:srgbClr val="7F7F7F"/>
                </a:solidFill>
                <a:latin typeface="微软雅黑" pitchFamily="34" charset="-122"/>
                <a:ea typeface="微软雅黑" pitchFamily="34" charset="-122"/>
              </a:rPr>
              <a:t>文件解读（十六）其他</a:t>
            </a:r>
            <a:endParaRPr lang="zh-CN" altLang="en-US" sz="1900" b="1" dirty="0">
              <a:solidFill>
                <a:srgbClr val="7F7F7F"/>
              </a:solidFill>
              <a:latin typeface="微软雅黑" pitchFamily="34" charset="-122"/>
              <a:ea typeface="微软雅黑" pitchFamily="34" charset="-122"/>
            </a:endParaRPr>
          </a:p>
        </p:txBody>
      </p:sp>
      <p:sp>
        <p:nvSpPr>
          <p:cNvPr id="11" name="AutoShape 4"/>
          <p:cNvSpPr>
            <a:spLocks noChangeArrowheads="1"/>
          </p:cNvSpPr>
          <p:nvPr/>
        </p:nvSpPr>
        <p:spPr bwMode="auto">
          <a:xfrm>
            <a:off x="1000100" y="1285866"/>
            <a:ext cx="7488237" cy="642943"/>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54281" name="Text Box 9"/>
          <p:cNvSpPr txBox="1">
            <a:spLocks noChangeArrowheads="1"/>
          </p:cNvSpPr>
          <p:nvPr/>
        </p:nvSpPr>
        <p:spPr bwMode="auto">
          <a:xfrm>
            <a:off x="1214414" y="1357304"/>
            <a:ext cx="7215238" cy="321158"/>
          </a:xfrm>
          <a:prstGeom prst="rect">
            <a:avLst/>
          </a:prstGeom>
          <a:noFill/>
          <a:ln w="9525">
            <a:noFill/>
            <a:miter lim="800000"/>
            <a:headEnd/>
            <a:tailEnd/>
          </a:ln>
        </p:spPr>
        <p:txBody>
          <a:bodyPr wrap="square" lIns="74213" tIns="37106" rIns="74213" bIns="37106">
            <a:spAutoFit/>
          </a:bodyPr>
          <a:lstStyle/>
          <a:p>
            <a:r>
              <a:rPr lang="zh-CN" altLang="en-US" sz="1600" b="1" dirty="0"/>
              <a:t>资产管理产品应当在</a:t>
            </a:r>
            <a:r>
              <a:rPr lang="zh-CN" altLang="en-US" sz="1600" b="1" dirty="0">
                <a:solidFill>
                  <a:srgbClr val="F0014D"/>
                </a:solidFill>
              </a:rPr>
              <a:t>账户开立、产权登记、法律诉讼等</a:t>
            </a:r>
            <a:r>
              <a:rPr lang="zh-CN" altLang="en-US" sz="1600" b="1" dirty="0"/>
              <a:t>方面享有平等的地位。</a:t>
            </a:r>
            <a:endParaRPr lang="en-US" altLang="zh-CN" sz="1600" b="1" dirty="0"/>
          </a:p>
        </p:txBody>
      </p:sp>
      <p:graphicFrame>
        <p:nvGraphicFramePr>
          <p:cNvPr id="73755" name="Group 27"/>
          <p:cNvGraphicFramePr>
            <a:graphicFrameLocks noGrp="1"/>
          </p:cNvGraphicFramePr>
          <p:nvPr/>
        </p:nvGraphicFramePr>
        <p:xfrm>
          <a:off x="1071538" y="4143386"/>
          <a:ext cx="7286676" cy="647700"/>
        </p:xfrm>
        <a:graphic>
          <a:graphicData uri="http://schemas.openxmlformats.org/drawingml/2006/table">
            <a:tbl>
              <a:tblPr/>
              <a:tblGrid>
                <a:gridCol w="7286676"/>
              </a:tblGrid>
              <a:tr h="647700">
                <a:tc>
                  <a:txBody>
                    <a:bodyPr/>
                    <a:lstStyle/>
                    <a:p>
                      <a:pPr marL="0" marR="0" lvl="0" indent="0" algn="l" defTabSz="914400" rtl="0" eaLnBrk="0" fontAlgn="base" latinLnBrk="0" hangingPunct="0">
                        <a:lnSpc>
                          <a:spcPct val="100000"/>
                        </a:lnSpc>
                        <a:spcBef>
                          <a:spcPct val="65000"/>
                        </a:spcBef>
                        <a:spcAft>
                          <a:spcPct val="0"/>
                        </a:spcAft>
                        <a:buClr>
                          <a:schemeClr val="bg2"/>
                        </a:buClr>
                        <a:buSzTx/>
                        <a:buFont typeface="Symbol" pitchFamily="18" charset="2"/>
                        <a:buNone/>
                        <a:tabLst/>
                      </a:pPr>
                      <a:r>
                        <a:rPr kumimoji="1" lang="zh-CN" altLang="en-US" sz="1600" b="1" i="0" u="none" strike="noStrike" cap="none" normalizeH="0" baseline="0" dirty="0" smtClean="0">
                          <a:ln>
                            <a:noFill/>
                          </a:ln>
                          <a:solidFill>
                            <a:srgbClr val="0066FF"/>
                          </a:solidFill>
                          <a:effectLst/>
                          <a:latin typeface="Frutiger 55 Roman"/>
                          <a:ea typeface="宋体" charset="-122"/>
                        </a:rPr>
                        <a:t>分析：为未来投资非标债权，办理各类抵质押登记提供条件。但是否能够真正享受公平待遇，还需配套规则完善。</a:t>
                      </a:r>
                      <a:endParaRPr kumimoji="1" lang="en-US" altLang="zh-CN" sz="1600" b="1" i="0" u="none" strike="noStrike" cap="none" normalizeH="0" baseline="0" dirty="0" smtClean="0">
                        <a:ln>
                          <a:noFill/>
                        </a:ln>
                        <a:solidFill>
                          <a:srgbClr val="0066FF"/>
                        </a:solidFill>
                        <a:effectLst/>
                        <a:latin typeface="Frutiger 55 Roman"/>
                        <a:ea typeface="宋体" charset="-122"/>
                      </a:endParaRPr>
                    </a:p>
                  </a:txBody>
                  <a:tcPr marL="83127" marR="83127" marT="31173" marB="31173" anchor="ctr" horzOverflow="overflow">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lnTlToBr>
                      <a:noFill/>
                    </a:lnTlToBr>
                    <a:lnBlToTr>
                      <a:noFill/>
                    </a:lnBlToTr>
                    <a:solidFill>
                      <a:schemeClr val="bg1"/>
                    </a:solidFill>
                  </a:tcPr>
                </a:tc>
              </a:tr>
            </a:tbl>
          </a:graphicData>
        </a:graphic>
      </p:graphicFrame>
      <p:sp>
        <p:nvSpPr>
          <p:cNvPr id="16"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4FC30416-5962-4F27-A4DA-FC2E542A5488}" type="slidenum">
              <a:rPr lang="zh-TW" altLang="en-US" sz="1000" b="1">
                <a:latin typeface="Calibri" pitchFamily="34" charset="0"/>
                <a:ea typeface="Arial Unicode MS" pitchFamily="34" charset="-122"/>
                <a:cs typeface="Arial Unicode MS" pitchFamily="34" charset="-122"/>
              </a:rPr>
              <a:pPr algn="r"/>
              <a:t>17</a:t>
            </a:fld>
            <a:endParaRPr lang="en-US" altLang="zh-TW" sz="1000" b="1" dirty="0">
              <a:latin typeface="Calibri" pitchFamily="34" charset="0"/>
              <a:ea typeface="Arial Unicode MS" pitchFamily="34" charset="-122"/>
              <a:cs typeface="Arial Unicode MS" pitchFamily="34" charset="-122"/>
            </a:endParaRPr>
          </a:p>
        </p:txBody>
      </p:sp>
      <p:sp>
        <p:nvSpPr>
          <p:cNvPr id="17" name="文本框 94"/>
          <p:cNvSpPr txBox="1">
            <a:spLocks noChangeArrowheads="1"/>
          </p:cNvSpPr>
          <p:nvPr/>
        </p:nvSpPr>
        <p:spPr bwMode="auto">
          <a:xfrm>
            <a:off x="928662" y="2071684"/>
            <a:ext cx="7156450" cy="351936"/>
          </a:xfrm>
          <a:prstGeom prst="rect">
            <a:avLst/>
          </a:prstGeom>
          <a:noFill/>
          <a:ln w="9525">
            <a:noFill/>
            <a:miter lim="800000"/>
            <a:headEnd/>
            <a:tailEnd/>
          </a:ln>
        </p:spPr>
        <p:txBody>
          <a:bodyPr lIns="74213" tIns="37106" rIns="74213" bIns="37106">
            <a:spAutoFit/>
          </a:bodyPr>
          <a:lstStyle/>
          <a:p>
            <a:r>
              <a:rPr lang="en-US" altLang="zh-CN" b="1" dirty="0" smtClean="0">
                <a:solidFill>
                  <a:srgbClr val="0563B8"/>
                </a:solidFill>
                <a:latin typeface="Estrangelo Edessa" pitchFamily="66" charset="0"/>
                <a:ea typeface="微软雅黑" pitchFamily="34" charset="-122"/>
              </a:rPr>
              <a:t>2</a:t>
            </a:r>
            <a:r>
              <a:rPr lang="zh-CN" altLang="en-US" b="1" dirty="0" smtClean="0">
                <a:solidFill>
                  <a:srgbClr val="0563B8"/>
                </a:solidFill>
                <a:latin typeface="Estrangelo Edessa" pitchFamily="66" charset="0"/>
                <a:ea typeface="微软雅黑" pitchFamily="34" charset="-122"/>
              </a:rPr>
              <a:t>、穿透</a:t>
            </a:r>
            <a:r>
              <a:rPr lang="zh-CN" altLang="en-US" b="1" dirty="0">
                <a:solidFill>
                  <a:srgbClr val="0563B8"/>
                </a:solidFill>
                <a:latin typeface="Estrangelo Edessa" pitchFamily="66" charset="0"/>
                <a:ea typeface="微软雅黑" pitchFamily="34" charset="-122"/>
              </a:rPr>
              <a:t>式</a:t>
            </a:r>
            <a:r>
              <a:rPr lang="zh-CN" altLang="en-US" b="1" dirty="0" smtClean="0">
                <a:solidFill>
                  <a:srgbClr val="0563B8"/>
                </a:solidFill>
                <a:latin typeface="Estrangelo Edessa" pitchFamily="66" charset="0"/>
                <a:ea typeface="微软雅黑" pitchFamily="34" charset="-122"/>
              </a:rPr>
              <a:t>监管</a:t>
            </a:r>
            <a:endParaRPr lang="zh-CN" altLang="en-US" b="1" dirty="0">
              <a:solidFill>
                <a:srgbClr val="0563B8"/>
              </a:solidFill>
              <a:latin typeface="Estrangelo Edessa" pitchFamily="66" charset="0"/>
              <a:ea typeface="微软雅黑" pitchFamily="34" charset="-122"/>
            </a:endParaRPr>
          </a:p>
        </p:txBody>
      </p:sp>
      <p:sp>
        <p:nvSpPr>
          <p:cNvPr id="19" name="AutoShape 4"/>
          <p:cNvSpPr>
            <a:spLocks noChangeArrowheads="1"/>
          </p:cNvSpPr>
          <p:nvPr/>
        </p:nvSpPr>
        <p:spPr bwMode="auto">
          <a:xfrm>
            <a:off x="1000100" y="2428874"/>
            <a:ext cx="7500990" cy="157163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20" name="矩形 19"/>
          <p:cNvSpPr/>
          <p:nvPr/>
        </p:nvSpPr>
        <p:spPr>
          <a:xfrm>
            <a:off x="1142976" y="2500312"/>
            <a:ext cx="7215238" cy="1200329"/>
          </a:xfrm>
          <a:prstGeom prst="rect">
            <a:avLst/>
          </a:prstGeom>
        </p:spPr>
        <p:txBody>
          <a:bodyPr wrap="square">
            <a:spAutoFit/>
          </a:bodyPr>
          <a:lstStyle/>
          <a:p>
            <a:r>
              <a:rPr lang="zh-CN" altLang="en-US" b="1" dirty="0" smtClean="0">
                <a:latin typeface="Calibri" pitchFamily="34" charset="0"/>
              </a:rPr>
              <a:t>计算单只产品的总资产时应当按照</a:t>
            </a:r>
            <a:r>
              <a:rPr lang="zh-CN" altLang="en-US" b="1" dirty="0" smtClean="0">
                <a:solidFill>
                  <a:srgbClr val="F0014D"/>
                </a:solidFill>
                <a:latin typeface="Calibri" pitchFamily="34" charset="0"/>
              </a:rPr>
              <a:t>穿透原则</a:t>
            </a:r>
            <a:r>
              <a:rPr lang="zh-CN" altLang="en-US" b="1" dirty="0" smtClean="0">
                <a:latin typeface="Calibri" pitchFamily="34" charset="0"/>
              </a:rPr>
              <a:t>合并计算所投资资产管理产品的总资产。</a:t>
            </a:r>
          </a:p>
          <a:p>
            <a:r>
              <a:rPr lang="zh-CN" altLang="en-US" b="1" dirty="0" smtClean="0"/>
              <a:t>对于多层嵌套资产管理产品，向上识别产品的最终投资者，向下识别产品的底层资产（公募证券投资基金除外）。</a:t>
            </a:r>
            <a:r>
              <a:rPr lang="zh-CN" altLang="en-US"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782BC92F-1368-49F7-9FE1-65BA260868ED}" type="slidenum">
              <a:rPr lang="zh-TW" altLang="en-US" sz="1000" b="1">
                <a:latin typeface="Calibri" pitchFamily="34" charset="0"/>
                <a:ea typeface="Arial Unicode MS" pitchFamily="34" charset="-122"/>
                <a:cs typeface="Arial Unicode MS" pitchFamily="34" charset="-122"/>
              </a:rPr>
              <a:pPr algn="r"/>
              <a:t>18</a:t>
            </a:fld>
            <a:endParaRPr lang="en-US" altLang="zh-TW" sz="1000" b="1">
              <a:latin typeface="Calibri" pitchFamily="34" charset="0"/>
              <a:ea typeface="Arial Unicode MS" pitchFamily="34" charset="-122"/>
              <a:cs typeface="Arial Unicode MS" pitchFamily="34" charset="-122"/>
            </a:endParaRPr>
          </a:p>
        </p:txBody>
      </p:sp>
      <p:sp>
        <p:nvSpPr>
          <p:cNvPr id="55298" name="文本框 94"/>
          <p:cNvSpPr txBox="1">
            <a:spLocks noChangeArrowheads="1"/>
          </p:cNvSpPr>
          <p:nvPr/>
        </p:nvSpPr>
        <p:spPr bwMode="auto">
          <a:xfrm>
            <a:off x="854075" y="839788"/>
            <a:ext cx="7156450" cy="351936"/>
          </a:xfrm>
          <a:prstGeom prst="rect">
            <a:avLst/>
          </a:prstGeom>
          <a:noFill/>
          <a:ln w="9525">
            <a:noFill/>
            <a:miter lim="800000"/>
            <a:headEnd/>
            <a:tailEnd/>
          </a:ln>
        </p:spPr>
        <p:txBody>
          <a:bodyPr lIns="74213" tIns="37106" rIns="74213" bIns="37106">
            <a:spAutoFit/>
          </a:bodyPr>
          <a:lstStyle/>
          <a:p>
            <a:r>
              <a:rPr lang="en-US" altLang="zh-CN" b="1" dirty="0" smtClean="0">
                <a:solidFill>
                  <a:srgbClr val="0563B8"/>
                </a:solidFill>
                <a:latin typeface="Estrangelo Edessa" pitchFamily="66" charset="0"/>
                <a:ea typeface="微软雅黑" pitchFamily="34" charset="-122"/>
              </a:rPr>
              <a:t>3</a:t>
            </a:r>
            <a:r>
              <a:rPr lang="zh-CN" altLang="en-US" b="1" dirty="0" smtClean="0">
                <a:solidFill>
                  <a:srgbClr val="0563B8"/>
                </a:solidFill>
                <a:latin typeface="Estrangelo Edessa" pitchFamily="66" charset="0"/>
                <a:ea typeface="微软雅黑" pitchFamily="34" charset="-122"/>
              </a:rPr>
              <a:t>、监管报送</a:t>
            </a:r>
            <a:endParaRPr lang="zh-CN" altLang="en-US" b="1" dirty="0">
              <a:solidFill>
                <a:srgbClr val="0563B8"/>
              </a:solidFill>
              <a:latin typeface="Estrangelo Edessa" pitchFamily="66" charset="0"/>
              <a:ea typeface="微软雅黑" pitchFamily="34" charset="-122"/>
            </a:endParaRPr>
          </a:p>
        </p:txBody>
      </p:sp>
      <p:sp>
        <p:nvSpPr>
          <p:cNvPr id="38916" name="AutoShape 4"/>
          <p:cNvSpPr>
            <a:spLocks noChangeArrowheads="1"/>
          </p:cNvSpPr>
          <p:nvPr/>
        </p:nvSpPr>
        <p:spPr bwMode="auto">
          <a:xfrm>
            <a:off x="849313" y="1331913"/>
            <a:ext cx="7927975" cy="203200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55301" name="Text Box 9"/>
          <p:cNvSpPr txBox="1">
            <a:spLocks noChangeArrowheads="1"/>
          </p:cNvSpPr>
          <p:nvPr/>
        </p:nvSpPr>
        <p:spPr bwMode="auto">
          <a:xfrm>
            <a:off x="1127125" y="1584325"/>
            <a:ext cx="6915150" cy="1460500"/>
          </a:xfrm>
          <a:prstGeom prst="rect">
            <a:avLst/>
          </a:prstGeom>
          <a:noFill/>
          <a:ln w="9525">
            <a:noFill/>
            <a:miter lim="800000"/>
            <a:headEnd/>
            <a:tailEnd/>
          </a:ln>
        </p:spPr>
        <p:txBody>
          <a:bodyPr lIns="74213" tIns="37106" rIns="74213" bIns="37106">
            <a:spAutoFit/>
          </a:bodyPr>
          <a:lstStyle/>
          <a:p>
            <a:pPr>
              <a:buFontTx/>
              <a:buChar char="•"/>
            </a:pPr>
            <a:r>
              <a:rPr lang="zh-CN" altLang="en-US">
                <a:latin typeface="Calibri" pitchFamily="34" charset="0"/>
              </a:rPr>
              <a:t>    </a:t>
            </a:r>
            <a:r>
              <a:rPr lang="zh-CN" altLang="en-US" b="1">
                <a:latin typeface="Calibri" pitchFamily="34" charset="0"/>
              </a:rPr>
              <a:t>产品成立、募集、资产负债情况等应向</a:t>
            </a:r>
            <a:r>
              <a:rPr lang="zh-CN" altLang="en-US" b="1">
                <a:solidFill>
                  <a:srgbClr val="FF0000"/>
                </a:solidFill>
                <a:latin typeface="Calibri" pitchFamily="34" charset="0"/>
              </a:rPr>
              <a:t>央行和</a:t>
            </a:r>
            <a:r>
              <a:rPr lang="zh-CN" altLang="en-US" b="1">
                <a:latin typeface="Calibri" pitchFamily="34" charset="0"/>
              </a:rPr>
              <a:t>金融监督管理部门同时报送。</a:t>
            </a:r>
            <a:r>
              <a:rPr lang="zh-CN" altLang="en-US">
                <a:latin typeface="Calibri" pitchFamily="34" charset="0"/>
              </a:rPr>
              <a:t> </a:t>
            </a:r>
          </a:p>
          <a:p>
            <a:pPr>
              <a:buFontTx/>
              <a:buChar char="•"/>
            </a:pPr>
            <a:endParaRPr lang="zh-CN" altLang="en-US" b="1">
              <a:solidFill>
                <a:srgbClr val="FF0000"/>
              </a:solidFill>
              <a:latin typeface="Calibri" pitchFamily="34" charset="0"/>
            </a:endParaRPr>
          </a:p>
          <a:p>
            <a:pPr>
              <a:buFontTx/>
              <a:buChar char="•"/>
            </a:pPr>
            <a:r>
              <a:rPr lang="zh-CN" altLang="en-US" b="1">
                <a:latin typeface="Calibri" pitchFamily="34" charset="0"/>
              </a:rPr>
              <a:t>    </a:t>
            </a:r>
            <a:r>
              <a:rPr lang="zh-CN" altLang="en-US" b="1">
                <a:solidFill>
                  <a:srgbClr val="FF0000"/>
                </a:solidFill>
                <a:latin typeface="Calibri" pitchFamily="34" charset="0"/>
              </a:rPr>
              <a:t>央行</a:t>
            </a:r>
            <a:r>
              <a:rPr lang="zh-CN" altLang="en-US" b="1">
                <a:latin typeface="Calibri" pitchFamily="34" charset="0"/>
              </a:rPr>
              <a:t>将建立统一的资产管理产品信息系统并对资产管理产品的投资情况进行统一统计。</a:t>
            </a:r>
          </a:p>
        </p:txBody>
      </p:sp>
      <p:sp>
        <p:nvSpPr>
          <p:cNvPr id="7" name="矩形 12"/>
          <p:cNvSpPr>
            <a:spLocks noChangeArrowheads="1"/>
          </p:cNvSpPr>
          <p:nvPr/>
        </p:nvSpPr>
        <p:spPr bwMode="auto">
          <a:xfrm>
            <a:off x="593725" y="319088"/>
            <a:ext cx="7506667" cy="351936"/>
          </a:xfrm>
          <a:prstGeom prst="rect">
            <a:avLst/>
          </a:prstGeom>
          <a:noFill/>
          <a:ln w="9525">
            <a:noFill/>
            <a:miter lim="800000"/>
            <a:headEnd/>
            <a:tailEnd/>
          </a:ln>
        </p:spPr>
        <p:txBody>
          <a:bodyPr wrap="square"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rPr>
              <a:t>（</a:t>
            </a:r>
            <a:r>
              <a:rPr lang="zh-CN" altLang="en-US" b="1" dirty="0" smtClean="0">
                <a:solidFill>
                  <a:srgbClr val="7F7F7F"/>
                </a:solidFill>
                <a:latin typeface="微软雅黑" pitchFamily="34" charset="-122"/>
                <a:ea typeface="微软雅黑" pitchFamily="34" charset="-122"/>
              </a:rPr>
              <a:t>十六）其他</a:t>
            </a:r>
            <a:endParaRPr lang="zh-CN" altLang="en-US" b="1" dirty="0">
              <a:solidFill>
                <a:srgbClr val="7F7F7F"/>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2637E61F-5629-4708-B781-67CF017240F4}" type="slidenum">
              <a:rPr lang="zh-TW" altLang="en-US" sz="1000" b="1">
                <a:latin typeface="Calibri" pitchFamily="34" charset="0"/>
                <a:ea typeface="Arial Unicode MS" pitchFamily="34" charset="-122"/>
                <a:cs typeface="Arial Unicode MS" pitchFamily="34" charset="-122"/>
              </a:rPr>
              <a:pPr algn="r"/>
              <a:t>19</a:t>
            </a:fld>
            <a:endParaRPr lang="en-US" altLang="zh-TW" sz="1000" b="1">
              <a:latin typeface="Calibri" pitchFamily="34" charset="0"/>
              <a:ea typeface="Arial Unicode MS" pitchFamily="34" charset="-122"/>
              <a:cs typeface="Arial Unicode MS" pitchFamily="34" charset="-122"/>
            </a:endParaRPr>
          </a:p>
        </p:txBody>
      </p:sp>
      <p:sp>
        <p:nvSpPr>
          <p:cNvPr id="57346" name="矩形 12"/>
          <p:cNvSpPr>
            <a:spLocks noChangeArrowheads="1"/>
          </p:cNvSpPr>
          <p:nvPr/>
        </p:nvSpPr>
        <p:spPr bwMode="auto">
          <a:xfrm>
            <a:off x="593725" y="319088"/>
            <a:ext cx="8081963" cy="367324"/>
          </a:xfrm>
          <a:prstGeom prst="rect">
            <a:avLst/>
          </a:prstGeom>
          <a:noFill/>
          <a:ln w="9525">
            <a:noFill/>
            <a:miter lim="800000"/>
            <a:headEnd/>
            <a:tailEnd/>
          </a:ln>
        </p:spPr>
        <p:txBody>
          <a:bodyPr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rPr>
              <a:t>（</a:t>
            </a:r>
            <a:r>
              <a:rPr lang="zh-CN" altLang="en-US" b="1" dirty="0" smtClean="0">
                <a:solidFill>
                  <a:srgbClr val="7F7F7F"/>
                </a:solidFill>
                <a:latin typeface="微软雅黑" pitchFamily="34" charset="-122"/>
                <a:ea typeface="微软雅黑" pitchFamily="34" charset="-122"/>
              </a:rPr>
              <a:t>十六）其他</a:t>
            </a:r>
            <a:endParaRPr lang="zh-CN" altLang="en-US" sz="1900" b="1" dirty="0">
              <a:solidFill>
                <a:srgbClr val="7F7F7F"/>
              </a:solidFill>
              <a:latin typeface="微软雅黑" pitchFamily="34" charset="-122"/>
              <a:ea typeface="微软雅黑" pitchFamily="34" charset="-122"/>
            </a:endParaRPr>
          </a:p>
        </p:txBody>
      </p:sp>
      <p:sp>
        <p:nvSpPr>
          <p:cNvPr id="15" name="圆角矩形 14"/>
          <p:cNvSpPr/>
          <p:nvPr/>
        </p:nvSpPr>
        <p:spPr>
          <a:xfrm>
            <a:off x="714348" y="1142990"/>
            <a:ext cx="1800225" cy="1008062"/>
          </a:xfrm>
          <a:prstGeom prst="roundRect">
            <a:avLst/>
          </a:prstGeom>
          <a:noFill/>
          <a:ln w="254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1</a:t>
            </a:r>
            <a:r>
              <a:rPr lang="zh-CN" altLang="en-US" sz="1200" dirty="0">
                <a:solidFill>
                  <a:schemeClr val="tx1"/>
                </a:solidFill>
                <a:latin typeface="微软雅黑" pitchFamily="34" charset="-122"/>
                <a:ea typeface="微软雅黑" pitchFamily="34" charset="-122"/>
              </a:rPr>
              <a:t>、资产管理机构新增“金融资产投资公司”</a:t>
            </a:r>
          </a:p>
        </p:txBody>
      </p:sp>
      <p:sp>
        <p:nvSpPr>
          <p:cNvPr id="17" name="圆角矩形 16"/>
          <p:cNvSpPr/>
          <p:nvPr/>
        </p:nvSpPr>
        <p:spPr>
          <a:xfrm>
            <a:off x="2714612" y="1142990"/>
            <a:ext cx="1800225" cy="1008062"/>
          </a:xfrm>
          <a:prstGeom prst="round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2</a:t>
            </a:r>
            <a:r>
              <a:rPr lang="zh-CN" altLang="en-US" sz="1200" dirty="0">
                <a:solidFill>
                  <a:schemeClr val="tx1"/>
                </a:solidFill>
                <a:latin typeface="微软雅黑" pitchFamily="34" charset="-122"/>
                <a:ea typeface="微软雅黑" pitchFamily="34" charset="-122"/>
              </a:rPr>
              <a:t>、正式稿明确金融机构可以约定业绩报酬并计入管理费式</a:t>
            </a:r>
          </a:p>
        </p:txBody>
      </p:sp>
      <p:sp>
        <p:nvSpPr>
          <p:cNvPr id="18" name="圆角矩形 17"/>
          <p:cNvSpPr/>
          <p:nvPr/>
        </p:nvSpPr>
        <p:spPr>
          <a:xfrm>
            <a:off x="4714876" y="1142990"/>
            <a:ext cx="1800225" cy="1008062"/>
          </a:xfrm>
          <a:prstGeom prst="round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3</a:t>
            </a:r>
            <a:r>
              <a:rPr lang="zh-CN" altLang="en-US" sz="1200" dirty="0">
                <a:solidFill>
                  <a:schemeClr val="tx1"/>
                </a:solidFill>
                <a:latin typeface="微软雅黑" pitchFamily="34" charset="-122"/>
                <a:ea typeface="微软雅黑" pitchFamily="34" charset="-122"/>
              </a:rPr>
              <a:t>、明确产品投资比例超出限制后的调整期限：</a:t>
            </a:r>
            <a:r>
              <a:rPr lang="en-US" altLang="zh-CN" sz="1200" dirty="0">
                <a:solidFill>
                  <a:schemeClr val="tx1"/>
                </a:solidFill>
                <a:latin typeface="微软雅黑" pitchFamily="34" charset="-122"/>
                <a:ea typeface="微软雅黑" pitchFamily="34" charset="-122"/>
              </a:rPr>
              <a:t>15</a:t>
            </a:r>
            <a:r>
              <a:rPr lang="zh-CN" altLang="en-US" sz="1200" dirty="0">
                <a:solidFill>
                  <a:schemeClr val="tx1"/>
                </a:solidFill>
                <a:latin typeface="微软雅黑" pitchFamily="34" charset="-122"/>
                <a:ea typeface="微软雅黑" pitchFamily="34" charset="-122"/>
              </a:rPr>
              <a:t>个交易日内</a:t>
            </a:r>
          </a:p>
        </p:txBody>
      </p:sp>
      <p:sp>
        <p:nvSpPr>
          <p:cNvPr id="19" name="圆角矩形 18"/>
          <p:cNvSpPr/>
          <p:nvPr/>
        </p:nvSpPr>
        <p:spPr>
          <a:xfrm>
            <a:off x="6786578" y="1142990"/>
            <a:ext cx="1800225" cy="1008062"/>
          </a:xfrm>
          <a:prstGeom prst="roundRect">
            <a:avLst>
              <a:gd name="adj" fmla="val 16667"/>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4</a:t>
            </a:r>
            <a:r>
              <a:rPr lang="zh-CN" altLang="en-US" sz="1200" dirty="0" smtClean="0">
                <a:solidFill>
                  <a:schemeClr val="tx1"/>
                </a:solidFill>
                <a:latin typeface="微软雅黑" pitchFamily="34" charset="-122"/>
                <a:ea typeface="微软雅黑" pitchFamily="34" charset="-122"/>
              </a:rPr>
              <a:t>、调整合格</a:t>
            </a:r>
            <a:r>
              <a:rPr lang="zh-CN" altLang="en-US" sz="1200" dirty="0">
                <a:solidFill>
                  <a:schemeClr val="tx1"/>
                </a:solidFill>
                <a:latin typeface="微软雅黑" pitchFamily="34" charset="-122"/>
                <a:ea typeface="微软雅黑" pitchFamily="34" charset="-122"/>
              </a:rPr>
              <a:t>投资者标准：</a:t>
            </a:r>
            <a:r>
              <a:rPr lang="zh-CN" altLang="zh-CN" sz="1200" dirty="0">
                <a:solidFill>
                  <a:schemeClr val="tx1"/>
                </a:solidFill>
                <a:latin typeface="微软雅黑" pitchFamily="34" charset="-122"/>
                <a:ea typeface="微软雅黑" pitchFamily="34" charset="-122"/>
              </a:rPr>
              <a:t>家庭金融资产不低于</a:t>
            </a:r>
            <a:r>
              <a:rPr lang="en-US" altLang="zh-CN" sz="1200" dirty="0">
                <a:solidFill>
                  <a:schemeClr val="tx1"/>
                </a:solidFill>
                <a:latin typeface="微软雅黑" pitchFamily="34" charset="-122"/>
                <a:ea typeface="微软雅黑" pitchFamily="34" charset="-122"/>
              </a:rPr>
              <a:t>500</a:t>
            </a:r>
            <a:r>
              <a:rPr lang="zh-CN" altLang="en-US" sz="1200" dirty="0">
                <a:solidFill>
                  <a:schemeClr val="tx1"/>
                </a:solidFill>
                <a:latin typeface="微软雅黑" pitchFamily="34" charset="-122"/>
                <a:ea typeface="微软雅黑" pitchFamily="34" charset="-122"/>
              </a:rPr>
              <a:t>万元</a:t>
            </a:r>
            <a:r>
              <a:rPr lang="en-US" altLang="zh-CN" sz="1200" dirty="0" smtClean="0">
                <a:solidFill>
                  <a:schemeClr val="tx1"/>
                </a:solidFill>
                <a:latin typeface="微软雅黑" pitchFamily="34" charset="-122"/>
                <a:ea typeface="微软雅黑" pitchFamily="34" charset="-122"/>
              </a:rPr>
              <a:t>-&gt;</a:t>
            </a:r>
            <a:r>
              <a:rPr lang="zh-CN" altLang="en-US" sz="1200" dirty="0" smtClean="0">
                <a:solidFill>
                  <a:schemeClr val="tx1"/>
                </a:solidFill>
                <a:latin typeface="微软雅黑" pitchFamily="34" charset="-122"/>
                <a:ea typeface="微软雅黑" pitchFamily="34" charset="-122"/>
              </a:rPr>
              <a:t>净资产不</a:t>
            </a:r>
            <a:r>
              <a:rPr lang="zh-CN" altLang="en-US" sz="1200" dirty="0">
                <a:solidFill>
                  <a:schemeClr val="tx1"/>
                </a:solidFill>
                <a:latin typeface="微软雅黑" pitchFamily="34" charset="-122"/>
                <a:ea typeface="微软雅黑" pitchFamily="34" charset="-122"/>
              </a:rPr>
              <a:t>低于</a:t>
            </a:r>
            <a:r>
              <a:rPr lang="en-US" altLang="zh-CN" sz="1200" dirty="0">
                <a:solidFill>
                  <a:schemeClr val="tx1"/>
                </a:solidFill>
                <a:latin typeface="微软雅黑" pitchFamily="34" charset="-122"/>
                <a:ea typeface="微软雅黑" pitchFamily="34" charset="-122"/>
              </a:rPr>
              <a:t>300</a:t>
            </a:r>
            <a:r>
              <a:rPr lang="zh-CN" altLang="en-US" sz="1200" dirty="0">
                <a:solidFill>
                  <a:schemeClr val="tx1"/>
                </a:solidFill>
                <a:latin typeface="微软雅黑" pitchFamily="34" charset="-122"/>
                <a:ea typeface="微软雅黑" pitchFamily="34" charset="-122"/>
              </a:rPr>
              <a:t>万元</a:t>
            </a:r>
          </a:p>
        </p:txBody>
      </p:sp>
      <p:sp>
        <p:nvSpPr>
          <p:cNvPr id="20" name="圆角矩形 19"/>
          <p:cNvSpPr/>
          <p:nvPr/>
        </p:nvSpPr>
        <p:spPr>
          <a:xfrm>
            <a:off x="714348" y="2357436"/>
            <a:ext cx="1800225" cy="1008062"/>
          </a:xfrm>
          <a:prstGeom prst="round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5</a:t>
            </a:r>
            <a:r>
              <a:rPr lang="zh-CN" altLang="en-US" sz="1200" dirty="0">
                <a:solidFill>
                  <a:schemeClr val="tx1"/>
                </a:solidFill>
                <a:latin typeface="微软雅黑" pitchFamily="34" charset="-122"/>
                <a:ea typeface="微软雅黑" pitchFamily="34" charset="-122"/>
              </a:rPr>
              <a:t>、删除银行发行权益和其他产品须经监管部门批准的表述</a:t>
            </a:r>
          </a:p>
        </p:txBody>
      </p:sp>
      <p:sp>
        <p:nvSpPr>
          <p:cNvPr id="21" name="圆角矩形 20"/>
          <p:cNvSpPr/>
          <p:nvPr/>
        </p:nvSpPr>
        <p:spPr>
          <a:xfrm>
            <a:off x="2714612" y="2357436"/>
            <a:ext cx="1800225" cy="1008062"/>
          </a:xfrm>
          <a:prstGeom prst="round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6</a:t>
            </a:r>
            <a:r>
              <a:rPr lang="zh-CN" altLang="en-US" sz="1200" dirty="0">
                <a:solidFill>
                  <a:schemeClr val="tx1"/>
                </a:solidFill>
                <a:latin typeface="微软雅黑" pitchFamily="34" charset="-122"/>
                <a:ea typeface="微软雅黑" pitchFamily="34" charset="-122"/>
              </a:rPr>
              <a:t>、</a:t>
            </a:r>
            <a:r>
              <a:rPr lang="zh-CN" altLang="en-US" sz="1100" dirty="0">
                <a:solidFill>
                  <a:schemeClr val="tx1"/>
                </a:solidFill>
                <a:latin typeface="微软雅黑" pitchFamily="34" charset="-122"/>
                <a:ea typeface="微软雅黑" pitchFamily="34" charset="-122"/>
              </a:rPr>
              <a:t>删除了“根据资产管理产品的期限设定不同的管理费率，产品期限越长，年化管理费率越低“的表述</a:t>
            </a:r>
          </a:p>
        </p:txBody>
      </p:sp>
      <p:sp>
        <p:nvSpPr>
          <p:cNvPr id="22" name="圆角矩形 21"/>
          <p:cNvSpPr/>
          <p:nvPr/>
        </p:nvSpPr>
        <p:spPr>
          <a:xfrm>
            <a:off x="4714876" y="2357436"/>
            <a:ext cx="1800225" cy="1008062"/>
          </a:xfrm>
          <a:prstGeom prst="round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7</a:t>
            </a:r>
            <a:r>
              <a:rPr lang="zh-CN" altLang="en-US" sz="1200" dirty="0">
                <a:solidFill>
                  <a:schemeClr val="tx1"/>
                </a:solidFill>
                <a:latin typeface="微软雅黑" pitchFamily="34" charset="-122"/>
                <a:ea typeface="微软雅黑" pitchFamily="34" charset="-122"/>
              </a:rPr>
              <a:t>、放宽净值化原则，允许有条件地允许部分资产摊余成本法计量</a:t>
            </a:r>
          </a:p>
        </p:txBody>
      </p:sp>
      <p:sp>
        <p:nvSpPr>
          <p:cNvPr id="23" name="圆角矩形 22"/>
          <p:cNvSpPr/>
          <p:nvPr/>
        </p:nvSpPr>
        <p:spPr>
          <a:xfrm>
            <a:off x="6786578" y="2357436"/>
            <a:ext cx="1800225" cy="1008062"/>
          </a:xfrm>
          <a:prstGeom prst="round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8</a:t>
            </a:r>
            <a:r>
              <a:rPr lang="zh-CN" altLang="en-US" sz="1200" dirty="0">
                <a:solidFill>
                  <a:schemeClr val="tx1"/>
                </a:solidFill>
                <a:latin typeface="微软雅黑" pitchFamily="34" charset="-122"/>
                <a:ea typeface="微软雅黑" pitchFamily="34" charset="-122"/>
              </a:rPr>
              <a:t>、删除了投资于单一标的、标准化资产超过</a:t>
            </a:r>
            <a:r>
              <a:rPr lang="en-US" altLang="zh-CN" sz="1200" dirty="0">
                <a:solidFill>
                  <a:schemeClr val="tx1"/>
                </a:solidFill>
                <a:latin typeface="微软雅黑" pitchFamily="34" charset="-122"/>
                <a:ea typeface="微软雅黑" pitchFamily="34" charset="-122"/>
              </a:rPr>
              <a:t>50%</a:t>
            </a:r>
            <a:r>
              <a:rPr lang="zh-CN" altLang="en-US" sz="1200" dirty="0">
                <a:solidFill>
                  <a:schemeClr val="tx1"/>
                </a:solidFill>
                <a:latin typeface="微软雅黑" pitchFamily="34" charset="-122"/>
                <a:ea typeface="微软雅黑" pitchFamily="34" charset="-122"/>
              </a:rPr>
              <a:t>的私募产品不能分级的表述</a:t>
            </a:r>
          </a:p>
        </p:txBody>
      </p:sp>
      <p:sp>
        <p:nvSpPr>
          <p:cNvPr id="24" name="圆角矩形 23"/>
          <p:cNvSpPr/>
          <p:nvPr/>
        </p:nvSpPr>
        <p:spPr>
          <a:xfrm>
            <a:off x="714348" y="3571882"/>
            <a:ext cx="1800225" cy="1008063"/>
          </a:xfrm>
          <a:prstGeom prst="round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9</a:t>
            </a:r>
            <a:r>
              <a:rPr lang="zh-CN" altLang="en-US" sz="1200" dirty="0">
                <a:solidFill>
                  <a:schemeClr val="tx1"/>
                </a:solidFill>
                <a:latin typeface="微软雅黑" pitchFamily="34" charset="-122"/>
                <a:ea typeface="微软雅黑" pitchFamily="34" charset="-122"/>
              </a:rPr>
              <a:t>、正式稿明确了：资产管理产品应当在账户开立、产权登记、法律诉讼等方面享有平等的地位。</a:t>
            </a:r>
          </a:p>
        </p:txBody>
      </p:sp>
      <p:sp>
        <p:nvSpPr>
          <p:cNvPr id="25" name="圆角矩形 24"/>
          <p:cNvSpPr/>
          <p:nvPr/>
        </p:nvSpPr>
        <p:spPr>
          <a:xfrm>
            <a:off x="2714612" y="3571882"/>
            <a:ext cx="1800225" cy="1008063"/>
          </a:xfrm>
          <a:prstGeom prst="round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10</a:t>
            </a:r>
            <a:r>
              <a:rPr lang="zh-CN" altLang="en-US" sz="1200" dirty="0">
                <a:solidFill>
                  <a:schemeClr val="tx1"/>
                </a:solidFill>
                <a:latin typeface="微软雅黑" pitchFamily="34" charset="-122"/>
                <a:ea typeface="微软雅黑" pitchFamily="34" charset="-122"/>
              </a:rPr>
              <a:t>、正式稿明确了标准化债权定义（</a:t>
            </a:r>
            <a:r>
              <a:rPr lang="en-US" altLang="zh-CN" sz="1200" dirty="0">
                <a:solidFill>
                  <a:schemeClr val="tx1"/>
                </a:solidFill>
                <a:latin typeface="微软雅黑" pitchFamily="34" charset="-122"/>
                <a:ea typeface="微软雅黑" pitchFamily="34" charset="-122"/>
              </a:rPr>
              <a:t>5</a:t>
            </a:r>
            <a:r>
              <a:rPr lang="zh-CN" altLang="en-US" sz="1200" dirty="0">
                <a:solidFill>
                  <a:schemeClr val="tx1"/>
                </a:solidFill>
                <a:latin typeface="微软雅黑" pitchFamily="34" charset="-122"/>
                <a:ea typeface="微软雅黑" pitchFamily="34" charset="-122"/>
              </a:rPr>
              <a:t>条），删除资管产品不得</a:t>
            </a:r>
            <a:r>
              <a:rPr lang="zh-CN" altLang="en-US" sz="1200" dirty="0">
                <a:solidFill>
                  <a:srgbClr val="FF0000"/>
                </a:solidFill>
                <a:latin typeface="微软雅黑" pitchFamily="34" charset="-122"/>
                <a:ea typeface="微软雅黑" pitchFamily="34" charset="-122"/>
              </a:rPr>
              <a:t>间接</a:t>
            </a:r>
            <a:r>
              <a:rPr lang="zh-CN" altLang="en-US" sz="1200" dirty="0">
                <a:solidFill>
                  <a:schemeClr val="tx1"/>
                </a:solidFill>
                <a:latin typeface="微软雅黑" pitchFamily="34" charset="-122"/>
                <a:ea typeface="微软雅黑" pitchFamily="34" charset="-122"/>
              </a:rPr>
              <a:t>投资商业银行信贷资产的表述</a:t>
            </a:r>
          </a:p>
        </p:txBody>
      </p:sp>
      <p:sp>
        <p:nvSpPr>
          <p:cNvPr id="26" name="圆角矩形 25"/>
          <p:cNvSpPr/>
          <p:nvPr/>
        </p:nvSpPr>
        <p:spPr>
          <a:xfrm>
            <a:off x="4714876" y="3571882"/>
            <a:ext cx="1800225" cy="1008063"/>
          </a:xfrm>
          <a:prstGeom prst="round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11</a:t>
            </a:r>
            <a:r>
              <a:rPr lang="zh-CN" altLang="en-US" sz="1200" dirty="0">
                <a:solidFill>
                  <a:schemeClr val="tx1"/>
                </a:solidFill>
                <a:latin typeface="微软雅黑" pitchFamily="34" charset="-122"/>
                <a:ea typeface="微软雅黑" pitchFamily="34" charset="-122"/>
              </a:rPr>
              <a:t>、正式稿明确了私募资管产品可以投资私募基金</a:t>
            </a:r>
          </a:p>
        </p:txBody>
      </p:sp>
      <p:sp>
        <p:nvSpPr>
          <p:cNvPr id="27" name="圆角矩形 26"/>
          <p:cNvSpPr/>
          <p:nvPr/>
        </p:nvSpPr>
        <p:spPr>
          <a:xfrm>
            <a:off x="6786578" y="3571882"/>
            <a:ext cx="1800225" cy="1008063"/>
          </a:xfrm>
          <a:prstGeom prst="round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12</a:t>
            </a:r>
            <a:r>
              <a:rPr lang="zh-CN" altLang="en-US" sz="1200" dirty="0">
                <a:solidFill>
                  <a:schemeClr val="tx1"/>
                </a:solidFill>
                <a:latin typeface="微软雅黑" pitchFamily="34" charset="-122"/>
                <a:ea typeface="微软雅黑" pitchFamily="34" charset="-122"/>
              </a:rPr>
              <a:t>、过渡期延长</a:t>
            </a:r>
            <a:endParaRPr lang="en-US" altLang="zh-CN" sz="1200" dirty="0">
              <a:solidFill>
                <a:schemeClr val="tx1"/>
              </a:solidFill>
              <a:latin typeface="微软雅黑" pitchFamily="34" charset="-122"/>
              <a:ea typeface="微软雅黑" pitchFamily="34" charset="-122"/>
            </a:endParaRPr>
          </a:p>
          <a:p>
            <a:pPr fontAlgn="auto">
              <a:spcBef>
                <a:spcPts val="0"/>
              </a:spcBef>
              <a:spcAft>
                <a:spcPts val="0"/>
              </a:spcAft>
              <a:defRPr/>
            </a:pPr>
            <a:r>
              <a:rPr lang="en-US" altLang="zh-CN" sz="1200" dirty="0">
                <a:solidFill>
                  <a:schemeClr val="tx1"/>
                </a:solidFill>
                <a:latin typeface="微软雅黑" pitchFamily="34" charset="-122"/>
                <a:ea typeface="微软雅黑" pitchFamily="34" charset="-122"/>
              </a:rPr>
              <a:t>2019.6.30-&gt;2020</a:t>
            </a:r>
            <a:r>
              <a:rPr lang="zh-CN" altLang="en-US" sz="1200" dirty="0">
                <a:solidFill>
                  <a:schemeClr val="tx1"/>
                </a:solidFill>
                <a:latin typeface="微软雅黑" pitchFamily="34" charset="-122"/>
                <a:ea typeface="微软雅黑" pitchFamily="34" charset="-122"/>
              </a:rPr>
              <a:t>年底</a:t>
            </a:r>
          </a:p>
        </p:txBody>
      </p:sp>
      <p:sp>
        <p:nvSpPr>
          <p:cNvPr id="16" name="矩形 15"/>
          <p:cNvSpPr/>
          <p:nvPr/>
        </p:nvSpPr>
        <p:spPr>
          <a:xfrm>
            <a:off x="714348" y="714362"/>
            <a:ext cx="2404826" cy="369332"/>
          </a:xfrm>
          <a:prstGeom prst="rect">
            <a:avLst/>
          </a:prstGeom>
        </p:spPr>
        <p:txBody>
          <a:bodyPr wrap="none">
            <a:spAutoFit/>
          </a:bodyPr>
          <a:lstStyle/>
          <a:p>
            <a:r>
              <a:rPr lang="en-US" altLang="zh-CN" b="1" dirty="0" smtClean="0">
                <a:solidFill>
                  <a:srgbClr val="0563B8"/>
                </a:solidFill>
                <a:latin typeface="微软雅黑" pitchFamily="34" charset="-122"/>
                <a:ea typeface="微软雅黑" pitchFamily="34" charset="-122"/>
              </a:rPr>
              <a:t>4</a:t>
            </a:r>
            <a:r>
              <a:rPr lang="zh-CN" altLang="en-US" b="1" dirty="0" smtClean="0">
                <a:solidFill>
                  <a:srgbClr val="0563B8"/>
                </a:solidFill>
                <a:latin typeface="微软雅黑" pitchFamily="34" charset="-122"/>
                <a:ea typeface="微软雅黑" pitchFamily="34" charset="-122"/>
              </a:rPr>
              <a:t>、与征求意见稿对比</a:t>
            </a:r>
            <a:endParaRPr lang="zh-CN" altLang="en-US" dirty="0">
              <a:solidFill>
                <a:srgbClr val="0563B8"/>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灯片编号占位符 3"/>
          <p:cNvSpPr>
            <a:spLocks noGrp="1"/>
          </p:cNvSpPr>
          <p:nvPr>
            <p:ph type="sldNum" sz="quarter" idx="12"/>
          </p:nvPr>
        </p:nvSpPr>
        <p:spPr>
          <a:xfrm>
            <a:off x="457200" y="4767263"/>
            <a:ext cx="2133600" cy="274637"/>
          </a:xfrm>
          <a:ln>
            <a:headEnd/>
            <a:tailEnd/>
          </a:ln>
        </p:spPr>
        <p:txBody>
          <a:bodyPr>
            <a:prstTxWarp prst="textNoShape">
              <a:avLst/>
            </a:prstTxWarp>
          </a:bodyPr>
          <a:lstStyle/>
          <a:p>
            <a:pPr algn="l">
              <a:defRPr/>
            </a:pPr>
            <a:fld id="{5A23B6FB-9F04-4061-84F0-9F45E372A8BE}" type="slidenum">
              <a:rPr lang="zh-TW" altLang="en-US" sz="1000">
                <a:cs typeface="Arial Unicode MS" pitchFamily="34" charset="-122"/>
              </a:rPr>
              <a:pPr algn="l">
                <a:defRPr/>
              </a:pPr>
              <a:t>2</a:t>
            </a:fld>
            <a:endParaRPr lang="en-US" altLang="zh-TW" sz="1000" dirty="0">
              <a:cs typeface="Arial Unicode MS" pitchFamily="34" charset="-122"/>
            </a:endParaRPr>
          </a:p>
        </p:txBody>
      </p:sp>
      <p:sp>
        <p:nvSpPr>
          <p:cNvPr id="37890" name="Freeform 8"/>
          <p:cNvSpPr>
            <a:spLocks noChangeArrowheads="1"/>
          </p:cNvSpPr>
          <p:nvPr/>
        </p:nvSpPr>
        <p:spPr bwMode="auto">
          <a:xfrm>
            <a:off x="2470150" y="2112963"/>
            <a:ext cx="2255838" cy="1519237"/>
          </a:xfrm>
          <a:custGeom>
            <a:avLst/>
            <a:gdLst>
              <a:gd name="T0" fmla="*/ 2147483647 w 1710"/>
              <a:gd name="T1" fmla="*/ 2147483647 h 1709"/>
              <a:gd name="T2" fmla="*/ 2147483647 w 1710"/>
              <a:gd name="T3" fmla="*/ 0 h 1709"/>
              <a:gd name="T4" fmla="*/ 2147483647 w 1710"/>
              <a:gd name="T5" fmla="*/ 0 h 1709"/>
              <a:gd name="T6" fmla="*/ 0 w 1710"/>
              <a:gd name="T7" fmla="*/ 2147483647 h 1709"/>
              <a:gd name="T8" fmla="*/ 2147483647 w 1710"/>
              <a:gd name="T9" fmla="*/ 2147483647 h 1709"/>
              <a:gd name="T10" fmla="*/ 2147483647 w 1710"/>
              <a:gd name="T11" fmla="*/ 2147483647 h 1709"/>
              <a:gd name="T12" fmla="*/ 0 60000 65536"/>
              <a:gd name="T13" fmla="*/ 0 60000 65536"/>
              <a:gd name="T14" fmla="*/ 0 60000 65536"/>
              <a:gd name="T15" fmla="*/ 0 60000 65536"/>
              <a:gd name="T16" fmla="*/ 0 60000 65536"/>
              <a:gd name="T17" fmla="*/ 0 60000 65536"/>
              <a:gd name="T18" fmla="*/ 0 w 1710"/>
              <a:gd name="T19" fmla="*/ 0 h 1709"/>
              <a:gd name="T20" fmla="*/ 1710 w 1710"/>
              <a:gd name="T21" fmla="*/ 1709 h 1709"/>
            </a:gdLst>
            <a:ahLst/>
            <a:cxnLst>
              <a:cxn ang="T12">
                <a:pos x="T0" y="T1"/>
              </a:cxn>
              <a:cxn ang="T13">
                <a:pos x="T2" y="T3"/>
              </a:cxn>
              <a:cxn ang="T14">
                <a:pos x="T4" y="T5"/>
              </a:cxn>
              <a:cxn ang="T15">
                <a:pos x="T6" y="T7"/>
              </a:cxn>
              <a:cxn ang="T16">
                <a:pos x="T8" y="T9"/>
              </a:cxn>
              <a:cxn ang="T17">
                <a:pos x="T10" y="T11"/>
              </a:cxn>
            </a:cxnLst>
            <a:rect l="T18" t="T19" r="T20" b="T21"/>
            <a:pathLst>
              <a:path w="1710" h="1709">
                <a:moveTo>
                  <a:pt x="1710" y="986"/>
                </a:moveTo>
                <a:lnTo>
                  <a:pt x="1710" y="0"/>
                </a:lnTo>
                <a:lnTo>
                  <a:pt x="722" y="0"/>
                </a:lnTo>
                <a:lnTo>
                  <a:pt x="0" y="722"/>
                </a:lnTo>
                <a:lnTo>
                  <a:pt x="988" y="1709"/>
                </a:lnTo>
                <a:lnTo>
                  <a:pt x="1710" y="986"/>
                </a:lnTo>
              </a:path>
            </a:pathLst>
          </a:custGeom>
          <a:noFill/>
          <a:ln w="9525">
            <a:noFill/>
            <a:round/>
            <a:headEnd/>
            <a:tailEnd/>
          </a:ln>
        </p:spPr>
        <p:txBody>
          <a:bodyPr lIns="54843" tIns="27422" rIns="54843" bIns="27422"/>
          <a:lstStyle/>
          <a:p>
            <a:endParaRPr lang="zh-CN" altLang="en-US">
              <a:latin typeface="Calibri" pitchFamily="34" charset="0"/>
            </a:endParaRPr>
          </a:p>
        </p:txBody>
      </p:sp>
      <p:sp>
        <p:nvSpPr>
          <p:cNvPr id="37891" name="文本框 94"/>
          <p:cNvSpPr txBox="1">
            <a:spLocks noChangeArrowheads="1"/>
          </p:cNvSpPr>
          <p:nvPr/>
        </p:nvSpPr>
        <p:spPr bwMode="auto">
          <a:xfrm>
            <a:off x="4429124" y="714362"/>
            <a:ext cx="3429893" cy="628935"/>
          </a:xfrm>
          <a:prstGeom prst="rect">
            <a:avLst/>
          </a:prstGeom>
          <a:noFill/>
          <a:ln w="9525">
            <a:noFill/>
            <a:miter lim="800000"/>
            <a:headEnd/>
            <a:tailEnd/>
          </a:ln>
        </p:spPr>
        <p:txBody>
          <a:bodyPr wrap="square" lIns="74213" tIns="37106" rIns="74213" bIns="37106">
            <a:spAutoFit/>
          </a:bodyPr>
          <a:lstStyle/>
          <a:p>
            <a:r>
              <a:rPr lang="zh-CN" altLang="en-US" b="1" dirty="0" smtClean="0">
                <a:solidFill>
                  <a:srgbClr val="0563B8"/>
                </a:solidFill>
                <a:latin typeface="Estrangelo Edessa" pitchFamily="66" charset="0"/>
                <a:ea typeface="微软雅黑" pitchFamily="34" charset="-122"/>
              </a:rPr>
              <a:t> </a:t>
            </a:r>
            <a:endParaRPr lang="zh-CN" altLang="en-US" b="1" dirty="0">
              <a:solidFill>
                <a:srgbClr val="0563B8"/>
              </a:solidFill>
              <a:latin typeface="Estrangelo Edessa" pitchFamily="66" charset="0"/>
              <a:ea typeface="微软雅黑" pitchFamily="34" charset="-122"/>
            </a:endParaRPr>
          </a:p>
          <a:p>
            <a:pPr algn="ctr"/>
            <a:endParaRPr lang="zh-CN" altLang="en-US" b="1" dirty="0">
              <a:solidFill>
                <a:srgbClr val="0563B8"/>
              </a:solidFill>
              <a:latin typeface="微软雅黑" pitchFamily="34" charset="-122"/>
              <a:ea typeface="微软雅黑" pitchFamily="34" charset="-122"/>
              <a:cs typeface="Arial Unicode MS" pitchFamily="34" charset="-122"/>
            </a:endParaRPr>
          </a:p>
        </p:txBody>
      </p:sp>
      <p:sp>
        <p:nvSpPr>
          <p:cNvPr id="37892" name="矩形 12"/>
          <p:cNvSpPr>
            <a:spLocks noChangeArrowheads="1"/>
          </p:cNvSpPr>
          <p:nvPr/>
        </p:nvSpPr>
        <p:spPr bwMode="auto">
          <a:xfrm>
            <a:off x="593725" y="260210"/>
            <a:ext cx="7146627" cy="351936"/>
          </a:xfrm>
          <a:prstGeom prst="rect">
            <a:avLst/>
          </a:prstGeom>
          <a:noFill/>
          <a:ln w="9525">
            <a:noFill/>
            <a:miter lim="800000"/>
            <a:headEnd/>
            <a:tailEnd/>
          </a:ln>
        </p:spPr>
        <p:txBody>
          <a:bodyPr wrap="square"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rPr>
              <a:t>（</a:t>
            </a:r>
            <a:r>
              <a:rPr lang="zh-CN" altLang="en-US" b="1" dirty="0" smtClean="0">
                <a:solidFill>
                  <a:srgbClr val="7F7F7F"/>
                </a:solidFill>
                <a:latin typeface="微软雅黑" pitchFamily="34" charset="-122"/>
                <a:ea typeface="微软雅黑" pitchFamily="34" charset="-122"/>
              </a:rPr>
              <a:t>一）文件地位高</a:t>
            </a:r>
            <a:endParaRPr lang="zh-CN" altLang="en-US" b="1" dirty="0">
              <a:solidFill>
                <a:srgbClr val="7F7F7F"/>
              </a:solidFill>
              <a:latin typeface="微软雅黑" pitchFamily="34" charset="-122"/>
              <a:ea typeface="微软雅黑" pitchFamily="34" charset="-122"/>
            </a:endParaRPr>
          </a:p>
        </p:txBody>
      </p:sp>
      <p:sp>
        <p:nvSpPr>
          <p:cNvPr id="6" name="矩形 5"/>
          <p:cNvSpPr>
            <a:spLocks noChangeArrowheads="1"/>
          </p:cNvSpPr>
          <p:nvPr/>
        </p:nvSpPr>
        <p:spPr bwMode="auto">
          <a:xfrm>
            <a:off x="1571604" y="1357304"/>
            <a:ext cx="6797675" cy="505824"/>
          </a:xfrm>
          <a:prstGeom prst="rect">
            <a:avLst/>
          </a:prstGeom>
          <a:noFill/>
          <a:ln w="9525">
            <a:noFill/>
            <a:miter lim="800000"/>
            <a:headEnd/>
            <a:tailEnd/>
          </a:ln>
        </p:spPr>
        <p:txBody>
          <a:bodyPr wrap="square" lIns="74213" tIns="37106" rIns="74213" bIns="37106">
            <a:spAutoFit/>
          </a:bodyPr>
          <a:lstStyle/>
          <a:p>
            <a:r>
              <a:rPr lang="zh-CN" altLang="en-US" sz="1400" b="1" dirty="0">
                <a:latin typeface="Calibri" pitchFamily="34" charset="0"/>
              </a:rPr>
              <a:t>资产管理业务是指</a:t>
            </a:r>
            <a:r>
              <a:rPr lang="zh-CN" altLang="en-US" sz="1400" b="1" u="sng" dirty="0">
                <a:latin typeface="Calibri" pitchFamily="34" charset="0"/>
              </a:rPr>
              <a:t>银行、信托、证券、基金、期货、保险</a:t>
            </a:r>
            <a:r>
              <a:rPr lang="zh-CN" altLang="en-US" sz="1400" b="1" dirty="0">
                <a:latin typeface="Calibri" pitchFamily="34" charset="0"/>
              </a:rPr>
              <a:t>资产管理机构、</a:t>
            </a:r>
            <a:r>
              <a:rPr lang="zh-CN" altLang="en-US" sz="1400" b="1" dirty="0">
                <a:solidFill>
                  <a:srgbClr val="FF0000"/>
                </a:solidFill>
                <a:latin typeface="Calibri" pitchFamily="34" charset="0"/>
              </a:rPr>
              <a:t>金融资产投资公司</a:t>
            </a:r>
            <a:r>
              <a:rPr lang="zh-CN" altLang="en-US" sz="1400" b="1" dirty="0">
                <a:latin typeface="Calibri" pitchFamily="34" charset="0"/>
              </a:rPr>
              <a:t>等金融机构接受投资者委托，对受托的投资者财产进行投资和管理的金融服务。 </a:t>
            </a:r>
            <a:endParaRPr lang="zh-CN" altLang="zh-CN" sz="1400" b="1" dirty="0">
              <a:latin typeface="Calibri" pitchFamily="34" charset="0"/>
            </a:endParaRPr>
          </a:p>
        </p:txBody>
      </p:sp>
      <p:sp>
        <p:nvSpPr>
          <p:cNvPr id="8" name="矩形: 圆角 7"/>
          <p:cNvSpPr>
            <a:spLocks noChangeArrowheads="1"/>
          </p:cNvSpPr>
          <p:nvPr/>
        </p:nvSpPr>
        <p:spPr bwMode="auto">
          <a:xfrm>
            <a:off x="1500166" y="857238"/>
            <a:ext cx="1287463" cy="393700"/>
          </a:xfrm>
          <a:prstGeom prst="roundRect">
            <a:avLst>
              <a:gd name="adj" fmla="val 50000"/>
            </a:avLst>
          </a:prstGeom>
          <a:solidFill>
            <a:schemeClr val="tx2"/>
          </a:solidFill>
          <a:ln w="12700" algn="ctr">
            <a:noFill/>
            <a:miter lim="800000"/>
            <a:headEnd/>
            <a:tailEnd/>
          </a:ln>
        </p:spPr>
        <p:txBody>
          <a:bodyPr lIns="74213" tIns="37106" rIns="74213" bIns="37106" anchor="ctr"/>
          <a:lstStyle/>
          <a:p>
            <a:r>
              <a:rPr lang="zh-CN" altLang="en-US" sz="1600" b="1" dirty="0" smtClean="0">
                <a:solidFill>
                  <a:schemeClr val="bg1"/>
                </a:solidFill>
                <a:latin typeface="微软雅黑" pitchFamily="34" charset="-122"/>
                <a:ea typeface="微软雅黑" pitchFamily="34" charset="-122"/>
              </a:rPr>
              <a:t>业务界定</a:t>
            </a:r>
            <a:endParaRPr lang="zh-CN" altLang="en-US" sz="1600" b="1" dirty="0">
              <a:solidFill>
                <a:schemeClr val="bg1"/>
              </a:solidFill>
              <a:latin typeface="微软雅黑" pitchFamily="34" charset="-122"/>
              <a:ea typeface="微软雅黑" pitchFamily="34" charset="-122"/>
            </a:endParaRPr>
          </a:p>
        </p:txBody>
      </p:sp>
      <p:sp>
        <p:nvSpPr>
          <p:cNvPr id="44" name="矩形: 圆角 43">
            <a:extLst>
              <a:ext uri="{FF2B5EF4-FFF2-40B4-BE49-F238E27FC236}"/>
            </a:extLst>
          </p:cNvPr>
          <p:cNvSpPr>
            <a:spLocks noChangeAspect="1"/>
          </p:cNvSpPr>
          <p:nvPr/>
        </p:nvSpPr>
        <p:spPr>
          <a:xfrm>
            <a:off x="1214414" y="928676"/>
            <a:ext cx="360362" cy="269875"/>
          </a:xfrm>
          <a:prstGeom prst="roundRect">
            <a:avLst>
              <a:gd name="adj" fmla="val 50000"/>
            </a:avLst>
          </a:prstGeom>
          <a:solidFill>
            <a:srgbClr val="8E1E00"/>
          </a:solidFill>
          <a:ln w="25400">
            <a:solidFill>
              <a:srgbClr val="FFFAE3"/>
            </a:solidFill>
          </a:ln>
        </p:spPr>
        <p:style>
          <a:lnRef idx="2">
            <a:schemeClr val="accent1">
              <a:shade val="50000"/>
            </a:schemeClr>
          </a:lnRef>
          <a:fillRef idx="1">
            <a:schemeClr val="accent1"/>
          </a:fillRef>
          <a:effectRef idx="0">
            <a:schemeClr val="accent1"/>
          </a:effectRef>
          <a:fontRef idx="minor">
            <a:schemeClr val="lt1"/>
          </a:fontRef>
        </p:style>
        <p:txBody>
          <a:bodyPr lIns="74213" tIns="37106" rIns="74213" bIns="37106" anchor="ctr"/>
          <a:lstStyle/>
          <a:p>
            <a:pPr algn="ctr" fontAlgn="auto">
              <a:spcBef>
                <a:spcPts val="0"/>
              </a:spcBef>
              <a:spcAft>
                <a:spcPts val="0"/>
              </a:spcAft>
              <a:defRPr/>
            </a:pPr>
            <a:r>
              <a:rPr lang="en-US" altLang="zh-CN" b="1" dirty="0">
                <a:solidFill>
                  <a:srgbClr val="FFFAE3"/>
                </a:solidFill>
                <a:latin typeface="Century Gothic" panose="020B0502020202020204" pitchFamily="34" charset="0"/>
              </a:rPr>
              <a:t>1</a:t>
            </a:r>
            <a:endParaRPr lang="zh-CN" altLang="en-US" b="1" dirty="0">
              <a:solidFill>
                <a:srgbClr val="FFFAE3"/>
              </a:solidFill>
              <a:latin typeface="Century Gothic" panose="020B0502020202020204" pitchFamily="34" charset="0"/>
            </a:endParaRPr>
          </a:p>
        </p:txBody>
      </p:sp>
      <p:grpSp>
        <p:nvGrpSpPr>
          <p:cNvPr id="37896" name="Group 123"/>
          <p:cNvGrpSpPr>
            <a:grpSpLocks/>
          </p:cNvGrpSpPr>
          <p:nvPr/>
        </p:nvGrpSpPr>
        <p:grpSpPr bwMode="auto">
          <a:xfrm>
            <a:off x="1214414" y="2000246"/>
            <a:ext cx="7080250" cy="1208239"/>
            <a:chOff x="1106" y="1503"/>
            <a:chExt cx="4906" cy="1116"/>
          </a:xfrm>
        </p:grpSpPr>
        <p:sp>
          <p:nvSpPr>
            <p:cNvPr id="2" name="矩形: 圆角 43">
              <a:extLst>
                <a:ext uri="{FF2B5EF4-FFF2-40B4-BE49-F238E27FC236}"/>
              </a:extLst>
            </p:cNvPr>
            <p:cNvSpPr>
              <a:spLocks noChangeAspect="1"/>
            </p:cNvSpPr>
            <p:nvPr/>
          </p:nvSpPr>
          <p:spPr>
            <a:xfrm>
              <a:off x="1106" y="1548"/>
              <a:ext cx="249" cy="249"/>
            </a:xfrm>
            <a:prstGeom prst="roundRect">
              <a:avLst>
                <a:gd name="adj" fmla="val 50000"/>
              </a:avLst>
            </a:prstGeom>
            <a:solidFill>
              <a:srgbClr val="8E1E00"/>
            </a:solidFill>
            <a:ln w="25400">
              <a:solidFill>
                <a:srgbClr val="FFF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solidFill>
                    <a:srgbClr val="FFFAE3"/>
                  </a:solidFill>
                  <a:latin typeface="Century Gothic" pitchFamily="34" charset="0"/>
                  <a:ea typeface="微软雅黑" pitchFamily="34" charset="-122"/>
                </a:rPr>
                <a:t>2</a:t>
              </a:r>
              <a:endParaRPr lang="zh-CN" altLang="en-US" b="1" dirty="0">
                <a:solidFill>
                  <a:srgbClr val="FFFAE3"/>
                </a:solidFill>
                <a:latin typeface="Century Gothic" pitchFamily="34" charset="0"/>
                <a:ea typeface="微软雅黑" pitchFamily="34" charset="-122"/>
              </a:endParaRPr>
            </a:p>
          </p:txBody>
        </p:sp>
        <p:sp>
          <p:nvSpPr>
            <p:cNvPr id="37902" name="矩形: 圆角 7"/>
            <p:cNvSpPr>
              <a:spLocks noChangeArrowheads="1"/>
            </p:cNvSpPr>
            <p:nvPr/>
          </p:nvSpPr>
          <p:spPr bwMode="auto">
            <a:xfrm>
              <a:off x="1302" y="1503"/>
              <a:ext cx="893" cy="363"/>
            </a:xfrm>
            <a:prstGeom prst="roundRect">
              <a:avLst>
                <a:gd name="adj" fmla="val 50000"/>
              </a:avLst>
            </a:prstGeom>
            <a:solidFill>
              <a:schemeClr val="tx2"/>
            </a:solidFill>
            <a:ln w="12700" algn="ctr">
              <a:noFill/>
              <a:miter lim="800000"/>
              <a:headEnd/>
              <a:tailEnd/>
            </a:ln>
          </p:spPr>
          <p:txBody>
            <a:bodyPr anchor="ctr"/>
            <a:lstStyle/>
            <a:p>
              <a:r>
                <a:rPr lang="zh-CN" altLang="en-US" sz="1600" b="1" dirty="0" smtClean="0">
                  <a:solidFill>
                    <a:schemeClr val="bg1"/>
                  </a:solidFill>
                  <a:latin typeface="微软雅黑" pitchFamily="34" charset="-122"/>
                  <a:ea typeface="微软雅黑" pitchFamily="34" charset="-122"/>
                </a:rPr>
                <a:t>产品界定</a:t>
              </a:r>
              <a:endParaRPr lang="zh-CN" altLang="en-US" sz="1600" b="1" dirty="0">
                <a:solidFill>
                  <a:schemeClr val="bg1"/>
                </a:solidFill>
                <a:latin typeface="微软雅黑" pitchFamily="34" charset="-122"/>
                <a:ea typeface="微软雅黑" pitchFamily="34" charset="-122"/>
              </a:endParaRPr>
            </a:p>
          </p:txBody>
        </p:sp>
        <p:sp>
          <p:nvSpPr>
            <p:cNvPr id="37903" name="矩形 5"/>
            <p:cNvSpPr>
              <a:spLocks noChangeArrowheads="1"/>
            </p:cNvSpPr>
            <p:nvPr/>
          </p:nvSpPr>
          <p:spPr bwMode="auto">
            <a:xfrm>
              <a:off x="1302" y="1937"/>
              <a:ext cx="4710" cy="682"/>
            </a:xfrm>
            <a:prstGeom prst="rect">
              <a:avLst/>
            </a:prstGeom>
            <a:noFill/>
            <a:ln w="9525">
              <a:noFill/>
              <a:miter lim="800000"/>
              <a:headEnd/>
              <a:tailEnd/>
            </a:ln>
          </p:spPr>
          <p:txBody>
            <a:bodyPr>
              <a:spAutoFit/>
            </a:bodyPr>
            <a:lstStyle/>
            <a:p>
              <a:r>
                <a:rPr lang="zh-CN" altLang="en-US" sz="1100" dirty="0">
                  <a:latin typeface="Calibri" pitchFamily="34" charset="0"/>
                </a:rPr>
                <a:t> </a:t>
              </a:r>
              <a:r>
                <a:rPr lang="zh-CN" altLang="en-US" sz="1400" b="1" dirty="0">
                  <a:latin typeface="Calibri" pitchFamily="34" charset="0"/>
                </a:rPr>
                <a:t>资产管理产品，包括但不限于人民币或外币形式的</a:t>
              </a:r>
              <a:r>
                <a:rPr lang="zh-CN" altLang="en-US" sz="1400" b="1" dirty="0">
                  <a:solidFill>
                    <a:srgbClr val="FF0000"/>
                  </a:solidFill>
                  <a:latin typeface="Calibri" pitchFamily="34" charset="0"/>
                </a:rPr>
                <a:t>银行非保本理财产品</a:t>
              </a:r>
              <a:r>
                <a:rPr lang="zh-CN" altLang="en-US" sz="1400" b="1" dirty="0">
                  <a:latin typeface="Calibri" pitchFamily="34" charset="0"/>
                </a:rPr>
                <a:t>，</a:t>
              </a:r>
              <a:r>
                <a:rPr lang="zh-CN" altLang="en-US" sz="1400" b="1" dirty="0">
                  <a:solidFill>
                    <a:srgbClr val="FF0000"/>
                  </a:solidFill>
                  <a:latin typeface="Calibri" pitchFamily="34" charset="0"/>
                </a:rPr>
                <a:t>资金信托</a:t>
              </a:r>
              <a:r>
                <a:rPr lang="zh-CN" altLang="en-US" sz="1400" b="1" dirty="0">
                  <a:latin typeface="Calibri" pitchFamily="34" charset="0"/>
                </a:rPr>
                <a:t>，证券公司、证券公司子公司、基金管理公司、基金管理子公司、期货公司、期货公司子公司、保险资产管理机构、金融资产投资公司发行的资产管理产品等</a:t>
              </a:r>
              <a:r>
                <a:rPr lang="zh-CN" altLang="en-US" sz="1400" b="1" dirty="0" smtClean="0">
                  <a:latin typeface="Calibri" pitchFamily="34" charset="0"/>
                </a:rPr>
                <a:t>。</a:t>
              </a:r>
              <a:r>
                <a:rPr lang="zh-CN" altLang="en-US" sz="1400" dirty="0" smtClean="0">
                  <a:latin typeface="Calibri" pitchFamily="34" charset="0"/>
                </a:rPr>
                <a:t> </a:t>
              </a:r>
              <a:endParaRPr lang="zh-CN" altLang="zh-CN" sz="1400" dirty="0">
                <a:latin typeface="Calibri" pitchFamily="34" charset="0"/>
              </a:endParaRPr>
            </a:p>
          </p:txBody>
        </p:sp>
      </p:grpSp>
      <p:grpSp>
        <p:nvGrpSpPr>
          <p:cNvPr id="37897" name="Group 132"/>
          <p:cNvGrpSpPr>
            <a:grpSpLocks/>
          </p:cNvGrpSpPr>
          <p:nvPr/>
        </p:nvGrpSpPr>
        <p:grpSpPr bwMode="auto">
          <a:xfrm>
            <a:off x="1214414" y="3286130"/>
            <a:ext cx="7080250" cy="1208427"/>
            <a:chOff x="1106" y="1503"/>
            <a:chExt cx="4906" cy="1117"/>
          </a:xfrm>
        </p:grpSpPr>
        <p:sp>
          <p:nvSpPr>
            <p:cNvPr id="5" name="矩形: 圆角 43">
              <a:extLst>
                <a:ext uri="{FF2B5EF4-FFF2-40B4-BE49-F238E27FC236}"/>
              </a:extLst>
            </p:cNvPr>
            <p:cNvSpPr>
              <a:spLocks noChangeAspect="1"/>
            </p:cNvSpPr>
            <p:nvPr/>
          </p:nvSpPr>
          <p:spPr>
            <a:xfrm>
              <a:off x="1106" y="1548"/>
              <a:ext cx="249" cy="248"/>
            </a:xfrm>
            <a:prstGeom prst="roundRect">
              <a:avLst>
                <a:gd name="adj" fmla="val 50000"/>
              </a:avLst>
            </a:prstGeom>
            <a:solidFill>
              <a:srgbClr val="8E1E00"/>
            </a:solidFill>
            <a:ln w="25400">
              <a:solidFill>
                <a:srgbClr val="FFF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smtClean="0">
                  <a:solidFill>
                    <a:srgbClr val="FFFAE3"/>
                  </a:solidFill>
                  <a:latin typeface="Century Gothic" pitchFamily="34" charset="0"/>
                  <a:ea typeface="微软雅黑" pitchFamily="34" charset="-122"/>
                </a:rPr>
                <a:t>3</a:t>
              </a:r>
              <a:endParaRPr lang="zh-CN" altLang="en-US" b="1" dirty="0">
                <a:solidFill>
                  <a:srgbClr val="FFFAE3"/>
                </a:solidFill>
                <a:latin typeface="Century Gothic" pitchFamily="34" charset="0"/>
                <a:ea typeface="微软雅黑" pitchFamily="34" charset="-122"/>
              </a:endParaRPr>
            </a:p>
          </p:txBody>
        </p:sp>
        <p:sp>
          <p:nvSpPr>
            <p:cNvPr id="37899" name="矩形: 圆角 7"/>
            <p:cNvSpPr>
              <a:spLocks noChangeArrowheads="1"/>
            </p:cNvSpPr>
            <p:nvPr/>
          </p:nvSpPr>
          <p:spPr bwMode="auto">
            <a:xfrm>
              <a:off x="1302" y="1503"/>
              <a:ext cx="893" cy="363"/>
            </a:xfrm>
            <a:prstGeom prst="roundRect">
              <a:avLst>
                <a:gd name="adj" fmla="val 50000"/>
              </a:avLst>
            </a:prstGeom>
            <a:solidFill>
              <a:schemeClr val="tx2"/>
            </a:solidFill>
            <a:ln w="12700" algn="ctr">
              <a:noFill/>
              <a:miter lim="800000"/>
              <a:headEnd/>
              <a:tailEnd/>
            </a:ln>
          </p:spPr>
          <p:txBody>
            <a:bodyPr anchor="ctr"/>
            <a:lstStyle/>
            <a:p>
              <a:r>
                <a:rPr lang="zh-CN" altLang="en-US" sz="1600" b="1" dirty="0" smtClean="0">
                  <a:solidFill>
                    <a:schemeClr val="bg1"/>
                  </a:solidFill>
                  <a:latin typeface="微软雅黑" pitchFamily="34" charset="-122"/>
                  <a:ea typeface="微软雅黑" pitchFamily="34" charset="-122"/>
                </a:rPr>
                <a:t>文件地位</a:t>
              </a:r>
              <a:endParaRPr lang="zh-CN" altLang="en-US" sz="1600" b="1" dirty="0">
                <a:solidFill>
                  <a:schemeClr val="bg1"/>
                </a:solidFill>
                <a:latin typeface="微软雅黑" pitchFamily="34" charset="-122"/>
                <a:ea typeface="微软雅黑" pitchFamily="34" charset="-122"/>
              </a:endParaRPr>
            </a:p>
          </p:txBody>
        </p:sp>
        <p:sp>
          <p:nvSpPr>
            <p:cNvPr id="37900" name="矩形 5"/>
            <p:cNvSpPr>
              <a:spLocks noChangeArrowheads="1"/>
            </p:cNvSpPr>
            <p:nvPr/>
          </p:nvSpPr>
          <p:spPr bwMode="auto">
            <a:xfrm>
              <a:off x="1302" y="1937"/>
              <a:ext cx="4710" cy="683"/>
            </a:xfrm>
            <a:prstGeom prst="rect">
              <a:avLst/>
            </a:prstGeom>
            <a:noFill/>
            <a:ln w="9525">
              <a:noFill/>
              <a:miter lim="800000"/>
              <a:headEnd/>
              <a:tailEnd/>
            </a:ln>
          </p:spPr>
          <p:txBody>
            <a:bodyPr>
              <a:spAutoFit/>
            </a:bodyPr>
            <a:lstStyle/>
            <a:p>
              <a:r>
                <a:rPr lang="zh-CN" altLang="en-US" sz="1400" b="1" dirty="0" smtClean="0">
                  <a:latin typeface="Calibri" pitchFamily="34" charset="0"/>
                </a:rPr>
                <a:t>意见由中央深改委</a:t>
              </a:r>
              <a:r>
                <a:rPr lang="en-US" altLang="zh-CN" sz="1400" b="1" dirty="0" smtClean="0">
                  <a:latin typeface="Calibri" pitchFamily="34" charset="0"/>
                </a:rPr>
                <a:t>3</a:t>
              </a:r>
              <a:r>
                <a:rPr lang="zh-CN" altLang="en-US" sz="1400" b="1" dirty="0" smtClean="0">
                  <a:latin typeface="Calibri" pitchFamily="34" charset="0"/>
                </a:rPr>
                <a:t>月</a:t>
              </a:r>
              <a:r>
                <a:rPr lang="en-US" altLang="zh-CN" sz="1400" b="1" dirty="0" smtClean="0">
                  <a:latin typeface="Calibri" pitchFamily="34" charset="0"/>
                </a:rPr>
                <a:t>28</a:t>
              </a:r>
              <a:r>
                <a:rPr lang="zh-CN" altLang="en-US" sz="1400" b="1" dirty="0" smtClean="0">
                  <a:latin typeface="Calibri" pitchFamily="34" charset="0"/>
                </a:rPr>
                <a:t>日通过，经国务院同意，有国家所有金融管理部门</a:t>
              </a:r>
              <a:r>
                <a:rPr lang="en-US" altLang="zh-CN" sz="1400" b="1" dirty="0" smtClean="0">
                  <a:latin typeface="Calibri" pitchFamily="34" charset="0"/>
                </a:rPr>
                <a:t>4</a:t>
              </a:r>
              <a:r>
                <a:rPr lang="zh-CN" altLang="en-US" sz="1400" b="1" dirty="0" smtClean="0">
                  <a:latin typeface="Calibri" pitchFamily="34" charset="0"/>
                </a:rPr>
                <a:t>月</a:t>
              </a:r>
              <a:r>
                <a:rPr lang="en-US" altLang="zh-CN" sz="1400" b="1" dirty="0" smtClean="0">
                  <a:latin typeface="Calibri" pitchFamily="34" charset="0"/>
                </a:rPr>
                <a:t>27</a:t>
              </a:r>
              <a:r>
                <a:rPr lang="zh-CN" altLang="en-US" sz="1400" b="1" dirty="0" smtClean="0">
                  <a:latin typeface="Calibri" pitchFamily="34" charset="0"/>
                </a:rPr>
                <a:t>日联合发布，规范所有金融机构、所有资管产品的纲领意见，文件地位高，效力强，</a:t>
              </a:r>
              <a:r>
                <a:rPr lang="zh-CN" altLang="en-US" sz="1400" b="1" dirty="0" smtClean="0">
                  <a:solidFill>
                    <a:srgbClr val="FF0000"/>
                  </a:solidFill>
                  <a:latin typeface="Calibri" pitchFamily="34" charset="0"/>
                </a:rPr>
                <a:t>言出法随</a:t>
              </a:r>
              <a:r>
                <a:rPr lang="zh-CN" altLang="en-US" sz="1400" b="1" dirty="0" smtClean="0">
                  <a:latin typeface="Calibri" pitchFamily="34" charset="0"/>
                </a:rPr>
                <a:t>。</a:t>
              </a:r>
              <a:endParaRPr lang="zh-CN" altLang="en-US" sz="1400" b="1" dirty="0">
                <a:latin typeface="Calibri" pitchFamily="34" charset="0"/>
              </a:endParaRPr>
            </a:p>
          </p:txBody>
        </p:sp>
      </p:grpSp>
      <p:sp>
        <p:nvSpPr>
          <p:cNvPr id="17" name="灯片编号占位符 3"/>
          <p:cNvSpPr txBox="1">
            <a:spLocks noChangeArrowheads="1"/>
          </p:cNvSpPr>
          <p:nvPr/>
        </p:nvSpPr>
        <p:spPr bwMode="auto">
          <a:xfrm>
            <a:off x="8129588" y="4649788"/>
            <a:ext cx="374650" cy="25717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 typeface="Arial" charset="0"/>
              <a:buNone/>
              <a:tabLst/>
              <a:defRPr/>
            </a:pPr>
            <a:fld id="{7FE7491C-1D29-4D6A-989B-C75C70AAA6B8}" type="slidenum">
              <a:rPr kumimoji="0" lang="zh-TW" altLang="en-US" sz="1000" b="0" i="0" u="none" strike="noStrike" kern="1200" cap="none" spc="0" normalizeH="0" baseline="0" noProof="0" smtClean="0">
                <a:ln>
                  <a:noFill/>
                </a:ln>
                <a:solidFill>
                  <a:srgbClr val="000000"/>
                </a:solidFill>
                <a:effectLst/>
                <a:uLnTx/>
                <a:uFillTx/>
                <a:latin typeface="+mn-lt"/>
                <a:ea typeface="+mn-ea"/>
                <a:cs typeface="Arial Unicode MS" pitchFamily="34" charset="-122"/>
              </a:rPr>
              <a:pPr marL="0" marR="0" lvl="0" indent="0" algn="r" defTabSz="914400" rtl="0" eaLnBrk="1" fontAlgn="base" latinLnBrk="0" hangingPunct="1">
                <a:lnSpc>
                  <a:spcPct val="100000"/>
                </a:lnSpc>
                <a:spcBef>
                  <a:spcPct val="0"/>
                </a:spcBef>
                <a:spcAft>
                  <a:spcPct val="0"/>
                </a:spcAft>
                <a:buClrTx/>
                <a:buSzTx/>
                <a:buFont typeface="Arial" charset="0"/>
                <a:buNone/>
                <a:tabLst/>
                <a:defRPr/>
              </a:pPr>
              <a:t>2</a:t>
            </a:fld>
            <a:endParaRPr kumimoji="0" lang="en-US" altLang="zh-TW" sz="1000" b="0" i="0" u="none" strike="noStrike" kern="1200" cap="none" spc="0" normalizeH="0" baseline="0" noProof="0" dirty="0">
              <a:ln>
                <a:noFill/>
              </a:ln>
              <a:solidFill>
                <a:srgbClr val="000000"/>
              </a:solidFill>
              <a:effectLst/>
              <a:uLnTx/>
              <a:uFillTx/>
              <a:latin typeface="+mn-lt"/>
              <a:ea typeface="+mn-ea"/>
              <a:cs typeface="Arial Unicode MS"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1000" fill="hold"/>
                                        <p:tgtEl>
                                          <p:spTgt spid="44"/>
                                        </p:tgtEl>
                                        <p:attrNameLst>
                                          <p:attrName>ppt_w</p:attrName>
                                        </p:attrNameLst>
                                      </p:cBhvr>
                                      <p:tavLst>
                                        <p:tav tm="0">
                                          <p:val>
                                            <p:fltVal val="0"/>
                                          </p:val>
                                        </p:tav>
                                        <p:tav tm="100000">
                                          <p:val>
                                            <p:strVal val="#ppt_w"/>
                                          </p:val>
                                        </p:tav>
                                      </p:tavLst>
                                    </p:anim>
                                    <p:anim calcmode="lin" valueType="num">
                                      <p:cBhvr>
                                        <p:cTn id="12" dur="1000" fill="hold"/>
                                        <p:tgtEl>
                                          <p:spTgt spid="44"/>
                                        </p:tgtEl>
                                        <p:attrNameLst>
                                          <p:attrName>ppt_h</p:attrName>
                                        </p:attrNameLst>
                                      </p:cBhvr>
                                      <p:tavLst>
                                        <p:tav tm="0">
                                          <p:val>
                                            <p:fltVal val="0"/>
                                          </p:val>
                                        </p:tav>
                                        <p:tav tm="100000">
                                          <p:val>
                                            <p:strVal val="#ppt_h"/>
                                          </p:val>
                                        </p:tav>
                                      </p:tavLst>
                                    </p:anim>
                                    <p:animEffect transition="in" filter="fade">
                                      <p:cBhvr>
                                        <p:cTn id="13" dur="1000"/>
                                        <p:tgtEl>
                                          <p:spTgt spid="4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87183EF9-6DB1-46FE-90F1-F1ACB793795F}" type="slidenum">
              <a:rPr lang="zh-TW" altLang="en-US" sz="1000" b="1">
                <a:latin typeface="Calibri" pitchFamily="34" charset="0"/>
                <a:ea typeface="Arial Unicode MS" pitchFamily="34" charset="-122"/>
                <a:cs typeface="Arial Unicode MS" pitchFamily="34" charset="-122"/>
              </a:rPr>
              <a:pPr algn="r"/>
              <a:t>20</a:t>
            </a:fld>
            <a:endParaRPr lang="en-US" altLang="zh-TW" sz="1000" b="1">
              <a:latin typeface="Calibri" pitchFamily="34" charset="0"/>
              <a:ea typeface="Arial Unicode MS" pitchFamily="34" charset="-122"/>
              <a:cs typeface="Arial Unicode MS" pitchFamily="34" charset="-122"/>
            </a:endParaRPr>
          </a:p>
        </p:txBody>
      </p:sp>
      <p:sp>
        <p:nvSpPr>
          <p:cNvPr id="60418" name="矩形 12"/>
          <p:cNvSpPr>
            <a:spLocks noChangeArrowheads="1"/>
          </p:cNvSpPr>
          <p:nvPr/>
        </p:nvSpPr>
        <p:spPr bwMode="auto">
          <a:xfrm>
            <a:off x="323850" y="123825"/>
            <a:ext cx="7161213" cy="366713"/>
          </a:xfrm>
          <a:prstGeom prst="rect">
            <a:avLst/>
          </a:prstGeom>
          <a:noFill/>
          <a:ln w="9525">
            <a:noFill/>
            <a:miter lim="800000"/>
            <a:headEnd/>
            <a:tailEnd/>
          </a:ln>
        </p:spPr>
        <p:txBody>
          <a:bodyPr lIns="74213" tIns="37106" rIns="74213" bIns="37106">
            <a:spAutoFit/>
          </a:bodyPr>
          <a:lstStyle/>
          <a:p>
            <a:pPr eaLnBrk="0" hangingPunct="0">
              <a:spcBef>
                <a:spcPct val="50000"/>
              </a:spcBef>
            </a:pPr>
            <a:r>
              <a:rPr lang="zh-CN" altLang="en-US" sz="1900" b="1" dirty="0" smtClean="0">
                <a:solidFill>
                  <a:srgbClr val="7F7F7F"/>
                </a:solidFill>
                <a:latin typeface="微软雅黑" pitchFamily="34" charset="-122"/>
                <a:ea typeface="微软雅黑" pitchFamily="34" charset="-122"/>
              </a:rPr>
              <a:t>对行业影响</a:t>
            </a:r>
            <a:endParaRPr lang="zh-CN" altLang="en-US" sz="1900" b="1" dirty="0">
              <a:solidFill>
                <a:srgbClr val="7F7F7F"/>
              </a:solidFill>
              <a:latin typeface="微软雅黑" pitchFamily="34" charset="-122"/>
              <a:ea typeface="微软雅黑" pitchFamily="34" charset="-122"/>
            </a:endParaRPr>
          </a:p>
        </p:txBody>
      </p:sp>
      <p:graphicFrame>
        <p:nvGraphicFramePr>
          <p:cNvPr id="5" name="图表 4"/>
          <p:cNvGraphicFramePr/>
          <p:nvPr>
            <p:extLst>
              <p:ext uri="{D42A27DB-BD31-4B8C-83A1-F6EECF244321}">
                <p14:modId xmlns:p14="http://schemas.microsoft.com/office/powerpoint/2010/main" val="3039827035"/>
              </p:ext>
            </p:extLst>
          </p:nvPr>
        </p:nvGraphicFramePr>
        <p:xfrm>
          <a:off x="5292080" y="297656"/>
          <a:ext cx="3341563" cy="2228601"/>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圆角 7"/>
          <p:cNvSpPr>
            <a:spLocks noChangeArrowheads="1"/>
          </p:cNvSpPr>
          <p:nvPr/>
        </p:nvSpPr>
        <p:spPr bwMode="auto">
          <a:xfrm>
            <a:off x="395288" y="627063"/>
            <a:ext cx="1081087" cy="393700"/>
          </a:xfrm>
          <a:prstGeom prst="roundRect">
            <a:avLst>
              <a:gd name="adj" fmla="val 50000"/>
            </a:avLst>
          </a:prstGeom>
          <a:solidFill>
            <a:schemeClr val="tx2"/>
          </a:solidFill>
          <a:ln w="12700" algn="ctr">
            <a:noFill/>
            <a:miter lim="800000"/>
            <a:headEnd/>
            <a:tailEnd/>
          </a:ln>
        </p:spPr>
        <p:txBody>
          <a:bodyPr lIns="74213" tIns="37106" rIns="74213" bIns="37106" anchor="ctr"/>
          <a:lstStyle/>
          <a:p>
            <a:r>
              <a:rPr lang="zh-CN" altLang="en-US" sz="1400" b="1">
                <a:solidFill>
                  <a:schemeClr val="bg1"/>
                </a:solidFill>
                <a:latin typeface="微软雅黑" pitchFamily="34" charset="-122"/>
                <a:ea typeface="微软雅黑" pitchFamily="34" charset="-122"/>
              </a:rPr>
              <a:t>银行理财</a:t>
            </a:r>
          </a:p>
        </p:txBody>
      </p:sp>
      <p:sp>
        <p:nvSpPr>
          <p:cNvPr id="9" name="矩形: 圆角 43">
            <a:extLst>
              <a:ext uri="{FF2B5EF4-FFF2-40B4-BE49-F238E27FC236}"/>
            </a:extLst>
          </p:cNvPr>
          <p:cNvSpPr>
            <a:spLocks noChangeAspect="1"/>
          </p:cNvSpPr>
          <p:nvPr/>
        </p:nvSpPr>
        <p:spPr>
          <a:xfrm>
            <a:off x="107950" y="700088"/>
            <a:ext cx="358775" cy="268287"/>
          </a:xfrm>
          <a:prstGeom prst="roundRect">
            <a:avLst>
              <a:gd name="adj" fmla="val 50000"/>
            </a:avLst>
          </a:prstGeom>
          <a:solidFill>
            <a:srgbClr val="8E1E00"/>
          </a:solidFill>
          <a:ln w="25400">
            <a:solidFill>
              <a:srgbClr val="FFFAE3"/>
            </a:solidFill>
          </a:ln>
        </p:spPr>
        <p:style>
          <a:lnRef idx="2">
            <a:schemeClr val="accent1">
              <a:shade val="50000"/>
            </a:schemeClr>
          </a:lnRef>
          <a:fillRef idx="1">
            <a:schemeClr val="accent1"/>
          </a:fillRef>
          <a:effectRef idx="0">
            <a:schemeClr val="accent1"/>
          </a:effectRef>
          <a:fontRef idx="minor">
            <a:schemeClr val="lt1"/>
          </a:fontRef>
        </p:style>
        <p:txBody>
          <a:bodyPr lIns="74213" tIns="37106" rIns="74213" bIns="37106" anchor="ctr"/>
          <a:lstStyle/>
          <a:p>
            <a:pPr algn="ctr" fontAlgn="auto">
              <a:spcBef>
                <a:spcPts val="0"/>
              </a:spcBef>
              <a:spcAft>
                <a:spcPts val="0"/>
              </a:spcAft>
              <a:defRPr/>
            </a:pPr>
            <a:r>
              <a:rPr lang="en-US" altLang="zh-CN" b="1" dirty="0">
                <a:solidFill>
                  <a:srgbClr val="FFFAE3"/>
                </a:solidFill>
                <a:latin typeface="Century Gothic" panose="020B0502020202020204" pitchFamily="34" charset="0"/>
              </a:rPr>
              <a:t>1</a:t>
            </a:r>
            <a:endParaRPr lang="zh-CN" altLang="en-US" b="1" dirty="0">
              <a:solidFill>
                <a:srgbClr val="FFFAE3"/>
              </a:solidFill>
              <a:latin typeface="Century Gothic" panose="020B0502020202020204" pitchFamily="34" charset="0"/>
            </a:endParaRPr>
          </a:p>
        </p:txBody>
      </p:sp>
      <p:sp>
        <p:nvSpPr>
          <p:cNvPr id="10" name="矩形 9"/>
          <p:cNvSpPr>
            <a:spLocks noChangeArrowheads="1"/>
          </p:cNvSpPr>
          <p:nvPr/>
        </p:nvSpPr>
        <p:spPr bwMode="auto">
          <a:xfrm>
            <a:off x="323850" y="1131888"/>
            <a:ext cx="2087563" cy="3329674"/>
          </a:xfrm>
          <a:prstGeom prst="rect">
            <a:avLst/>
          </a:prstGeom>
          <a:gradFill rotWithShape="0">
            <a:gsLst>
              <a:gs pos="0">
                <a:srgbClr val="8488C4"/>
              </a:gs>
              <a:gs pos="53000">
                <a:srgbClr val="D4DEFF"/>
              </a:gs>
              <a:gs pos="83000">
                <a:srgbClr val="D4DEFF"/>
              </a:gs>
              <a:gs pos="100000">
                <a:srgbClr val="96AB94"/>
              </a:gs>
            </a:gsLst>
            <a:lin ang="5400000"/>
          </a:gradFill>
          <a:ln w="9525">
            <a:noFill/>
            <a:miter lim="800000"/>
            <a:headEnd/>
            <a:tailEnd/>
          </a:ln>
        </p:spPr>
        <p:txBody>
          <a:bodyPr lIns="74213" tIns="37106" rIns="74213" bIns="37106">
            <a:spAutoFit/>
          </a:bodyPr>
          <a:lstStyle/>
          <a:p>
            <a:pPr>
              <a:spcBef>
                <a:spcPts val="300"/>
              </a:spcBef>
              <a:spcAft>
                <a:spcPts val="300"/>
              </a:spcAft>
            </a:pPr>
            <a:r>
              <a:rPr lang="en-US" altLang="zh-CN" sz="1100" dirty="0">
                <a:latin typeface="微软雅黑" pitchFamily="34" charset="-122"/>
                <a:ea typeface="微软雅黑" pitchFamily="34" charset="-122"/>
              </a:rPr>
              <a:t>1</a:t>
            </a:r>
            <a:r>
              <a:rPr lang="zh-CN" altLang="en-US" sz="1100" dirty="0">
                <a:latin typeface="微软雅黑" pitchFamily="34" charset="-122"/>
                <a:ea typeface="微软雅黑" pitchFamily="34" charset="-122"/>
              </a:rPr>
              <a:t>、</a:t>
            </a:r>
            <a:r>
              <a:rPr lang="en-US" altLang="zh-CN" sz="1100" u="sng" dirty="0">
                <a:latin typeface="微软雅黑" pitchFamily="34" charset="-122"/>
                <a:ea typeface="微软雅黑" pitchFamily="34" charset="-122"/>
              </a:rPr>
              <a:t>22.2</a:t>
            </a:r>
            <a:r>
              <a:rPr lang="zh-CN" altLang="en-US" sz="1100" u="sng" dirty="0">
                <a:latin typeface="微软雅黑" pitchFamily="34" charset="-122"/>
                <a:ea typeface="微软雅黑" pitchFamily="34" charset="-122"/>
              </a:rPr>
              <a:t>万亿的表外理财中，约有</a:t>
            </a:r>
            <a:r>
              <a:rPr lang="en-US" altLang="zh-CN" sz="1100" u="sng" dirty="0">
                <a:latin typeface="微软雅黑" pitchFamily="34" charset="-122"/>
                <a:ea typeface="微软雅黑" pitchFamily="34" charset="-122"/>
              </a:rPr>
              <a:t>80%-85%</a:t>
            </a:r>
            <a:r>
              <a:rPr lang="zh-CN" altLang="en-US" sz="1100" u="sng" dirty="0">
                <a:latin typeface="微软雅黑" pitchFamily="34" charset="-122"/>
                <a:ea typeface="微软雅黑" pitchFamily="34" charset="-122"/>
              </a:rPr>
              <a:t>以上为预期收益型产品，其余的净值型产品计价方式也大部分不符合新规对净值计算的要求，两年内面临压缩清理。（利空）</a:t>
            </a:r>
            <a:endParaRPr lang="en-US" altLang="zh-CN" sz="1100" dirty="0">
              <a:latin typeface="微软雅黑" pitchFamily="34" charset="-122"/>
              <a:ea typeface="微软雅黑" pitchFamily="34" charset="-122"/>
            </a:endParaRPr>
          </a:p>
          <a:p>
            <a:pPr>
              <a:spcBef>
                <a:spcPts val="300"/>
              </a:spcBef>
              <a:spcAft>
                <a:spcPts val="300"/>
              </a:spcAft>
            </a:pPr>
            <a:r>
              <a:rPr lang="en-US" altLang="zh-CN" sz="1100" dirty="0">
                <a:latin typeface="微软雅黑" pitchFamily="34" charset="-122"/>
                <a:ea typeface="微软雅黑" pitchFamily="34" charset="-122"/>
              </a:rPr>
              <a:t>2</a:t>
            </a:r>
            <a:r>
              <a:rPr lang="zh-CN" altLang="en-US" sz="1100" dirty="0" smtClean="0">
                <a:latin typeface="微软雅黑" pitchFamily="34" charset="-122"/>
                <a:ea typeface="微软雅黑" pitchFamily="34" charset="-122"/>
              </a:rPr>
              <a:t>、保本理财将被结构性存款替代，转入表内。（利空）</a:t>
            </a:r>
            <a:endParaRPr lang="en-US" altLang="zh-CN" sz="1100" dirty="0">
              <a:latin typeface="微软雅黑" pitchFamily="34" charset="-122"/>
              <a:ea typeface="微软雅黑" pitchFamily="34" charset="-122"/>
            </a:endParaRPr>
          </a:p>
          <a:p>
            <a:pPr>
              <a:spcBef>
                <a:spcPts val="300"/>
              </a:spcBef>
              <a:spcAft>
                <a:spcPts val="300"/>
              </a:spcAft>
            </a:pPr>
            <a:r>
              <a:rPr lang="en-US" altLang="zh-CN" sz="1100" dirty="0">
                <a:latin typeface="微软雅黑" pitchFamily="34" charset="-122"/>
                <a:ea typeface="微软雅黑" pitchFamily="34" charset="-122"/>
              </a:rPr>
              <a:t>3</a:t>
            </a:r>
            <a:r>
              <a:rPr lang="zh-CN" altLang="en-US" sz="1100" dirty="0">
                <a:latin typeface="微软雅黑" pitchFamily="34" charset="-122"/>
                <a:ea typeface="微软雅黑" pitchFamily="34" charset="-122"/>
              </a:rPr>
              <a:t>、银行理财子公司化运作是趋势，银行理财平等地位确定</a:t>
            </a:r>
            <a:r>
              <a:rPr lang="zh-CN" altLang="en-US" sz="1100" dirty="0" smtClean="0">
                <a:latin typeface="微软雅黑" pitchFamily="34" charset="-122"/>
                <a:ea typeface="微软雅黑" pitchFamily="34" charset="-122"/>
              </a:rPr>
              <a:t>，证券账户开户和权益投资放开</a:t>
            </a:r>
            <a:r>
              <a:rPr lang="zh-CN" altLang="en-US" sz="1100" dirty="0">
                <a:latin typeface="微软雅黑" pitchFamily="34" charset="-122"/>
                <a:ea typeface="微软雅黑" pitchFamily="34" charset="-122"/>
              </a:rPr>
              <a:t>。（利好）</a:t>
            </a:r>
            <a:endParaRPr lang="en-US" altLang="zh-CN" sz="1100" dirty="0">
              <a:latin typeface="微软雅黑" pitchFamily="34" charset="-122"/>
              <a:ea typeface="微软雅黑" pitchFamily="34" charset="-122"/>
            </a:endParaRPr>
          </a:p>
          <a:p>
            <a:pPr>
              <a:spcBef>
                <a:spcPts val="300"/>
              </a:spcBef>
              <a:spcAft>
                <a:spcPts val="300"/>
              </a:spcAft>
            </a:pPr>
            <a:r>
              <a:rPr lang="en-US" altLang="zh-CN" sz="1100" dirty="0">
                <a:latin typeface="微软雅黑" pitchFamily="34" charset="-122"/>
                <a:ea typeface="微软雅黑" pitchFamily="34" charset="-122"/>
              </a:rPr>
              <a:t>4</a:t>
            </a:r>
            <a:r>
              <a:rPr lang="zh-CN" altLang="en-US" sz="1100" dirty="0">
                <a:latin typeface="微软雅黑" pitchFamily="34" charset="-122"/>
                <a:ea typeface="微软雅黑" pitchFamily="34" charset="-122"/>
              </a:rPr>
              <a:t>、银行公募理财产品原则上将不能再投资非标，遵循公募投资范围（短期利空，长期中性）</a:t>
            </a:r>
            <a:endParaRPr lang="zh-CN" altLang="zh-CN" sz="1100" dirty="0">
              <a:latin typeface="微软雅黑" pitchFamily="34" charset="-122"/>
              <a:ea typeface="微软雅黑" pitchFamily="34" charset="-122"/>
            </a:endParaRPr>
          </a:p>
          <a:p>
            <a:endParaRPr lang="zh-CN" altLang="zh-CN" dirty="0">
              <a:latin typeface="微软雅黑" pitchFamily="34" charset="-122"/>
              <a:ea typeface="微软雅黑" pitchFamily="34" charset="-122"/>
            </a:endParaRPr>
          </a:p>
        </p:txBody>
      </p:sp>
      <p:sp>
        <p:nvSpPr>
          <p:cNvPr id="11" name="矩形: 圆角 7"/>
          <p:cNvSpPr>
            <a:spLocks noChangeArrowheads="1"/>
          </p:cNvSpPr>
          <p:nvPr/>
        </p:nvSpPr>
        <p:spPr bwMode="auto">
          <a:xfrm>
            <a:off x="2922588" y="484188"/>
            <a:ext cx="1289050" cy="463550"/>
          </a:xfrm>
          <a:prstGeom prst="roundRect">
            <a:avLst>
              <a:gd name="adj" fmla="val 50000"/>
            </a:avLst>
          </a:prstGeom>
          <a:solidFill>
            <a:schemeClr val="tx2"/>
          </a:solidFill>
          <a:ln w="12700" algn="ctr">
            <a:noFill/>
            <a:miter lim="800000"/>
            <a:headEnd/>
            <a:tailEnd/>
          </a:ln>
        </p:spPr>
        <p:txBody>
          <a:bodyPr lIns="74213" tIns="37106" rIns="74213" bIns="37106" anchor="ctr"/>
          <a:lstStyle/>
          <a:p>
            <a:r>
              <a:rPr lang="zh-CN" altLang="en-US" sz="1400" b="1">
                <a:solidFill>
                  <a:schemeClr val="bg1"/>
                </a:solidFill>
                <a:latin typeface="微软雅黑" pitchFamily="34" charset="-122"/>
                <a:ea typeface="微软雅黑" pitchFamily="34" charset="-122"/>
              </a:rPr>
              <a:t>信托，基金子公司</a:t>
            </a:r>
          </a:p>
        </p:txBody>
      </p:sp>
      <p:sp>
        <p:nvSpPr>
          <p:cNvPr id="12" name="矩形: 圆角 43">
            <a:extLst>
              <a:ext uri="{FF2B5EF4-FFF2-40B4-BE49-F238E27FC236}"/>
            </a:extLst>
          </p:cNvPr>
          <p:cNvSpPr>
            <a:spLocks noChangeAspect="1"/>
          </p:cNvSpPr>
          <p:nvPr/>
        </p:nvSpPr>
        <p:spPr>
          <a:xfrm>
            <a:off x="2635250" y="627063"/>
            <a:ext cx="358775" cy="269875"/>
          </a:xfrm>
          <a:prstGeom prst="roundRect">
            <a:avLst>
              <a:gd name="adj" fmla="val 50000"/>
            </a:avLst>
          </a:prstGeom>
          <a:solidFill>
            <a:srgbClr val="8E1E00"/>
          </a:solidFill>
          <a:ln w="25400">
            <a:solidFill>
              <a:srgbClr val="FFFAE3"/>
            </a:solidFill>
          </a:ln>
        </p:spPr>
        <p:style>
          <a:lnRef idx="2">
            <a:schemeClr val="accent1">
              <a:shade val="50000"/>
            </a:schemeClr>
          </a:lnRef>
          <a:fillRef idx="1">
            <a:schemeClr val="accent1"/>
          </a:fillRef>
          <a:effectRef idx="0">
            <a:schemeClr val="accent1"/>
          </a:effectRef>
          <a:fontRef idx="minor">
            <a:schemeClr val="lt1"/>
          </a:fontRef>
        </p:style>
        <p:txBody>
          <a:bodyPr lIns="74213" tIns="37106" rIns="74213" bIns="37106" anchor="ctr"/>
          <a:lstStyle/>
          <a:p>
            <a:pPr algn="ctr" fontAlgn="auto">
              <a:spcBef>
                <a:spcPts val="0"/>
              </a:spcBef>
              <a:spcAft>
                <a:spcPts val="0"/>
              </a:spcAft>
              <a:defRPr/>
            </a:pPr>
            <a:r>
              <a:rPr lang="en-US" altLang="zh-CN" b="1" dirty="0">
                <a:solidFill>
                  <a:srgbClr val="FFFAE3"/>
                </a:solidFill>
                <a:latin typeface="Century Gothic" panose="020B0502020202020204" pitchFamily="34" charset="0"/>
              </a:rPr>
              <a:t>2</a:t>
            </a:r>
            <a:endParaRPr lang="zh-CN" altLang="en-US" b="1" dirty="0">
              <a:solidFill>
                <a:srgbClr val="FFFAE3"/>
              </a:solidFill>
              <a:latin typeface="Century Gothic" panose="020B0502020202020204" pitchFamily="34" charset="0"/>
            </a:endParaRPr>
          </a:p>
        </p:txBody>
      </p:sp>
      <p:sp>
        <p:nvSpPr>
          <p:cNvPr id="13" name="矩形 12"/>
          <p:cNvSpPr>
            <a:spLocks noChangeArrowheads="1"/>
          </p:cNvSpPr>
          <p:nvPr/>
        </p:nvSpPr>
        <p:spPr bwMode="auto">
          <a:xfrm>
            <a:off x="2500298" y="1000114"/>
            <a:ext cx="2719403" cy="156765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lIns="74213" tIns="37106" rIns="74213" bIns="37106">
            <a:spAutoFit/>
          </a:bodyPr>
          <a:lstStyle/>
          <a:p>
            <a:pPr fontAlgn="auto">
              <a:spcBef>
                <a:spcPts val="300"/>
              </a:spcBef>
              <a:spcAft>
                <a:spcPts val="300"/>
              </a:spcAft>
              <a:defRPr/>
            </a:pPr>
            <a:r>
              <a:rPr lang="en-US" altLang="zh-CN" sz="1100" dirty="0">
                <a:latin typeface="微软雅黑" pitchFamily="34" charset="-122"/>
                <a:ea typeface="微软雅黑" pitchFamily="34" charset="-122"/>
              </a:rPr>
              <a:t>1</a:t>
            </a:r>
            <a:r>
              <a:rPr lang="zh-CN" altLang="en-US" sz="1100" dirty="0">
                <a:latin typeface="微软雅黑" pitchFamily="34" charset="-122"/>
                <a:ea typeface="微软雅黑" pitchFamily="34" charset="-122"/>
              </a:rPr>
              <a:t>、原先依赖银行的资金来源</a:t>
            </a:r>
            <a:r>
              <a:rPr lang="zh-CN" altLang="en-US" sz="1100" dirty="0" smtClean="0">
                <a:latin typeface="微软雅黑" pitchFamily="34" charset="-122"/>
                <a:ea typeface="微软雅黑" pitchFamily="34" charset="-122"/>
              </a:rPr>
              <a:t>受到嵌套限制</a:t>
            </a:r>
            <a:r>
              <a:rPr lang="zh-CN" altLang="en-US" sz="1100" dirty="0">
                <a:latin typeface="微软雅黑" pitchFamily="34" charset="-122"/>
                <a:ea typeface="微软雅黑" pitchFamily="34" charset="-122"/>
              </a:rPr>
              <a:t>。</a:t>
            </a:r>
            <a:r>
              <a:rPr lang="zh-CN" altLang="en-US" sz="1100" dirty="0" smtClean="0">
                <a:latin typeface="微软雅黑" pitchFamily="34" charset="-122"/>
                <a:ea typeface="微软雅黑" pitchFamily="34" charset="-122"/>
              </a:rPr>
              <a:t>（空</a:t>
            </a:r>
            <a:r>
              <a:rPr lang="zh-CN" altLang="en-US" sz="1100" dirty="0">
                <a:latin typeface="微软雅黑" pitchFamily="34" charset="-122"/>
                <a:ea typeface="微软雅黑" pitchFamily="34" charset="-122"/>
              </a:rPr>
              <a:t>）</a:t>
            </a:r>
            <a:endParaRPr lang="en-US" altLang="zh-CN" sz="1100" dirty="0">
              <a:latin typeface="微软雅黑" pitchFamily="34" charset="-122"/>
              <a:ea typeface="微软雅黑" pitchFamily="34" charset="-122"/>
            </a:endParaRPr>
          </a:p>
          <a:p>
            <a:pPr fontAlgn="auto">
              <a:spcBef>
                <a:spcPts val="300"/>
              </a:spcBef>
              <a:spcAft>
                <a:spcPts val="300"/>
              </a:spcAft>
              <a:defRPr/>
            </a:pPr>
            <a:r>
              <a:rPr lang="en-US" altLang="zh-CN" sz="1100" dirty="0">
                <a:latin typeface="微软雅黑" pitchFamily="34" charset="-122"/>
                <a:ea typeface="微软雅黑" pitchFamily="34" charset="-122"/>
              </a:rPr>
              <a:t>2</a:t>
            </a:r>
            <a:r>
              <a:rPr lang="zh-CN" altLang="en-US" sz="1100" dirty="0">
                <a:latin typeface="微软雅黑" pitchFamily="34" charset="-122"/>
                <a:ea typeface="微软雅黑" pitchFamily="34" charset="-122"/>
              </a:rPr>
              <a:t>、通道业务萎缩。</a:t>
            </a:r>
            <a:r>
              <a:rPr lang="zh-CN" altLang="en-US" sz="1100" dirty="0" smtClean="0">
                <a:latin typeface="微软雅黑" pitchFamily="34" charset="-122"/>
                <a:ea typeface="微软雅黑" pitchFamily="34" charset="-122"/>
              </a:rPr>
              <a:t>（空</a:t>
            </a:r>
            <a:r>
              <a:rPr lang="zh-CN" altLang="en-US" sz="1100" dirty="0">
                <a:latin typeface="微软雅黑" pitchFamily="34" charset="-122"/>
                <a:ea typeface="微软雅黑" pitchFamily="34" charset="-122"/>
              </a:rPr>
              <a:t>）</a:t>
            </a:r>
            <a:endParaRPr lang="en-US" altLang="zh-CN" sz="1100" dirty="0">
              <a:latin typeface="微软雅黑" pitchFamily="34" charset="-122"/>
              <a:ea typeface="微软雅黑" pitchFamily="34" charset="-122"/>
            </a:endParaRPr>
          </a:p>
          <a:p>
            <a:pPr fontAlgn="auto">
              <a:spcBef>
                <a:spcPts val="300"/>
              </a:spcBef>
              <a:spcAft>
                <a:spcPts val="300"/>
              </a:spcAft>
              <a:defRPr/>
            </a:pPr>
            <a:r>
              <a:rPr lang="en-US" altLang="zh-CN" sz="1100" dirty="0">
                <a:latin typeface="微软雅黑" pitchFamily="34" charset="-122"/>
                <a:ea typeface="微软雅黑" pitchFamily="34" charset="-122"/>
              </a:rPr>
              <a:t>3</a:t>
            </a:r>
            <a:r>
              <a:rPr lang="zh-CN" altLang="en-US" sz="1100" dirty="0">
                <a:latin typeface="微软雅黑" pitchFamily="34" charset="-122"/>
                <a:ea typeface="微软雅黑" pitchFamily="34" charset="-122"/>
              </a:rPr>
              <a:t>、期限匹配要求将极大限制信托对非标资产的配置。</a:t>
            </a:r>
            <a:r>
              <a:rPr lang="zh-CN" altLang="en-US" sz="1100" dirty="0" smtClean="0">
                <a:latin typeface="微软雅黑" pitchFamily="34" charset="-122"/>
                <a:ea typeface="微软雅黑" pitchFamily="34" charset="-122"/>
              </a:rPr>
              <a:t>（空）</a:t>
            </a:r>
            <a:endParaRPr lang="en-US" altLang="zh-CN" sz="1100" dirty="0" smtClean="0">
              <a:latin typeface="微软雅黑" pitchFamily="34" charset="-122"/>
              <a:ea typeface="微软雅黑" pitchFamily="34" charset="-122"/>
            </a:endParaRPr>
          </a:p>
          <a:p>
            <a:pPr fontAlgn="auto">
              <a:spcBef>
                <a:spcPts val="300"/>
              </a:spcBef>
              <a:spcAft>
                <a:spcPts val="300"/>
              </a:spcAft>
              <a:defRPr/>
            </a:pPr>
            <a:r>
              <a:rPr lang="en-US" altLang="zh-CN" sz="1100" dirty="0" smtClean="0">
                <a:latin typeface="微软雅黑" pitchFamily="34" charset="-122"/>
                <a:ea typeface="微软雅黑" pitchFamily="34" charset="-122"/>
              </a:rPr>
              <a:t>4</a:t>
            </a:r>
            <a:r>
              <a:rPr lang="zh-CN" altLang="en-US" sz="1100" dirty="0" smtClean="0">
                <a:latin typeface="微软雅黑" pitchFamily="34" charset="-122"/>
                <a:ea typeface="微软雅黑" pitchFamily="34" charset="-122"/>
              </a:rPr>
              <a:t>、基金子公司获金融机构地位。（多）</a:t>
            </a:r>
            <a:endParaRPr lang="en-US" altLang="zh-CN" sz="1100" dirty="0" smtClean="0">
              <a:latin typeface="微软雅黑" pitchFamily="34" charset="-122"/>
              <a:ea typeface="微软雅黑" pitchFamily="34" charset="-122"/>
            </a:endParaRPr>
          </a:p>
          <a:p>
            <a:pPr fontAlgn="auto">
              <a:spcBef>
                <a:spcPts val="300"/>
              </a:spcBef>
              <a:spcAft>
                <a:spcPts val="300"/>
              </a:spcAft>
              <a:defRPr/>
            </a:pPr>
            <a:r>
              <a:rPr lang="en-US" altLang="zh-CN" sz="1100" dirty="0" smtClean="0">
                <a:latin typeface="微软雅黑" pitchFamily="34" charset="-122"/>
                <a:ea typeface="微软雅黑" pitchFamily="34" charset="-122"/>
              </a:rPr>
              <a:t>5</a:t>
            </a:r>
            <a:r>
              <a:rPr lang="zh-CN" altLang="en-US" sz="1100" dirty="0" smtClean="0">
                <a:latin typeface="微软雅黑" pitchFamily="34" charset="-122"/>
                <a:ea typeface="微软雅黑" pitchFamily="34" charset="-122"/>
              </a:rPr>
              <a:t>、</a:t>
            </a:r>
            <a:r>
              <a:rPr lang="en-US" altLang="zh-CN" sz="1100" dirty="0" smtClean="0">
                <a:latin typeface="微软雅黑" pitchFamily="34" charset="-122"/>
                <a:ea typeface="微软雅黑" pitchFamily="34" charset="-122"/>
              </a:rPr>
              <a:t>ABS</a:t>
            </a:r>
            <a:r>
              <a:rPr lang="zh-CN" altLang="en-US" sz="1100" dirty="0" smtClean="0">
                <a:latin typeface="微软雅黑" pitchFamily="34" charset="-122"/>
                <a:ea typeface="微软雅黑" pitchFamily="34" charset="-122"/>
              </a:rPr>
              <a:t>（多）</a:t>
            </a:r>
            <a:endParaRPr lang="zh-CN" altLang="zh-CN" dirty="0">
              <a:latin typeface="微软雅黑" pitchFamily="34" charset="-122"/>
              <a:ea typeface="微软雅黑" pitchFamily="34" charset="-122"/>
            </a:endParaRPr>
          </a:p>
        </p:txBody>
      </p:sp>
      <p:sp>
        <p:nvSpPr>
          <p:cNvPr id="14" name="矩形: 圆角 7"/>
          <p:cNvSpPr>
            <a:spLocks noChangeArrowheads="1"/>
          </p:cNvSpPr>
          <p:nvPr/>
        </p:nvSpPr>
        <p:spPr bwMode="auto">
          <a:xfrm>
            <a:off x="2922588" y="2611686"/>
            <a:ext cx="1001712" cy="392112"/>
          </a:xfrm>
          <a:prstGeom prst="roundRect">
            <a:avLst>
              <a:gd name="adj" fmla="val 50000"/>
            </a:avLst>
          </a:prstGeom>
          <a:solidFill>
            <a:schemeClr val="tx2"/>
          </a:solidFill>
          <a:ln w="12700" algn="ctr">
            <a:noFill/>
            <a:miter lim="800000"/>
            <a:headEnd/>
            <a:tailEnd/>
          </a:ln>
        </p:spPr>
        <p:txBody>
          <a:bodyPr lIns="74213" tIns="37106" rIns="74213" bIns="37106" anchor="ctr"/>
          <a:lstStyle/>
          <a:p>
            <a:r>
              <a:rPr lang="zh-CN" altLang="en-US" sz="1400" b="1">
                <a:solidFill>
                  <a:schemeClr val="bg1"/>
                </a:solidFill>
                <a:latin typeface="微软雅黑" pitchFamily="34" charset="-122"/>
                <a:ea typeface="微软雅黑" pitchFamily="34" charset="-122"/>
              </a:rPr>
              <a:t>公募基金</a:t>
            </a:r>
          </a:p>
        </p:txBody>
      </p:sp>
      <p:sp>
        <p:nvSpPr>
          <p:cNvPr id="15" name="矩形: 圆角 43">
            <a:extLst>
              <a:ext uri="{FF2B5EF4-FFF2-40B4-BE49-F238E27FC236}"/>
            </a:extLst>
          </p:cNvPr>
          <p:cNvSpPr>
            <a:spLocks noChangeAspect="1"/>
          </p:cNvSpPr>
          <p:nvPr/>
        </p:nvSpPr>
        <p:spPr>
          <a:xfrm>
            <a:off x="2635250" y="2643758"/>
            <a:ext cx="358775" cy="269875"/>
          </a:xfrm>
          <a:prstGeom prst="roundRect">
            <a:avLst>
              <a:gd name="adj" fmla="val 50000"/>
            </a:avLst>
          </a:prstGeom>
          <a:solidFill>
            <a:srgbClr val="8E1E00"/>
          </a:solidFill>
          <a:ln w="25400">
            <a:solidFill>
              <a:srgbClr val="FFFAE3"/>
            </a:solidFill>
          </a:ln>
        </p:spPr>
        <p:style>
          <a:lnRef idx="2">
            <a:schemeClr val="accent1">
              <a:shade val="50000"/>
            </a:schemeClr>
          </a:lnRef>
          <a:fillRef idx="1">
            <a:schemeClr val="accent1"/>
          </a:fillRef>
          <a:effectRef idx="0">
            <a:schemeClr val="accent1"/>
          </a:effectRef>
          <a:fontRef idx="minor">
            <a:schemeClr val="lt1"/>
          </a:fontRef>
        </p:style>
        <p:txBody>
          <a:bodyPr lIns="74213" tIns="37106" rIns="74213" bIns="37106" anchor="ctr"/>
          <a:lstStyle/>
          <a:p>
            <a:pPr algn="ctr" fontAlgn="auto">
              <a:spcBef>
                <a:spcPts val="0"/>
              </a:spcBef>
              <a:spcAft>
                <a:spcPts val="0"/>
              </a:spcAft>
              <a:defRPr/>
            </a:pPr>
            <a:r>
              <a:rPr lang="en-US" altLang="zh-CN" b="1" dirty="0">
                <a:solidFill>
                  <a:srgbClr val="FFFAE3"/>
                </a:solidFill>
                <a:latin typeface="Century Gothic" panose="020B0502020202020204" pitchFamily="34" charset="0"/>
              </a:rPr>
              <a:t>3</a:t>
            </a:r>
            <a:endParaRPr lang="zh-CN" altLang="en-US" b="1" dirty="0">
              <a:solidFill>
                <a:srgbClr val="FFFAE3"/>
              </a:solidFill>
              <a:latin typeface="Century Gothic" panose="020B0502020202020204" pitchFamily="34" charset="0"/>
            </a:endParaRPr>
          </a:p>
        </p:txBody>
      </p:sp>
      <p:sp>
        <p:nvSpPr>
          <p:cNvPr id="16" name="矩形 15"/>
          <p:cNvSpPr>
            <a:spLocks noChangeArrowheads="1"/>
          </p:cNvSpPr>
          <p:nvPr/>
        </p:nvSpPr>
        <p:spPr bwMode="auto">
          <a:xfrm>
            <a:off x="2555777" y="3003550"/>
            <a:ext cx="2663924" cy="17369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lIns="74213" tIns="37106" rIns="74213" bIns="37106">
            <a:spAutoFit/>
          </a:bodyPr>
          <a:lstStyle/>
          <a:p>
            <a:pPr fontAlgn="auto">
              <a:spcBef>
                <a:spcPts val="300"/>
              </a:spcBef>
              <a:spcAft>
                <a:spcPts val="300"/>
              </a:spcAft>
              <a:defRPr/>
            </a:pPr>
            <a:r>
              <a:rPr lang="en-US" altLang="zh-CN" sz="1100" dirty="0">
                <a:latin typeface="微软雅黑" pitchFamily="34" charset="-122"/>
                <a:ea typeface="微软雅黑" pitchFamily="34" charset="-122"/>
              </a:rPr>
              <a:t>1</a:t>
            </a:r>
            <a:r>
              <a:rPr lang="zh-CN" altLang="en-US" sz="1100" dirty="0">
                <a:latin typeface="微软雅黑" pitchFamily="34" charset="-122"/>
                <a:ea typeface="微软雅黑" pitchFamily="34" charset="-122"/>
              </a:rPr>
              <a:t>、分级基金两年内面临清理。（利空）</a:t>
            </a:r>
            <a:endParaRPr lang="en-US" altLang="zh-CN" sz="1100" dirty="0">
              <a:latin typeface="微软雅黑" pitchFamily="34" charset="-122"/>
              <a:ea typeface="微软雅黑" pitchFamily="34" charset="-122"/>
            </a:endParaRPr>
          </a:p>
          <a:p>
            <a:pPr fontAlgn="auto">
              <a:spcBef>
                <a:spcPts val="300"/>
              </a:spcBef>
              <a:spcAft>
                <a:spcPts val="300"/>
              </a:spcAft>
              <a:defRPr/>
            </a:pPr>
            <a:r>
              <a:rPr lang="en-US" altLang="zh-CN" sz="1100" dirty="0">
                <a:latin typeface="微软雅黑" pitchFamily="34" charset="-122"/>
                <a:ea typeface="微软雅黑" pitchFamily="34" charset="-122"/>
              </a:rPr>
              <a:t>2</a:t>
            </a:r>
            <a:r>
              <a:rPr lang="zh-CN" altLang="en-US" sz="1100" dirty="0">
                <a:latin typeface="微软雅黑" pitchFamily="34" charset="-122"/>
                <a:ea typeface="微软雅黑" pitchFamily="34" charset="-122"/>
              </a:rPr>
              <a:t>、定制</a:t>
            </a:r>
            <a:r>
              <a:rPr lang="zh-CN" altLang="en-US" sz="1100" dirty="0" smtClean="0">
                <a:latin typeface="微软雅黑" pitchFamily="34" charset="-122"/>
                <a:ea typeface="微软雅黑" pitchFamily="34" charset="-122"/>
              </a:rPr>
              <a:t>基金或迎来发展机遇。</a:t>
            </a:r>
            <a:r>
              <a:rPr lang="zh-CN" altLang="en-US" sz="1100" dirty="0">
                <a:latin typeface="微软雅黑" pitchFamily="34" charset="-122"/>
                <a:ea typeface="微软雅黑" pitchFamily="34" charset="-122"/>
              </a:rPr>
              <a:t>（</a:t>
            </a:r>
            <a:r>
              <a:rPr lang="zh-CN" altLang="en-US" sz="1100" dirty="0" smtClean="0">
                <a:latin typeface="微软雅黑" pitchFamily="34" charset="-122"/>
                <a:ea typeface="微软雅黑" pitchFamily="34" charset="-122"/>
              </a:rPr>
              <a:t>利好）</a:t>
            </a:r>
            <a:endParaRPr lang="en-US" altLang="zh-CN" sz="1100" dirty="0">
              <a:latin typeface="微软雅黑" pitchFamily="34" charset="-122"/>
              <a:ea typeface="微软雅黑" pitchFamily="34" charset="-122"/>
            </a:endParaRPr>
          </a:p>
          <a:p>
            <a:pPr fontAlgn="auto">
              <a:spcBef>
                <a:spcPts val="300"/>
              </a:spcBef>
              <a:spcAft>
                <a:spcPts val="300"/>
              </a:spcAft>
              <a:defRPr/>
            </a:pPr>
            <a:r>
              <a:rPr lang="en-US" altLang="zh-CN" sz="1100" dirty="0">
                <a:latin typeface="微软雅黑" pitchFamily="34" charset="-122"/>
                <a:ea typeface="微软雅黑" pitchFamily="34" charset="-122"/>
              </a:rPr>
              <a:t>3</a:t>
            </a:r>
            <a:r>
              <a:rPr lang="zh-CN" altLang="en-US" sz="1100" dirty="0">
                <a:latin typeface="微软雅黑" pitchFamily="34" charset="-122"/>
                <a:ea typeface="微软雅黑" pitchFamily="34" charset="-122"/>
              </a:rPr>
              <a:t>、与银行净值化公募理财的竞争与合作（中性）</a:t>
            </a:r>
            <a:endParaRPr lang="en-US" altLang="zh-CN" sz="1100" dirty="0">
              <a:latin typeface="微软雅黑" pitchFamily="34" charset="-122"/>
              <a:ea typeface="微软雅黑" pitchFamily="34" charset="-122"/>
            </a:endParaRPr>
          </a:p>
          <a:p>
            <a:pPr fontAlgn="auto">
              <a:spcBef>
                <a:spcPts val="300"/>
              </a:spcBef>
              <a:spcAft>
                <a:spcPts val="300"/>
              </a:spcAft>
              <a:defRPr/>
            </a:pPr>
            <a:r>
              <a:rPr lang="en-US" altLang="zh-CN" sz="1100" dirty="0">
                <a:latin typeface="微软雅黑" pitchFamily="34" charset="-122"/>
                <a:ea typeface="微软雅黑" pitchFamily="34" charset="-122"/>
              </a:rPr>
              <a:t>4</a:t>
            </a: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FOF</a:t>
            </a:r>
            <a:r>
              <a:rPr lang="zh-CN" altLang="en-US" sz="1100" dirty="0">
                <a:latin typeface="微软雅黑" pitchFamily="34" charset="-122"/>
                <a:ea typeface="微软雅黑" pitchFamily="34" charset="-122"/>
              </a:rPr>
              <a:t>、货基、养老型产品或成理财替代品</a:t>
            </a:r>
            <a:r>
              <a:rPr lang="zh-CN" altLang="en-US" sz="1100" dirty="0" smtClean="0">
                <a:latin typeface="微软雅黑" pitchFamily="34" charset="-122"/>
                <a:ea typeface="微软雅黑" pitchFamily="34" charset="-122"/>
              </a:rPr>
              <a:t>（大利好</a:t>
            </a:r>
            <a:r>
              <a:rPr lang="zh-CN" altLang="en-US" sz="1100" dirty="0">
                <a:latin typeface="微软雅黑" pitchFamily="34" charset="-122"/>
                <a:ea typeface="微软雅黑" pitchFamily="34" charset="-122"/>
              </a:rPr>
              <a:t>）</a:t>
            </a:r>
            <a:endParaRPr lang="en-US" altLang="zh-CN" sz="1100" dirty="0">
              <a:latin typeface="微软雅黑" pitchFamily="34" charset="-122"/>
              <a:ea typeface="微软雅黑" pitchFamily="34" charset="-122"/>
            </a:endParaRPr>
          </a:p>
          <a:p>
            <a:pPr fontAlgn="auto">
              <a:spcBef>
                <a:spcPts val="300"/>
              </a:spcBef>
              <a:spcAft>
                <a:spcPts val="300"/>
              </a:spcAft>
              <a:defRPr/>
            </a:pPr>
            <a:r>
              <a:rPr lang="en-US" altLang="zh-CN" sz="1100" dirty="0">
                <a:latin typeface="微软雅黑" pitchFamily="34" charset="-122"/>
                <a:ea typeface="微软雅黑" pitchFamily="34" charset="-122"/>
              </a:rPr>
              <a:t>5</a:t>
            </a:r>
            <a:r>
              <a:rPr lang="zh-CN" altLang="en-US" sz="1100" dirty="0">
                <a:latin typeface="微软雅黑" pitchFamily="34" charset="-122"/>
                <a:ea typeface="微软雅黑" pitchFamily="34" charset="-122"/>
              </a:rPr>
              <a:t>、净值化管理</a:t>
            </a:r>
            <a:r>
              <a:rPr lang="zh-CN" altLang="en-US" sz="1100" dirty="0" smtClean="0">
                <a:latin typeface="微软雅黑" pitchFamily="34" charset="-122"/>
                <a:ea typeface="微软雅黑" pitchFamily="34" charset="-122"/>
              </a:rPr>
              <a:t>有利发挥</a:t>
            </a:r>
            <a:r>
              <a:rPr lang="zh-CN" altLang="en-US" sz="1100" dirty="0">
                <a:latin typeface="微软雅黑" pitchFamily="34" charset="-122"/>
                <a:ea typeface="微软雅黑" pitchFamily="34" charset="-122"/>
              </a:rPr>
              <a:t>投研优势（利好）</a:t>
            </a:r>
            <a:endParaRPr lang="en-US" altLang="zh-CN" sz="1100" dirty="0">
              <a:latin typeface="微软雅黑" pitchFamily="34" charset="-122"/>
              <a:ea typeface="微软雅黑" pitchFamily="34" charset="-122"/>
            </a:endParaRPr>
          </a:p>
        </p:txBody>
      </p:sp>
      <p:sp>
        <p:nvSpPr>
          <p:cNvPr id="17" name="矩形: 圆角 7"/>
          <p:cNvSpPr>
            <a:spLocks noChangeArrowheads="1"/>
          </p:cNvSpPr>
          <p:nvPr/>
        </p:nvSpPr>
        <p:spPr bwMode="auto">
          <a:xfrm>
            <a:off x="5730875" y="2597150"/>
            <a:ext cx="1073150" cy="392113"/>
          </a:xfrm>
          <a:prstGeom prst="roundRect">
            <a:avLst>
              <a:gd name="adj" fmla="val 50000"/>
            </a:avLst>
          </a:prstGeom>
          <a:solidFill>
            <a:schemeClr val="tx2"/>
          </a:solidFill>
          <a:ln w="12700" algn="ctr">
            <a:noFill/>
            <a:miter lim="800000"/>
            <a:headEnd/>
            <a:tailEnd/>
          </a:ln>
        </p:spPr>
        <p:txBody>
          <a:bodyPr lIns="74213" tIns="37106" rIns="74213" bIns="37106" anchor="ctr"/>
          <a:lstStyle/>
          <a:p>
            <a:r>
              <a:rPr lang="zh-CN" altLang="en-US" sz="1400" b="1">
                <a:solidFill>
                  <a:schemeClr val="bg1"/>
                </a:solidFill>
                <a:latin typeface="微软雅黑" pitchFamily="34" charset="-122"/>
                <a:ea typeface="微软雅黑" pitchFamily="34" charset="-122"/>
              </a:rPr>
              <a:t>券商资管</a:t>
            </a:r>
          </a:p>
        </p:txBody>
      </p:sp>
      <p:sp>
        <p:nvSpPr>
          <p:cNvPr id="18" name="矩形: 圆角 43">
            <a:extLst>
              <a:ext uri="{FF2B5EF4-FFF2-40B4-BE49-F238E27FC236}"/>
            </a:extLst>
          </p:cNvPr>
          <p:cNvSpPr>
            <a:spLocks noChangeAspect="1"/>
          </p:cNvSpPr>
          <p:nvPr/>
        </p:nvSpPr>
        <p:spPr>
          <a:xfrm>
            <a:off x="5443538" y="2668588"/>
            <a:ext cx="358775" cy="269875"/>
          </a:xfrm>
          <a:prstGeom prst="roundRect">
            <a:avLst>
              <a:gd name="adj" fmla="val 50000"/>
            </a:avLst>
          </a:prstGeom>
          <a:solidFill>
            <a:srgbClr val="8E1E00"/>
          </a:solidFill>
          <a:ln w="25400">
            <a:solidFill>
              <a:srgbClr val="FFFAE3"/>
            </a:solidFill>
          </a:ln>
        </p:spPr>
        <p:style>
          <a:lnRef idx="2">
            <a:schemeClr val="accent1">
              <a:shade val="50000"/>
            </a:schemeClr>
          </a:lnRef>
          <a:fillRef idx="1">
            <a:schemeClr val="accent1"/>
          </a:fillRef>
          <a:effectRef idx="0">
            <a:schemeClr val="accent1"/>
          </a:effectRef>
          <a:fontRef idx="minor">
            <a:schemeClr val="lt1"/>
          </a:fontRef>
        </p:style>
        <p:txBody>
          <a:bodyPr lIns="74213" tIns="37106" rIns="74213" bIns="37106" anchor="ctr"/>
          <a:lstStyle/>
          <a:p>
            <a:pPr algn="ctr" fontAlgn="auto">
              <a:spcBef>
                <a:spcPts val="0"/>
              </a:spcBef>
              <a:spcAft>
                <a:spcPts val="0"/>
              </a:spcAft>
              <a:defRPr/>
            </a:pPr>
            <a:r>
              <a:rPr lang="en-US" altLang="zh-CN" b="1" dirty="0">
                <a:solidFill>
                  <a:srgbClr val="FFFAE3"/>
                </a:solidFill>
                <a:latin typeface="Century Gothic" panose="020B0502020202020204" pitchFamily="34" charset="0"/>
              </a:rPr>
              <a:t>4</a:t>
            </a:r>
            <a:endParaRPr lang="zh-CN" altLang="en-US" b="1" dirty="0">
              <a:solidFill>
                <a:srgbClr val="FFFAE3"/>
              </a:solidFill>
              <a:latin typeface="Century Gothic" panose="020B0502020202020204" pitchFamily="34" charset="0"/>
            </a:endParaRPr>
          </a:p>
        </p:txBody>
      </p:sp>
      <p:sp>
        <p:nvSpPr>
          <p:cNvPr id="19" name="矩形 18"/>
          <p:cNvSpPr>
            <a:spLocks noChangeArrowheads="1"/>
          </p:cNvSpPr>
          <p:nvPr/>
        </p:nvSpPr>
        <p:spPr bwMode="auto">
          <a:xfrm>
            <a:off x="5443860" y="3003798"/>
            <a:ext cx="3074665" cy="1598431"/>
          </a:xfrm>
          <a:prstGeom prst="rect">
            <a:avLst/>
          </a:prstGeom>
          <a:gradFill rotWithShape="0">
            <a:gsLst>
              <a:gs pos="0">
                <a:srgbClr val="8488C4"/>
              </a:gs>
              <a:gs pos="53000">
                <a:srgbClr val="D4DEFF"/>
              </a:gs>
              <a:gs pos="83000">
                <a:srgbClr val="D4DEFF"/>
              </a:gs>
              <a:gs pos="100000">
                <a:srgbClr val="96AB94"/>
              </a:gs>
            </a:gsLst>
            <a:lin ang="5400000"/>
          </a:gradFill>
          <a:ln w="9525">
            <a:noFill/>
            <a:miter lim="800000"/>
            <a:headEnd/>
            <a:tailEnd/>
          </a:ln>
        </p:spPr>
        <p:txBody>
          <a:bodyPr wrap="square" lIns="74213" tIns="37106" rIns="74213" bIns="37106">
            <a:spAutoFit/>
          </a:bodyPr>
          <a:lstStyle/>
          <a:p>
            <a:pPr>
              <a:lnSpc>
                <a:spcPct val="150000"/>
              </a:lnSpc>
              <a:spcBef>
                <a:spcPts val="0"/>
              </a:spcBef>
              <a:spcAft>
                <a:spcPts val="0"/>
              </a:spcAft>
            </a:pPr>
            <a:r>
              <a:rPr lang="en-US" altLang="zh-CN" sz="1100" dirty="0">
                <a:latin typeface="微软雅黑" pitchFamily="34" charset="-122"/>
                <a:ea typeface="微软雅黑" pitchFamily="34" charset="-122"/>
              </a:rPr>
              <a:t>1</a:t>
            </a:r>
            <a:r>
              <a:rPr lang="zh-CN" altLang="en-US" sz="1100" dirty="0">
                <a:latin typeface="微软雅黑" pitchFamily="34" charset="-122"/>
                <a:ea typeface="微软雅黑" pitchFamily="34" charset="-122"/>
              </a:rPr>
              <a:t>、打破刚兑有利于发挥投研优势（利好）</a:t>
            </a:r>
            <a:endParaRPr lang="en-US" altLang="zh-CN" sz="1100" dirty="0" smtClean="0">
              <a:latin typeface="微软雅黑" pitchFamily="34" charset="-122"/>
              <a:ea typeface="微软雅黑" pitchFamily="34" charset="-122"/>
            </a:endParaRPr>
          </a:p>
          <a:p>
            <a:pPr>
              <a:lnSpc>
                <a:spcPct val="150000"/>
              </a:lnSpc>
              <a:spcBef>
                <a:spcPts val="0"/>
              </a:spcBef>
              <a:spcAft>
                <a:spcPts val="0"/>
              </a:spcAft>
            </a:pPr>
            <a:r>
              <a:rPr lang="en-US" altLang="zh-CN" sz="1100" dirty="0" smtClean="0">
                <a:latin typeface="微软雅黑" pitchFamily="34" charset="-122"/>
                <a:ea typeface="微软雅黑" pitchFamily="34" charset="-122"/>
              </a:rPr>
              <a:t>2</a:t>
            </a:r>
            <a:r>
              <a:rPr lang="zh-CN" altLang="en-US" sz="1100" dirty="0" smtClean="0">
                <a:latin typeface="微软雅黑" pitchFamily="34" charset="-122"/>
                <a:ea typeface="微软雅黑" pitchFamily="34" charset="-122"/>
              </a:rPr>
              <a:t>、报价式产品向净值化转型，与银行理财回到同一起跑线，增量理财客户回归（利好）</a:t>
            </a:r>
            <a:endParaRPr lang="en-US" altLang="zh-CN" sz="1100" dirty="0" smtClean="0">
              <a:latin typeface="微软雅黑" pitchFamily="34" charset="-122"/>
              <a:ea typeface="微软雅黑" pitchFamily="34" charset="-122"/>
            </a:endParaRPr>
          </a:p>
          <a:p>
            <a:pPr>
              <a:lnSpc>
                <a:spcPct val="150000"/>
              </a:lnSpc>
              <a:spcBef>
                <a:spcPts val="0"/>
              </a:spcBef>
              <a:spcAft>
                <a:spcPts val="0"/>
              </a:spcAft>
            </a:pPr>
            <a:r>
              <a:rPr lang="en-US" altLang="zh-CN" sz="1100" dirty="0" smtClean="0">
                <a:latin typeface="微软雅黑" pitchFamily="34" charset="-122"/>
                <a:ea typeface="微软雅黑" pitchFamily="34" charset="-122"/>
              </a:rPr>
              <a:t>3</a:t>
            </a:r>
            <a:r>
              <a:rPr lang="zh-CN" altLang="en-US" sz="1100" dirty="0" smtClean="0">
                <a:latin typeface="微软雅黑" pitchFamily="34" charset="-122"/>
                <a:ea typeface="微软雅黑" pitchFamily="34" charset="-122"/>
              </a:rPr>
              <a:t>、</a:t>
            </a:r>
            <a:r>
              <a:rPr lang="en-US" altLang="zh-CN" sz="1100" dirty="0">
                <a:latin typeface="微软雅黑" pitchFamily="34" charset="-122"/>
                <a:ea typeface="微软雅黑" pitchFamily="34" charset="-122"/>
              </a:rPr>
              <a:t>ABS</a:t>
            </a:r>
            <a:r>
              <a:rPr lang="zh-CN" altLang="en-US" sz="1100" dirty="0">
                <a:latin typeface="微软雅黑" pitchFamily="34" charset="-122"/>
                <a:ea typeface="微软雅黑" pitchFamily="34" charset="-122"/>
              </a:rPr>
              <a:t>可能成为非标转标途径（利好）</a:t>
            </a:r>
            <a:endParaRPr lang="en-US" altLang="zh-CN" sz="1100" dirty="0">
              <a:latin typeface="微软雅黑" pitchFamily="34" charset="-122"/>
              <a:ea typeface="微软雅黑" pitchFamily="34" charset="-122"/>
            </a:endParaRPr>
          </a:p>
          <a:p>
            <a:pPr>
              <a:lnSpc>
                <a:spcPct val="150000"/>
              </a:lnSpc>
              <a:spcBef>
                <a:spcPts val="0"/>
              </a:spcBef>
              <a:spcAft>
                <a:spcPts val="0"/>
              </a:spcAft>
            </a:pPr>
            <a:r>
              <a:rPr lang="en-US" altLang="zh-CN" sz="1100" dirty="0">
                <a:latin typeface="微软雅黑" pitchFamily="34" charset="-122"/>
                <a:ea typeface="微软雅黑" pitchFamily="34" charset="-122"/>
              </a:rPr>
              <a:t>4</a:t>
            </a:r>
            <a:r>
              <a:rPr lang="zh-CN" altLang="en-US" sz="1100" dirty="0" smtClean="0">
                <a:latin typeface="微软雅黑" pitchFamily="34" charset="-122"/>
                <a:ea typeface="微软雅黑" pitchFamily="34" charset="-122"/>
              </a:rPr>
              <a:t>、</a:t>
            </a:r>
            <a:r>
              <a:rPr lang="zh-CN" altLang="en-US" sz="1100" dirty="0" smtClean="0">
                <a:latin typeface="微软雅黑" pitchFamily="34" charset="-122"/>
                <a:ea typeface="微软雅黑" pitchFamily="34" charset="-122"/>
              </a:rPr>
              <a:t>通道</a:t>
            </a:r>
            <a:r>
              <a:rPr lang="zh-CN" altLang="en-US" sz="1100" dirty="0">
                <a:latin typeface="微软雅黑" pitchFamily="34" charset="-122"/>
                <a:ea typeface="微软雅黑" pitchFamily="34" charset="-122"/>
              </a:rPr>
              <a:t>业务萎缩。（利空）</a:t>
            </a:r>
            <a:endParaRPr lang="en-US" altLang="zh-CN" sz="1100" dirty="0">
              <a:latin typeface="微软雅黑" pitchFamily="34" charset="-122"/>
              <a:ea typeface="微软雅黑" pitchFamily="34" charset="-122"/>
            </a:endParaRPr>
          </a:p>
          <a:p>
            <a:pPr>
              <a:lnSpc>
                <a:spcPct val="150000"/>
              </a:lnSpc>
              <a:spcBef>
                <a:spcPts val="0"/>
              </a:spcBef>
              <a:spcAft>
                <a:spcPts val="0"/>
              </a:spcAft>
            </a:pPr>
            <a:endParaRPr lang="en-US" altLang="zh-CN" sz="1100" dirty="0" smtClean="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0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Effect transition="in" filter="fade">
                                      <p:cBhvr>
                                        <p:cTn id="26" dur="1000"/>
                                        <p:tgtEl>
                                          <p:spTgt spid="12"/>
                                        </p:tgtEl>
                                      </p:cBhvr>
                                    </p:animEffect>
                                  </p:childTnLst>
                                </p:cTn>
                              </p:par>
                            </p:childTnLst>
                          </p:cTn>
                        </p:par>
                        <p:par>
                          <p:cTn id="27" fill="hold">
                            <p:stCondLst>
                              <p:cond delay="4000"/>
                            </p:stCondLst>
                            <p:childTnLst>
                              <p:par>
                                <p:cTn id="28" presetID="22" presetClass="entr" presetSubtype="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1000"/>
                                        <p:tgtEl>
                                          <p:spTgt spid="1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1000"/>
                                        <p:tgtEl>
                                          <p:spTgt spid="14"/>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Effect transition="in" filter="fade">
                                      <p:cBhvr>
                                        <p:cTn id="39" dur="1000"/>
                                        <p:tgtEl>
                                          <p:spTgt spid="15"/>
                                        </p:tgtEl>
                                      </p:cBhvr>
                                    </p:animEffect>
                                  </p:childTnLst>
                                </p:cTn>
                              </p:par>
                            </p:childTnLst>
                          </p:cTn>
                        </p:par>
                        <p:par>
                          <p:cTn id="40" fill="hold">
                            <p:stCondLst>
                              <p:cond delay="6000"/>
                            </p:stCondLst>
                            <p:childTnLst>
                              <p:par>
                                <p:cTn id="41" presetID="22"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1000"/>
                                        <p:tgtEl>
                                          <p:spTgt spid="1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1000"/>
                                        <p:tgtEl>
                                          <p:spTgt spid="17"/>
                                        </p:tgtEl>
                                      </p:cBhvr>
                                    </p:animEffect>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1000" fill="hold"/>
                                        <p:tgtEl>
                                          <p:spTgt spid="18"/>
                                        </p:tgtEl>
                                        <p:attrNameLst>
                                          <p:attrName>ppt_w</p:attrName>
                                        </p:attrNameLst>
                                      </p:cBhvr>
                                      <p:tavLst>
                                        <p:tav tm="0">
                                          <p:val>
                                            <p:fltVal val="0"/>
                                          </p:val>
                                        </p:tav>
                                        <p:tav tm="100000">
                                          <p:val>
                                            <p:strVal val="#ppt_w"/>
                                          </p:val>
                                        </p:tav>
                                      </p:tavLst>
                                    </p:anim>
                                    <p:anim calcmode="lin" valueType="num">
                                      <p:cBhvr>
                                        <p:cTn id="51" dur="1000" fill="hold"/>
                                        <p:tgtEl>
                                          <p:spTgt spid="18"/>
                                        </p:tgtEl>
                                        <p:attrNameLst>
                                          <p:attrName>ppt_h</p:attrName>
                                        </p:attrNameLst>
                                      </p:cBhvr>
                                      <p:tavLst>
                                        <p:tav tm="0">
                                          <p:val>
                                            <p:fltVal val="0"/>
                                          </p:val>
                                        </p:tav>
                                        <p:tav tm="100000">
                                          <p:val>
                                            <p:strVal val="#ppt_h"/>
                                          </p:val>
                                        </p:tav>
                                      </p:tavLst>
                                    </p:anim>
                                    <p:animEffect transition="in" filter="fade">
                                      <p:cBhvr>
                                        <p:cTn id="52" dur="1000"/>
                                        <p:tgtEl>
                                          <p:spTgt spid="18"/>
                                        </p:tgtEl>
                                      </p:cBhvr>
                                    </p:animEffect>
                                  </p:childTnLst>
                                </p:cTn>
                              </p:par>
                            </p:childTnLst>
                          </p:cTn>
                        </p:par>
                        <p:par>
                          <p:cTn id="53" fill="hold">
                            <p:stCondLst>
                              <p:cond delay="8000"/>
                            </p:stCondLst>
                            <p:childTnLst>
                              <p:par>
                                <p:cTn id="54" presetID="22" presetClass="entr" presetSubtype="1"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up)">
                                      <p:cBhvr>
                                        <p:cTn id="5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灯片编号占位符 3"/>
          <p:cNvSpPr txBox="1">
            <a:spLocks noGrp="1"/>
          </p:cNvSpPr>
          <p:nvPr/>
        </p:nvSpPr>
        <p:spPr bwMode="black">
          <a:xfrm>
            <a:off x="8143875" y="2552700"/>
            <a:ext cx="374650" cy="257175"/>
          </a:xfrm>
          <a:prstGeom prst="rect">
            <a:avLst/>
          </a:prstGeom>
          <a:noFill/>
          <a:ln w="9525">
            <a:noFill/>
            <a:miter lim="800000"/>
            <a:headEnd/>
            <a:tailEnd/>
          </a:ln>
        </p:spPr>
        <p:txBody>
          <a:bodyPr wrap="none" lIns="0" tIns="0" rIns="0" bIns="0" anchor="b"/>
          <a:lstStyle/>
          <a:p>
            <a:pPr algn="r"/>
            <a:fld id="{46328BE5-29AB-45A4-B233-95D15D06E4F8}" type="slidenum">
              <a:rPr lang="zh-TW" altLang="en-US" sz="1000" b="1">
                <a:latin typeface="Calibri" pitchFamily="34" charset="0"/>
                <a:ea typeface="Arial Unicode MS" pitchFamily="34" charset="-122"/>
                <a:cs typeface="Arial Unicode MS" pitchFamily="34" charset="-122"/>
              </a:rPr>
              <a:pPr algn="r"/>
              <a:t>3</a:t>
            </a:fld>
            <a:endParaRPr lang="en-US" altLang="zh-TW" sz="1000" b="1">
              <a:latin typeface="Calibri" pitchFamily="34" charset="0"/>
              <a:ea typeface="Arial Unicode MS" pitchFamily="34" charset="-122"/>
              <a:cs typeface="Arial Unicode MS" pitchFamily="34" charset="-122"/>
            </a:endParaRPr>
          </a:p>
        </p:txBody>
      </p:sp>
      <p:sp>
        <p:nvSpPr>
          <p:cNvPr id="47106" name="文本框 94"/>
          <p:cNvSpPr txBox="1">
            <a:spLocks noChangeArrowheads="1"/>
          </p:cNvSpPr>
          <p:nvPr/>
        </p:nvSpPr>
        <p:spPr bwMode="auto">
          <a:xfrm>
            <a:off x="500034" y="785800"/>
            <a:ext cx="7156450" cy="628935"/>
          </a:xfrm>
          <a:prstGeom prst="rect">
            <a:avLst/>
          </a:prstGeom>
          <a:noFill/>
          <a:ln w="9525">
            <a:noFill/>
            <a:miter lim="800000"/>
            <a:headEnd/>
            <a:tailEnd/>
          </a:ln>
        </p:spPr>
        <p:txBody>
          <a:bodyPr wrap="square" lIns="74213" tIns="37106" rIns="74213" bIns="37106">
            <a:spAutoFit/>
          </a:bodyPr>
          <a:lstStyle/>
          <a:p>
            <a:endParaRPr lang="zh-CN" altLang="en-US" b="1" dirty="0">
              <a:solidFill>
                <a:srgbClr val="0563B8"/>
              </a:solidFill>
              <a:latin typeface="Estrangelo Edessa" pitchFamily="66" charset="0"/>
              <a:ea typeface="微软雅黑" pitchFamily="34" charset="-122"/>
            </a:endParaRPr>
          </a:p>
          <a:p>
            <a:endParaRPr lang="en-US" altLang="zh-CN" b="1" dirty="0">
              <a:solidFill>
                <a:srgbClr val="0563B8"/>
              </a:solidFill>
              <a:latin typeface="Estrangelo Edessa" pitchFamily="66" charset="0"/>
              <a:ea typeface="微软雅黑" pitchFamily="34" charset="-122"/>
            </a:endParaRPr>
          </a:p>
        </p:txBody>
      </p:sp>
      <p:sp>
        <p:nvSpPr>
          <p:cNvPr id="47107" name="矩形 12"/>
          <p:cNvSpPr>
            <a:spLocks noChangeArrowheads="1"/>
          </p:cNvSpPr>
          <p:nvPr/>
        </p:nvSpPr>
        <p:spPr bwMode="auto">
          <a:xfrm>
            <a:off x="593725" y="319088"/>
            <a:ext cx="5681663" cy="351936"/>
          </a:xfrm>
          <a:prstGeom prst="rect">
            <a:avLst/>
          </a:prstGeom>
          <a:noFill/>
          <a:ln w="9525">
            <a:noFill/>
            <a:miter lim="800000"/>
            <a:headEnd/>
            <a:tailEnd/>
          </a:ln>
        </p:spPr>
        <p:txBody>
          <a:bodyPr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sym typeface="Wingdings" pitchFamily="2" charset="2"/>
              </a:rPr>
              <a:t>（</a:t>
            </a:r>
            <a:r>
              <a:rPr lang="zh-CN" altLang="en-US" b="1" dirty="0" smtClean="0">
                <a:solidFill>
                  <a:srgbClr val="7F7F7F"/>
                </a:solidFill>
                <a:latin typeface="微软雅黑" pitchFamily="34" charset="-122"/>
                <a:ea typeface="微软雅黑" pitchFamily="34" charset="-122"/>
                <a:sym typeface="Wingdings" pitchFamily="2" charset="2"/>
              </a:rPr>
              <a:t>二）打破刚兑</a:t>
            </a:r>
            <a:endParaRPr lang="zh-CN" altLang="en-US" b="1" dirty="0">
              <a:solidFill>
                <a:srgbClr val="7F7F7F"/>
              </a:solidFill>
              <a:latin typeface="微软雅黑" pitchFamily="34" charset="-122"/>
              <a:ea typeface="微软雅黑" pitchFamily="34" charset="-122"/>
            </a:endParaRPr>
          </a:p>
        </p:txBody>
      </p:sp>
      <p:grpSp>
        <p:nvGrpSpPr>
          <p:cNvPr id="8" name="Group 5"/>
          <p:cNvGrpSpPr>
            <a:grpSpLocks/>
          </p:cNvGrpSpPr>
          <p:nvPr/>
        </p:nvGrpSpPr>
        <p:grpSpPr bwMode="auto">
          <a:xfrm>
            <a:off x="1125538" y="1447800"/>
            <a:ext cx="1339850" cy="461963"/>
            <a:chOff x="-111" y="0"/>
            <a:chExt cx="971" cy="1008"/>
          </a:xfrm>
        </p:grpSpPr>
        <p:sp>
          <p:nvSpPr>
            <p:cNvPr id="5" name="AutoShape 6"/>
            <p:cNvSpPr>
              <a:spLocks noChangeArrowheads="1"/>
            </p:cNvSpPr>
            <p:nvPr/>
          </p:nvSpPr>
          <p:spPr bwMode="auto">
            <a:xfrm>
              <a:off x="-1" y="0"/>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dirty="0">
                <a:latin typeface="+mn-lt"/>
                <a:ea typeface="+mn-ea"/>
              </a:endParaRPr>
            </a:p>
          </p:txBody>
        </p:sp>
        <p:sp>
          <p:nvSpPr>
            <p:cNvPr id="6" name="未知"/>
            <p:cNvSpPr>
              <a:spLocks/>
            </p:cNvSpPr>
            <p:nvPr/>
          </p:nvSpPr>
          <p:spPr bwMode="auto">
            <a:xfrm>
              <a:off x="48" y="48"/>
              <a:ext cx="382"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dirty="0">
                <a:latin typeface="+mn-lt"/>
                <a:ea typeface="+mn-ea"/>
              </a:endParaRPr>
            </a:p>
          </p:txBody>
        </p:sp>
        <p:sp>
          <p:nvSpPr>
            <p:cNvPr id="7" name="Text Box 8"/>
            <p:cNvSpPr txBox="1">
              <a:spLocks noChangeArrowheads="1"/>
            </p:cNvSpPr>
            <p:nvPr/>
          </p:nvSpPr>
          <p:spPr bwMode="auto">
            <a:xfrm>
              <a:off x="-111" y="204"/>
              <a:ext cx="971" cy="804"/>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zh-CN" altLang="en-US">
                  <a:solidFill>
                    <a:srgbClr val="FFFFFF"/>
                  </a:solidFill>
                  <a:effectLst>
                    <a:outerShdw blurRad="38100" dist="38100" dir="2700000" algn="tl">
                      <a:srgbClr val="C0C0C0"/>
                    </a:outerShdw>
                  </a:effectLst>
                  <a:latin typeface="Franklin Gothic Book"/>
                  <a:ea typeface="+mn-ea"/>
                </a:rPr>
                <a:t>净值化管理</a:t>
              </a:r>
            </a:p>
          </p:txBody>
        </p:sp>
      </p:grpSp>
      <p:sp>
        <p:nvSpPr>
          <p:cNvPr id="38916" name="AutoShape 4"/>
          <p:cNvSpPr>
            <a:spLocks noChangeArrowheads="1"/>
          </p:cNvSpPr>
          <p:nvPr/>
        </p:nvSpPr>
        <p:spPr bwMode="auto">
          <a:xfrm>
            <a:off x="857224" y="1000114"/>
            <a:ext cx="7577138" cy="3071834"/>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2" name="AutoShape 6"/>
          <p:cNvSpPr>
            <a:spLocks noChangeArrowheads="1"/>
          </p:cNvSpPr>
          <p:nvPr/>
        </p:nvSpPr>
        <p:spPr bwMode="auto">
          <a:xfrm>
            <a:off x="1000100" y="1857370"/>
            <a:ext cx="1181100" cy="928694"/>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lIns="74213" tIns="37106" rIns="74213" bIns="37106" anchor="ctr"/>
          <a:lstStyle/>
          <a:p>
            <a:pPr algn="ctr" eaLnBrk="0" fontAlgn="auto" hangingPunct="0">
              <a:spcBef>
                <a:spcPts val="0"/>
              </a:spcBef>
              <a:spcAft>
                <a:spcPts val="0"/>
              </a:spcAft>
              <a:defRPr/>
            </a:pPr>
            <a:r>
              <a:rPr lang="zh-CN" altLang="en-US" sz="1400" b="1" dirty="0" smtClean="0">
                <a:solidFill>
                  <a:schemeClr val="bg1"/>
                </a:solidFill>
                <a:effectLst>
                  <a:outerShdw blurRad="38100" dist="38100" dir="2700000" algn="tl">
                    <a:srgbClr val="C0C0C0"/>
                  </a:outerShdw>
                </a:effectLst>
                <a:latin typeface="Franklin Gothic Book"/>
              </a:rPr>
              <a:t>刚兑认定</a:t>
            </a:r>
            <a:endParaRPr lang="en-US" altLang="zh-CN" sz="1400" b="1" dirty="0" smtClean="0">
              <a:solidFill>
                <a:schemeClr val="bg1"/>
              </a:solidFill>
              <a:effectLst>
                <a:outerShdw blurRad="38100" dist="38100" dir="2700000" algn="tl">
                  <a:srgbClr val="C0C0C0"/>
                </a:outerShdw>
              </a:effectLst>
              <a:latin typeface="Franklin Gothic Book"/>
            </a:endParaRPr>
          </a:p>
          <a:p>
            <a:pPr algn="ctr" eaLnBrk="0" fontAlgn="auto" hangingPunct="0">
              <a:spcBef>
                <a:spcPts val="0"/>
              </a:spcBef>
              <a:spcAft>
                <a:spcPts val="0"/>
              </a:spcAft>
              <a:defRPr/>
            </a:pPr>
            <a:r>
              <a:rPr lang="zh-CN" altLang="en-US" sz="1400" b="1" dirty="0" smtClean="0">
                <a:solidFill>
                  <a:schemeClr val="bg1"/>
                </a:solidFill>
                <a:effectLst>
                  <a:outerShdw blurRad="38100" dist="38100" dir="2700000" algn="tl">
                    <a:srgbClr val="C0C0C0"/>
                  </a:outerShdw>
                </a:effectLst>
                <a:latin typeface="Franklin Gothic Book"/>
              </a:rPr>
              <a:t>保障措施</a:t>
            </a:r>
            <a:endParaRPr lang="zh-CN" altLang="en-US" sz="1400" b="1" dirty="0">
              <a:solidFill>
                <a:schemeClr val="bg1"/>
              </a:solidFill>
              <a:effectLst>
                <a:outerShdw blurRad="38100" dist="38100" dir="2700000" algn="tl">
                  <a:srgbClr val="C0C0C0"/>
                </a:outerShdw>
              </a:effectLst>
              <a:latin typeface="Franklin Gothic Book"/>
            </a:endParaRPr>
          </a:p>
        </p:txBody>
      </p:sp>
      <p:sp>
        <p:nvSpPr>
          <p:cNvPr id="47114" name="Text Box 9"/>
          <p:cNvSpPr txBox="1">
            <a:spLocks noChangeArrowheads="1"/>
          </p:cNvSpPr>
          <p:nvPr/>
        </p:nvSpPr>
        <p:spPr bwMode="auto">
          <a:xfrm>
            <a:off x="2357422" y="1142990"/>
            <a:ext cx="6069013" cy="2875703"/>
          </a:xfrm>
          <a:prstGeom prst="rect">
            <a:avLst/>
          </a:prstGeom>
          <a:noFill/>
          <a:ln w="9525">
            <a:noFill/>
            <a:miter lim="800000"/>
            <a:headEnd/>
            <a:tailEnd/>
          </a:ln>
        </p:spPr>
        <p:txBody>
          <a:bodyPr wrap="square" lIns="74213" tIns="37106" rIns="74213" bIns="37106">
            <a:spAutoFit/>
          </a:bodyPr>
          <a:lstStyle/>
          <a:p>
            <a:r>
              <a:rPr lang="zh-CN" altLang="en-US" sz="1400" b="1" dirty="0">
                <a:latin typeface="Calibri" pitchFamily="34" charset="0"/>
              </a:rPr>
              <a:t>存在以下行为的视为刚性兑付</a:t>
            </a:r>
            <a:r>
              <a:rPr lang="zh-CN" altLang="en-US" sz="1400" b="1" dirty="0" smtClean="0">
                <a:latin typeface="Calibri" pitchFamily="34" charset="0"/>
              </a:rPr>
              <a:t>：</a:t>
            </a:r>
            <a:endParaRPr lang="en-US" altLang="zh-CN" sz="1400" b="1" dirty="0" smtClean="0">
              <a:latin typeface="Calibri" pitchFamily="34" charset="0"/>
            </a:endParaRPr>
          </a:p>
          <a:p>
            <a:r>
              <a:rPr lang="en-US" altLang="zh-CN" sz="1400" b="1" dirty="0" smtClean="0">
                <a:latin typeface="Calibri" pitchFamily="34" charset="0"/>
              </a:rPr>
              <a:t>1</a:t>
            </a:r>
            <a:r>
              <a:rPr lang="zh-CN" altLang="en-US" sz="1400" b="1" dirty="0" smtClean="0">
                <a:latin typeface="Calibri" pitchFamily="34" charset="0"/>
              </a:rPr>
              <a:t>、资产</a:t>
            </a:r>
            <a:r>
              <a:rPr lang="zh-CN" altLang="en-US" sz="1400" b="1" dirty="0">
                <a:latin typeface="Calibri" pitchFamily="34" charset="0"/>
              </a:rPr>
              <a:t>管理产品的发行人或者管理人</a:t>
            </a:r>
            <a:r>
              <a:rPr lang="zh-CN" altLang="en-US" sz="1400" b="1" dirty="0">
                <a:solidFill>
                  <a:srgbClr val="FF0000"/>
                </a:solidFill>
                <a:latin typeface="Calibri" pitchFamily="34" charset="0"/>
              </a:rPr>
              <a:t>违反真实公允确定净值</a:t>
            </a:r>
            <a:r>
              <a:rPr lang="zh-CN" altLang="en-US" sz="1400" b="1" dirty="0">
                <a:latin typeface="Calibri" pitchFamily="34" charset="0"/>
              </a:rPr>
              <a:t>原则，对产品进行保本保收益。</a:t>
            </a:r>
          </a:p>
          <a:p>
            <a:r>
              <a:rPr lang="en-US" altLang="zh-CN" sz="1400" b="1" dirty="0" smtClean="0">
                <a:latin typeface="Calibri" pitchFamily="34" charset="0"/>
              </a:rPr>
              <a:t>2</a:t>
            </a:r>
            <a:r>
              <a:rPr lang="zh-CN" altLang="en-US" sz="1400" b="1" dirty="0" smtClean="0">
                <a:latin typeface="Calibri" pitchFamily="34" charset="0"/>
              </a:rPr>
              <a:t>、采取</a:t>
            </a:r>
            <a:r>
              <a:rPr lang="zh-CN" altLang="en-US" sz="1400" b="1" dirty="0">
                <a:solidFill>
                  <a:srgbClr val="FF0000"/>
                </a:solidFill>
                <a:latin typeface="Calibri" pitchFamily="34" charset="0"/>
              </a:rPr>
              <a:t>滚动发行</a:t>
            </a:r>
            <a:r>
              <a:rPr lang="zh-CN" altLang="en-US" sz="1400" b="1" dirty="0">
                <a:latin typeface="Calibri" pitchFamily="34" charset="0"/>
              </a:rPr>
              <a:t>等方式，使得资产管理产品的本金、收益、风险在不同投资者之间发生转移，实现产品保本保收益。</a:t>
            </a:r>
          </a:p>
          <a:p>
            <a:r>
              <a:rPr lang="en-US" altLang="zh-CN" sz="1400" b="1" dirty="0" smtClean="0">
                <a:latin typeface="Calibri" pitchFamily="34" charset="0"/>
              </a:rPr>
              <a:t>3</a:t>
            </a:r>
            <a:r>
              <a:rPr lang="zh-CN" altLang="en-US" sz="1400" b="1" dirty="0" smtClean="0">
                <a:latin typeface="Calibri" pitchFamily="34" charset="0"/>
              </a:rPr>
              <a:t>、资产</a:t>
            </a:r>
            <a:r>
              <a:rPr lang="zh-CN" altLang="en-US" sz="1400" b="1" dirty="0">
                <a:latin typeface="Calibri" pitchFamily="34" charset="0"/>
              </a:rPr>
              <a:t>管理产品不能如期兑付或者兑付困难时，发行或者管理该产品的金融机构</a:t>
            </a:r>
            <a:r>
              <a:rPr lang="zh-CN" altLang="en-US" sz="1400" b="1" dirty="0">
                <a:solidFill>
                  <a:srgbClr val="FF0000"/>
                </a:solidFill>
                <a:latin typeface="Calibri" pitchFamily="34" charset="0"/>
              </a:rPr>
              <a:t>自行筹集资金偿付</a:t>
            </a:r>
            <a:r>
              <a:rPr lang="zh-CN" altLang="en-US" sz="1400" b="1" dirty="0">
                <a:latin typeface="Calibri" pitchFamily="34" charset="0"/>
              </a:rPr>
              <a:t>或者委托其他机构代为偿付。</a:t>
            </a:r>
          </a:p>
          <a:p>
            <a:r>
              <a:rPr lang="en-US" altLang="zh-CN" sz="1400" b="1" dirty="0" smtClean="0">
                <a:latin typeface="Calibri" pitchFamily="34" charset="0"/>
              </a:rPr>
              <a:t>4</a:t>
            </a:r>
            <a:r>
              <a:rPr lang="zh-CN" altLang="en-US" sz="1400" b="1" dirty="0" smtClean="0">
                <a:latin typeface="Calibri" pitchFamily="34" charset="0"/>
              </a:rPr>
              <a:t>、金融</a:t>
            </a:r>
            <a:r>
              <a:rPr lang="zh-CN" altLang="en-US" sz="1400" b="1" dirty="0">
                <a:latin typeface="Calibri" pitchFamily="34" charset="0"/>
              </a:rPr>
              <a:t>管理部门认定的其他情形</a:t>
            </a:r>
            <a:r>
              <a:rPr lang="zh-CN" altLang="en-US" sz="1400" b="1" dirty="0" smtClean="0">
                <a:latin typeface="Calibri" pitchFamily="34" charset="0"/>
              </a:rPr>
              <a:t>。</a:t>
            </a:r>
            <a:endParaRPr lang="en-US" altLang="zh-CN" sz="1400" b="1" dirty="0" smtClean="0">
              <a:latin typeface="Calibri" pitchFamily="34" charset="0"/>
            </a:endParaRPr>
          </a:p>
          <a:p>
            <a:endParaRPr lang="en-US" altLang="zh-CN" sz="1400" b="1" dirty="0" smtClean="0">
              <a:latin typeface="Calibri" pitchFamily="34" charset="0"/>
            </a:endParaRPr>
          </a:p>
          <a:p>
            <a:r>
              <a:rPr lang="zh-CN" altLang="en-US" sz="1400" b="1" dirty="0" smtClean="0">
                <a:latin typeface="Calibri" pitchFamily="34" charset="0"/>
              </a:rPr>
              <a:t>打破刚兑的保障措施：</a:t>
            </a:r>
            <a:endParaRPr lang="en-US" altLang="zh-CN" sz="1400" b="1" dirty="0" smtClean="0">
              <a:latin typeface="Calibri" pitchFamily="34" charset="0"/>
            </a:endParaRPr>
          </a:p>
          <a:p>
            <a:r>
              <a:rPr lang="en-US" altLang="zh-CN" sz="1400" b="1" dirty="0" smtClean="0">
                <a:latin typeface="Calibri" pitchFamily="34" charset="0"/>
              </a:rPr>
              <a:t>1</a:t>
            </a:r>
            <a:r>
              <a:rPr lang="zh-CN" altLang="en-US" sz="1400" b="1" dirty="0" smtClean="0">
                <a:latin typeface="Calibri" pitchFamily="34" charset="0"/>
              </a:rPr>
              <a:t>、明确处罚，按照存款机构（监管套利）、非存款机构（违规经营）；</a:t>
            </a:r>
            <a:endParaRPr lang="en-US" altLang="zh-CN" sz="1400" b="1" dirty="0" smtClean="0">
              <a:latin typeface="Calibri" pitchFamily="34" charset="0"/>
            </a:endParaRPr>
          </a:p>
          <a:p>
            <a:r>
              <a:rPr lang="en-US" altLang="zh-CN" sz="1400" b="1" dirty="0" smtClean="0">
                <a:latin typeface="Calibri" pitchFamily="34" charset="0"/>
              </a:rPr>
              <a:t>2</a:t>
            </a:r>
            <a:r>
              <a:rPr lang="zh-CN" altLang="en-US" sz="1400" b="1" dirty="0" smtClean="0">
                <a:latin typeface="Calibri" pitchFamily="34" charset="0"/>
              </a:rPr>
              <a:t>、举报有奖；</a:t>
            </a:r>
            <a:endParaRPr lang="en-US" altLang="zh-CN" sz="1400" b="1" dirty="0" smtClean="0">
              <a:latin typeface="Calibri" pitchFamily="34" charset="0"/>
            </a:endParaRPr>
          </a:p>
          <a:p>
            <a:r>
              <a:rPr lang="en-US" altLang="zh-CN" sz="1400" b="1" dirty="0" smtClean="0">
                <a:latin typeface="Calibri" pitchFamily="34" charset="0"/>
              </a:rPr>
              <a:t>3</a:t>
            </a:r>
            <a:r>
              <a:rPr lang="zh-CN" altLang="en-US" sz="1400" b="1" dirty="0" smtClean="0">
                <a:latin typeface="Calibri" pitchFamily="34" charset="0"/>
              </a:rPr>
              <a:t>、外部审计及其应审计发现未发现的不作为处罚</a:t>
            </a:r>
          </a:p>
        </p:txBody>
      </p:sp>
      <p:graphicFrame>
        <p:nvGraphicFramePr>
          <p:cNvPr id="25647" name="Group 47"/>
          <p:cNvGraphicFramePr>
            <a:graphicFrameLocks noGrp="1"/>
          </p:cNvGraphicFramePr>
          <p:nvPr/>
        </p:nvGraphicFramePr>
        <p:xfrm>
          <a:off x="1071538" y="4143386"/>
          <a:ext cx="7285182" cy="436202"/>
        </p:xfrm>
        <a:graphic>
          <a:graphicData uri="http://schemas.openxmlformats.org/drawingml/2006/table">
            <a:tbl>
              <a:tblPr/>
              <a:tblGrid>
                <a:gridCol w="7285182"/>
              </a:tblGrid>
              <a:tr h="436202">
                <a:tc>
                  <a:txBody>
                    <a:bodyPr/>
                    <a:lstStyle/>
                    <a:p>
                      <a:pPr marL="0" marR="0" lvl="0" indent="0" algn="l" defTabSz="914400" rtl="0" eaLnBrk="0" fontAlgn="base" latinLnBrk="0" hangingPunct="0">
                        <a:lnSpc>
                          <a:spcPct val="100000"/>
                        </a:lnSpc>
                        <a:spcBef>
                          <a:spcPct val="65000"/>
                        </a:spcBef>
                        <a:spcAft>
                          <a:spcPct val="0"/>
                        </a:spcAft>
                        <a:buClr>
                          <a:schemeClr val="bg2"/>
                        </a:buClr>
                        <a:buSzTx/>
                        <a:buFont typeface="Symbol" pitchFamily="18" charset="2"/>
                        <a:buNone/>
                        <a:tabLst/>
                        <a:defRPr/>
                      </a:pPr>
                      <a:r>
                        <a:rPr lang="zh-CN" altLang="en-US" sz="1600" b="1" dirty="0" smtClean="0">
                          <a:solidFill>
                            <a:srgbClr val="0563B8"/>
                          </a:solidFill>
                          <a:latin typeface="Estrangelo Edessa" pitchFamily="66" charset="0"/>
                          <a:ea typeface="微软雅黑" pitchFamily="34" charset="-122"/>
                        </a:rPr>
                        <a:t>打破刚兑</a:t>
                      </a:r>
                      <a:r>
                        <a:rPr lang="en-US" altLang="zh-CN" sz="1600" b="1" dirty="0" smtClean="0">
                          <a:solidFill>
                            <a:srgbClr val="0563B8"/>
                          </a:solidFill>
                          <a:latin typeface="Estrangelo Edessa" pitchFamily="66" charset="0"/>
                          <a:ea typeface="微软雅黑" pitchFamily="34" charset="-122"/>
                        </a:rPr>
                        <a:t>—</a:t>
                      </a:r>
                      <a:r>
                        <a:rPr lang="zh-CN" altLang="en-US" sz="1600" b="1" dirty="0" smtClean="0">
                          <a:solidFill>
                            <a:srgbClr val="0563B8"/>
                          </a:solidFill>
                          <a:latin typeface="Estrangelo Edessa" pitchFamily="66" charset="0"/>
                          <a:ea typeface="微软雅黑" pitchFamily="34" charset="-122"/>
                        </a:rPr>
                        <a:t>有利于</a:t>
                      </a:r>
                      <a:r>
                        <a:rPr lang="zh-CN" altLang="zh-CN" sz="1600" b="1" dirty="0" smtClean="0">
                          <a:solidFill>
                            <a:srgbClr val="0563B8"/>
                          </a:solidFill>
                          <a:latin typeface="Estrangelo Edessa" pitchFamily="66" charset="0"/>
                          <a:ea typeface="微软雅黑" pitchFamily="34" charset="-122"/>
                        </a:rPr>
                        <a:t>金融</a:t>
                      </a:r>
                      <a:r>
                        <a:rPr lang="zh-CN" altLang="en-US" sz="1600" b="1" dirty="0" smtClean="0">
                          <a:solidFill>
                            <a:srgbClr val="0563B8"/>
                          </a:solidFill>
                          <a:latin typeface="Estrangelo Edessa" pitchFamily="66" charset="0"/>
                          <a:ea typeface="微软雅黑" pitchFamily="34" charset="-122"/>
                        </a:rPr>
                        <a:t>机构提升</a:t>
                      </a:r>
                      <a:r>
                        <a:rPr lang="zh-CN" altLang="zh-CN" sz="1600" b="1" dirty="0" smtClean="0">
                          <a:solidFill>
                            <a:srgbClr val="0563B8"/>
                          </a:solidFill>
                          <a:latin typeface="Estrangelo Edessa" pitchFamily="66" charset="0"/>
                          <a:ea typeface="微软雅黑" pitchFamily="34" charset="-122"/>
                        </a:rPr>
                        <a:t>专业</a:t>
                      </a:r>
                      <a:r>
                        <a:rPr lang="zh-CN" altLang="en-US" sz="1600" b="1" dirty="0" smtClean="0">
                          <a:solidFill>
                            <a:srgbClr val="0563B8"/>
                          </a:solidFill>
                          <a:latin typeface="Estrangelo Edessa" pitchFamily="66" charset="0"/>
                          <a:ea typeface="微软雅黑" pitchFamily="34" charset="-122"/>
                        </a:rPr>
                        <a:t>资产管理</a:t>
                      </a:r>
                      <a:r>
                        <a:rPr lang="zh-CN" altLang="zh-CN" sz="1600" b="1" dirty="0" smtClean="0">
                          <a:solidFill>
                            <a:srgbClr val="0563B8"/>
                          </a:solidFill>
                          <a:latin typeface="Estrangelo Edessa" pitchFamily="66" charset="0"/>
                          <a:ea typeface="微软雅黑" pitchFamily="34" charset="-122"/>
                        </a:rPr>
                        <a:t>能力</a:t>
                      </a:r>
                      <a:r>
                        <a:rPr lang="zh-CN" altLang="en-US" sz="1600" b="1" dirty="0" smtClean="0">
                          <a:solidFill>
                            <a:srgbClr val="0563B8"/>
                          </a:solidFill>
                          <a:latin typeface="Estrangelo Edessa" pitchFamily="66" charset="0"/>
                          <a:ea typeface="微软雅黑" pitchFamily="34" charset="-122"/>
                        </a:rPr>
                        <a:t>，对行业重塑巨大作用</a:t>
                      </a:r>
                    </a:p>
                  </a:txBody>
                  <a:tcPr marL="83127" marR="83127" marT="31173" marB="31173" anchor="ctr" horzOverflow="overflow">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lnTlToBr>
                      <a:noFill/>
                    </a:lnTlToBr>
                    <a:lnBlToTr>
                      <a:noFill/>
                    </a:lnBlToTr>
                    <a:solidFill>
                      <a:schemeClr val="bg1"/>
                    </a:solidFill>
                  </a:tcPr>
                </a:tc>
              </a:tr>
            </a:tbl>
          </a:graphicData>
        </a:graphic>
      </p:graphicFrame>
      <p:sp>
        <p:nvSpPr>
          <p:cNvPr id="16" name="灯片编号占位符 3"/>
          <p:cNvSpPr>
            <a:spLocks noGrp="1" noChangeArrowheads="1"/>
          </p:cNvSpPr>
          <p:nvPr>
            <p:ph type="sldNum" sz="quarter" idx="4294967295"/>
          </p:nvPr>
        </p:nvSpPr>
        <p:spPr bwMode="auto">
          <a:xfrm>
            <a:off x="8129588" y="4649788"/>
            <a:ext cx="374650" cy="257175"/>
          </a:xfrm>
          <a:ln>
            <a:miter lim="800000"/>
            <a:headEnd/>
            <a:tailEnd/>
          </a:ln>
        </p:spPr>
        <p:txBody>
          <a:bodyPr wrap="square" numCol="1" anchorCtr="0" compatLnSpc="1">
            <a:prstTxWarp prst="textNoShape">
              <a:avLst/>
            </a:prstTxWarp>
          </a:bodyPr>
          <a:lstStyle/>
          <a:p>
            <a:pPr fontAlgn="base">
              <a:spcBef>
                <a:spcPct val="0"/>
              </a:spcBef>
              <a:spcAft>
                <a:spcPct val="0"/>
              </a:spcAft>
              <a:buFont typeface="Arial" charset="0"/>
              <a:buNone/>
              <a:defRPr/>
            </a:pPr>
            <a:fld id="{7FE7491C-1D29-4D6A-989B-C75C70AAA6B8}" type="slidenum">
              <a:rPr lang="zh-TW" altLang="en-US" sz="1000">
                <a:solidFill>
                  <a:srgbClr val="000000"/>
                </a:solidFill>
                <a:cs typeface="Arial Unicode MS" pitchFamily="34" charset="-122"/>
              </a:rPr>
              <a:pPr fontAlgn="base">
                <a:spcBef>
                  <a:spcPct val="0"/>
                </a:spcBef>
                <a:spcAft>
                  <a:spcPct val="0"/>
                </a:spcAft>
                <a:buFont typeface="Arial" charset="0"/>
                <a:buNone/>
                <a:defRPr/>
              </a:pPr>
              <a:t>3</a:t>
            </a:fld>
            <a:endParaRPr lang="en-US" altLang="zh-TW" sz="1000" dirty="0">
              <a:solidFill>
                <a:srgbClr val="000000"/>
              </a:solidFill>
              <a:cs typeface="Arial Unicode MS"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灯片编号占位符 3"/>
          <p:cNvSpPr txBox="1">
            <a:spLocks noGrp="1"/>
          </p:cNvSpPr>
          <p:nvPr/>
        </p:nvSpPr>
        <p:spPr bwMode="black">
          <a:xfrm>
            <a:off x="8078788" y="4433888"/>
            <a:ext cx="374650" cy="257175"/>
          </a:xfrm>
          <a:prstGeom prst="rect">
            <a:avLst/>
          </a:prstGeom>
          <a:noFill/>
          <a:ln w="9525">
            <a:noFill/>
            <a:miter lim="800000"/>
            <a:headEnd/>
            <a:tailEnd/>
          </a:ln>
        </p:spPr>
        <p:txBody>
          <a:bodyPr wrap="none" lIns="0" tIns="0" rIns="0" bIns="0" anchor="b"/>
          <a:lstStyle/>
          <a:p>
            <a:pPr algn="r"/>
            <a:fld id="{FA2FBE28-090F-4634-891F-8EE305EA52A4}" type="slidenum">
              <a:rPr lang="zh-TW" altLang="en-US" sz="1000" b="1">
                <a:latin typeface="Calibri" pitchFamily="34" charset="0"/>
                <a:ea typeface="Arial Unicode MS" pitchFamily="34" charset="-122"/>
                <a:cs typeface="Arial Unicode MS" pitchFamily="34" charset="-122"/>
              </a:rPr>
              <a:pPr algn="r"/>
              <a:t>4</a:t>
            </a:fld>
            <a:endParaRPr lang="en-US" altLang="zh-TW" sz="1000" b="1">
              <a:latin typeface="Calibri" pitchFamily="34" charset="0"/>
              <a:ea typeface="Arial Unicode MS" pitchFamily="34" charset="-122"/>
              <a:cs typeface="Arial Unicode MS" pitchFamily="34" charset="-122"/>
            </a:endParaRPr>
          </a:p>
        </p:txBody>
      </p:sp>
      <p:sp>
        <p:nvSpPr>
          <p:cNvPr id="44034" name="文本框 94"/>
          <p:cNvSpPr txBox="1">
            <a:spLocks noChangeArrowheads="1"/>
          </p:cNvSpPr>
          <p:nvPr/>
        </p:nvSpPr>
        <p:spPr bwMode="auto">
          <a:xfrm>
            <a:off x="1142976" y="785800"/>
            <a:ext cx="7156450" cy="490435"/>
          </a:xfrm>
          <a:prstGeom prst="rect">
            <a:avLst/>
          </a:prstGeom>
          <a:noFill/>
          <a:ln w="9525">
            <a:noFill/>
            <a:miter lim="800000"/>
            <a:headEnd/>
            <a:tailEnd/>
          </a:ln>
        </p:spPr>
        <p:txBody>
          <a:bodyPr lIns="74213" tIns="37106" rIns="74213" bIns="37106">
            <a:spAutoFit/>
          </a:bodyPr>
          <a:lstStyle/>
          <a:p>
            <a:pPr algn="ctr"/>
            <a:r>
              <a:rPr lang="zh-CN" altLang="en-US" sz="1600" b="1" dirty="0" smtClean="0">
                <a:solidFill>
                  <a:srgbClr val="0563B8"/>
                </a:solidFill>
                <a:latin typeface="Estrangelo Edessa" pitchFamily="66" charset="0"/>
                <a:ea typeface="微软雅黑" pitchFamily="34" charset="-122"/>
              </a:rPr>
              <a:t>通过在产品分级、产品负债比例上限，产品份额质押等控制杠杆在合理水平</a:t>
            </a:r>
            <a:endParaRPr lang="en-US" altLang="zh-CN" sz="1600" b="1" dirty="0">
              <a:solidFill>
                <a:srgbClr val="0563B8"/>
              </a:solidFill>
              <a:latin typeface="Estrangelo Edessa" pitchFamily="66" charset="0"/>
              <a:ea typeface="微软雅黑" pitchFamily="34" charset="-122"/>
            </a:endParaRPr>
          </a:p>
          <a:p>
            <a:endParaRPr lang="zh-CN" altLang="en-US" sz="1100" b="1" dirty="0">
              <a:solidFill>
                <a:srgbClr val="0563B8"/>
              </a:solidFill>
              <a:latin typeface="新宋体" pitchFamily="49" charset="-122"/>
              <a:ea typeface="新宋体" pitchFamily="49" charset="-122"/>
              <a:cs typeface="Arial Unicode MS" pitchFamily="34" charset="-122"/>
            </a:endParaRPr>
          </a:p>
        </p:txBody>
      </p:sp>
      <p:sp>
        <p:nvSpPr>
          <p:cNvPr id="44035" name="矩形 12"/>
          <p:cNvSpPr>
            <a:spLocks noChangeArrowheads="1"/>
          </p:cNvSpPr>
          <p:nvPr/>
        </p:nvSpPr>
        <p:spPr bwMode="auto">
          <a:xfrm>
            <a:off x="593725" y="319088"/>
            <a:ext cx="5681663" cy="351936"/>
          </a:xfrm>
          <a:prstGeom prst="rect">
            <a:avLst/>
          </a:prstGeom>
          <a:noFill/>
          <a:ln w="9525">
            <a:noFill/>
            <a:miter lim="800000"/>
            <a:headEnd/>
            <a:tailEnd/>
          </a:ln>
        </p:spPr>
        <p:txBody>
          <a:bodyPr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sym typeface="Wingdings" pitchFamily="2" charset="2"/>
              </a:rPr>
              <a:t>（</a:t>
            </a:r>
            <a:r>
              <a:rPr lang="zh-CN" altLang="en-US" b="1" dirty="0" smtClean="0">
                <a:solidFill>
                  <a:srgbClr val="7F7F7F"/>
                </a:solidFill>
                <a:latin typeface="微软雅黑" pitchFamily="34" charset="-122"/>
                <a:ea typeface="微软雅黑" pitchFamily="34" charset="-122"/>
                <a:sym typeface="Wingdings" pitchFamily="2" charset="2"/>
              </a:rPr>
              <a:t>三）限制杠杆</a:t>
            </a:r>
            <a:endParaRPr lang="zh-CN" altLang="en-US" b="1" dirty="0">
              <a:solidFill>
                <a:srgbClr val="7F7F7F"/>
              </a:solidFill>
              <a:latin typeface="微软雅黑" pitchFamily="34" charset="-122"/>
              <a:ea typeface="微软雅黑" pitchFamily="34" charset="-122"/>
            </a:endParaRPr>
          </a:p>
        </p:txBody>
      </p:sp>
      <p:sp>
        <p:nvSpPr>
          <p:cNvPr id="38916" name="AutoShape 4"/>
          <p:cNvSpPr>
            <a:spLocks noChangeArrowheads="1"/>
          </p:cNvSpPr>
          <p:nvPr/>
        </p:nvSpPr>
        <p:spPr bwMode="auto">
          <a:xfrm>
            <a:off x="1071538" y="1285866"/>
            <a:ext cx="7697787" cy="1571636"/>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grpSp>
        <p:nvGrpSpPr>
          <p:cNvPr id="13" name="Group 5"/>
          <p:cNvGrpSpPr>
            <a:grpSpLocks/>
          </p:cNvGrpSpPr>
          <p:nvPr/>
        </p:nvGrpSpPr>
        <p:grpSpPr bwMode="auto">
          <a:xfrm>
            <a:off x="1331913" y="1563688"/>
            <a:ext cx="1060450" cy="396875"/>
            <a:chOff x="0" y="0"/>
            <a:chExt cx="768" cy="746"/>
          </a:xfrm>
        </p:grpSpPr>
        <p:sp>
          <p:nvSpPr>
            <p:cNvPr id="5" name="AutoShape 6"/>
            <p:cNvSpPr>
              <a:spLocks noChangeArrowheads="1"/>
            </p:cNvSpPr>
            <p:nvPr/>
          </p:nvSpPr>
          <p:spPr bwMode="auto">
            <a:xfrm>
              <a:off x="0" y="0"/>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dirty="0">
                <a:latin typeface="+mn-lt"/>
                <a:ea typeface="+mn-ea"/>
              </a:endParaRPr>
            </a:p>
          </p:txBody>
        </p:sp>
        <p:sp>
          <p:nvSpPr>
            <p:cNvPr id="6" name="未知"/>
            <p:cNvSpPr>
              <a:spLocks/>
            </p:cNvSpPr>
            <p:nvPr/>
          </p:nvSpPr>
          <p:spPr bwMode="auto">
            <a:xfrm>
              <a:off x="48" y="48"/>
              <a:ext cx="382"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dirty="0">
                <a:latin typeface="+mn-lt"/>
                <a:ea typeface="+mn-ea"/>
              </a:endParaRPr>
            </a:p>
          </p:txBody>
        </p:sp>
        <p:sp>
          <p:nvSpPr>
            <p:cNvPr id="7" name="Text Box 8"/>
            <p:cNvSpPr txBox="1">
              <a:spLocks noChangeArrowheads="1"/>
            </p:cNvSpPr>
            <p:nvPr/>
          </p:nvSpPr>
          <p:spPr bwMode="auto">
            <a:xfrm>
              <a:off x="18" y="101"/>
              <a:ext cx="748" cy="579"/>
            </a:xfrm>
            <a:prstGeom prst="rect">
              <a:avLst/>
            </a:prstGeom>
            <a:noFill/>
            <a:ln>
              <a:noFill/>
            </a:ln>
            <a:effectLst/>
            <a:extLst/>
          </p:spPr>
          <p:txBody>
            <a:bodyPr wrap="square">
              <a:spAutoFit/>
            </a:bodyPr>
            <a:lstStyle/>
            <a:p>
              <a:pPr eaLnBrk="0" fontAlgn="auto" hangingPunct="0">
                <a:spcBef>
                  <a:spcPts val="0"/>
                </a:spcBef>
                <a:spcAft>
                  <a:spcPts val="0"/>
                </a:spcAft>
                <a:defRPr/>
              </a:pPr>
              <a:r>
                <a:rPr lang="zh-CN" altLang="en-US" sz="1400" b="1" dirty="0" smtClean="0">
                  <a:solidFill>
                    <a:srgbClr val="FFFFFF"/>
                  </a:solidFill>
                  <a:effectLst>
                    <a:outerShdw blurRad="38100" dist="38100" dir="2700000" algn="tl">
                      <a:srgbClr val="C0C0C0"/>
                    </a:outerShdw>
                  </a:effectLst>
                  <a:latin typeface="Franklin Gothic Book"/>
                  <a:ea typeface="+mn-ea"/>
                </a:rPr>
                <a:t>分级限制</a:t>
              </a:r>
              <a:endParaRPr lang="zh-CN" altLang="en-US" sz="1400" b="1" dirty="0">
                <a:solidFill>
                  <a:srgbClr val="FFFFFF"/>
                </a:solidFill>
                <a:effectLst>
                  <a:outerShdw blurRad="38100" dist="38100" dir="2700000" algn="tl">
                    <a:srgbClr val="C0C0C0"/>
                  </a:outerShdw>
                </a:effectLst>
                <a:latin typeface="Franklin Gothic Book"/>
                <a:ea typeface="+mn-ea"/>
              </a:endParaRPr>
            </a:p>
          </p:txBody>
        </p:sp>
      </p:grpSp>
      <p:sp>
        <p:nvSpPr>
          <p:cNvPr id="44038" name="Text Box 9"/>
          <p:cNvSpPr txBox="1">
            <a:spLocks noChangeArrowheads="1"/>
          </p:cNvSpPr>
          <p:nvPr/>
        </p:nvSpPr>
        <p:spPr bwMode="auto">
          <a:xfrm>
            <a:off x="2500298" y="1357304"/>
            <a:ext cx="6219826" cy="1465189"/>
          </a:xfrm>
          <a:prstGeom prst="rect">
            <a:avLst/>
          </a:prstGeom>
          <a:noFill/>
          <a:ln w="9525">
            <a:noFill/>
            <a:miter lim="800000"/>
            <a:headEnd/>
            <a:tailEnd/>
          </a:ln>
        </p:spPr>
        <p:txBody>
          <a:bodyPr wrap="square" lIns="74213" tIns="37106" rIns="74213" bIns="37106">
            <a:spAutoFit/>
          </a:bodyPr>
          <a:lstStyle/>
          <a:p>
            <a:pPr>
              <a:lnSpc>
                <a:spcPts val="2200"/>
              </a:lnSpc>
            </a:pPr>
            <a:r>
              <a:rPr lang="zh-CN" altLang="en-US" sz="1600" b="1" dirty="0" smtClean="0">
                <a:latin typeface="Calibri" pitchFamily="34" charset="0"/>
              </a:rPr>
              <a:t>公募产品及开放式私募产品不得进行份额分级；</a:t>
            </a:r>
            <a:endParaRPr lang="en-US" altLang="zh-CN" sz="1600" b="1" dirty="0" smtClean="0">
              <a:latin typeface="Calibri" pitchFamily="34" charset="0"/>
            </a:endParaRPr>
          </a:p>
          <a:p>
            <a:pPr>
              <a:lnSpc>
                <a:spcPts val="2200"/>
              </a:lnSpc>
            </a:pPr>
            <a:r>
              <a:rPr lang="zh-CN" altLang="en-US" sz="1600" b="1" dirty="0" smtClean="0">
                <a:latin typeface="Calibri" pitchFamily="34" charset="0"/>
              </a:rPr>
              <a:t>封闭式私募产品份额分级规定上限：</a:t>
            </a:r>
            <a:endParaRPr lang="en-US" altLang="zh-CN" sz="1600" b="1" dirty="0" smtClean="0">
              <a:latin typeface="Calibri" pitchFamily="34" charset="0"/>
            </a:endParaRPr>
          </a:p>
          <a:p>
            <a:pPr>
              <a:lnSpc>
                <a:spcPts val="2200"/>
              </a:lnSpc>
            </a:pPr>
            <a:r>
              <a:rPr lang="zh-CN" altLang="en-US" sz="1600" b="1" dirty="0" smtClean="0">
                <a:latin typeface="Calibri" pitchFamily="34" charset="0"/>
              </a:rPr>
              <a:t>         固收类：</a:t>
            </a:r>
            <a:r>
              <a:rPr lang="en-US" altLang="zh-CN" sz="1600" b="1" dirty="0" smtClean="0">
                <a:latin typeface="Calibri" pitchFamily="34" charset="0"/>
              </a:rPr>
              <a:t>3:1</a:t>
            </a:r>
          </a:p>
          <a:p>
            <a:pPr>
              <a:lnSpc>
                <a:spcPts val="2200"/>
              </a:lnSpc>
            </a:pPr>
            <a:r>
              <a:rPr lang="zh-CN" altLang="en-US" sz="1600" b="1" dirty="0" smtClean="0">
                <a:latin typeface="Calibri" pitchFamily="34" charset="0"/>
              </a:rPr>
              <a:t>         权益类：</a:t>
            </a:r>
            <a:r>
              <a:rPr lang="en-US" altLang="zh-CN" sz="1600" b="1" dirty="0" smtClean="0">
                <a:latin typeface="Calibri" pitchFamily="34" charset="0"/>
              </a:rPr>
              <a:t>1:1</a:t>
            </a:r>
          </a:p>
          <a:p>
            <a:pPr>
              <a:lnSpc>
                <a:spcPts val="2200"/>
              </a:lnSpc>
            </a:pPr>
            <a:r>
              <a:rPr lang="zh-CN" altLang="en-US" sz="1600" b="1" dirty="0" smtClean="0">
                <a:latin typeface="Calibri" pitchFamily="34" charset="0"/>
              </a:rPr>
              <a:t>         商品及金融衍生品类及混合类：</a:t>
            </a:r>
            <a:r>
              <a:rPr lang="en-US" altLang="zh-CN" sz="1600" b="1" dirty="0" smtClean="0">
                <a:latin typeface="Calibri" pitchFamily="34" charset="0"/>
              </a:rPr>
              <a:t>2:1</a:t>
            </a:r>
            <a:endParaRPr lang="zh-CN" altLang="en-US" sz="1600" b="1" dirty="0">
              <a:latin typeface="Calibri" pitchFamily="34" charset="0"/>
            </a:endParaRPr>
          </a:p>
        </p:txBody>
      </p:sp>
      <p:sp>
        <p:nvSpPr>
          <p:cNvPr id="8" name="AutoShape 4"/>
          <p:cNvSpPr>
            <a:spLocks noChangeArrowheads="1"/>
          </p:cNvSpPr>
          <p:nvPr/>
        </p:nvSpPr>
        <p:spPr bwMode="auto">
          <a:xfrm>
            <a:off x="1071538" y="2857502"/>
            <a:ext cx="7697787" cy="833437"/>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grpSp>
        <p:nvGrpSpPr>
          <p:cNvPr id="14" name="Group 5"/>
          <p:cNvGrpSpPr>
            <a:grpSpLocks/>
          </p:cNvGrpSpPr>
          <p:nvPr/>
        </p:nvGrpSpPr>
        <p:grpSpPr bwMode="auto">
          <a:xfrm>
            <a:off x="1285852" y="3071816"/>
            <a:ext cx="1060450" cy="396875"/>
            <a:chOff x="0" y="0"/>
            <a:chExt cx="768" cy="746"/>
          </a:xfrm>
        </p:grpSpPr>
        <p:sp>
          <p:nvSpPr>
            <p:cNvPr id="9" name="AutoShape 6"/>
            <p:cNvSpPr>
              <a:spLocks noChangeArrowheads="1"/>
            </p:cNvSpPr>
            <p:nvPr/>
          </p:nvSpPr>
          <p:spPr bwMode="auto">
            <a:xfrm>
              <a:off x="0" y="0"/>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dirty="0">
                <a:latin typeface="+mn-lt"/>
                <a:ea typeface="+mn-ea"/>
              </a:endParaRPr>
            </a:p>
          </p:txBody>
        </p:sp>
        <p:sp>
          <p:nvSpPr>
            <p:cNvPr id="10" name="未知"/>
            <p:cNvSpPr>
              <a:spLocks/>
            </p:cNvSpPr>
            <p:nvPr/>
          </p:nvSpPr>
          <p:spPr bwMode="auto">
            <a:xfrm>
              <a:off x="48" y="48"/>
              <a:ext cx="382"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dirty="0">
                <a:latin typeface="+mn-lt"/>
                <a:ea typeface="+mn-ea"/>
              </a:endParaRPr>
            </a:p>
          </p:txBody>
        </p:sp>
        <p:sp>
          <p:nvSpPr>
            <p:cNvPr id="11" name="Text Box 8"/>
            <p:cNvSpPr txBox="1">
              <a:spLocks noChangeArrowheads="1"/>
            </p:cNvSpPr>
            <p:nvPr/>
          </p:nvSpPr>
          <p:spPr bwMode="auto">
            <a:xfrm>
              <a:off x="51" y="125"/>
              <a:ext cx="648" cy="573"/>
            </a:xfrm>
            <a:prstGeom prst="rect">
              <a:avLst/>
            </a:prstGeom>
            <a:noFill/>
            <a:ln>
              <a:noFill/>
            </a:ln>
            <a:effectLst/>
            <a:extLst/>
          </p:spPr>
          <p:txBody>
            <a:bodyPr wrap="none">
              <a:spAutoFit/>
            </a:bodyPr>
            <a:lstStyle/>
            <a:p>
              <a:pPr eaLnBrk="0" fontAlgn="auto" hangingPunct="0">
                <a:spcBef>
                  <a:spcPts val="0"/>
                </a:spcBef>
                <a:spcAft>
                  <a:spcPts val="0"/>
                </a:spcAft>
                <a:defRPr/>
              </a:pPr>
              <a:r>
                <a:rPr lang="zh-CN" altLang="en-US" sz="1400" b="1" dirty="0">
                  <a:solidFill>
                    <a:srgbClr val="FFFFFF"/>
                  </a:solidFill>
                  <a:effectLst>
                    <a:outerShdw blurRad="38100" dist="38100" dir="2700000" algn="tl">
                      <a:srgbClr val="C0C0C0"/>
                    </a:outerShdw>
                  </a:effectLst>
                  <a:latin typeface="Franklin Gothic Book"/>
                  <a:ea typeface="+mn-ea"/>
                </a:rPr>
                <a:t>负债限制</a:t>
              </a:r>
            </a:p>
          </p:txBody>
        </p:sp>
      </p:grpSp>
      <p:sp>
        <p:nvSpPr>
          <p:cNvPr id="44041" name="Text Box 9"/>
          <p:cNvSpPr txBox="1">
            <a:spLocks noChangeArrowheads="1"/>
          </p:cNvSpPr>
          <p:nvPr/>
        </p:nvSpPr>
        <p:spPr bwMode="auto">
          <a:xfrm>
            <a:off x="2627313" y="3000378"/>
            <a:ext cx="6076950" cy="639194"/>
          </a:xfrm>
          <a:prstGeom prst="rect">
            <a:avLst/>
          </a:prstGeom>
          <a:noFill/>
          <a:ln w="9525">
            <a:noFill/>
            <a:miter lim="800000"/>
            <a:headEnd/>
            <a:tailEnd/>
          </a:ln>
        </p:spPr>
        <p:txBody>
          <a:bodyPr wrap="square" lIns="74213" tIns="37106" rIns="74213" bIns="37106">
            <a:spAutoFit/>
          </a:bodyPr>
          <a:lstStyle/>
          <a:p>
            <a:pPr>
              <a:lnSpc>
                <a:spcPts val="2200"/>
              </a:lnSpc>
            </a:pPr>
            <a:r>
              <a:rPr lang="zh-CN" altLang="en-US" sz="1600" dirty="0" smtClean="0">
                <a:latin typeface="Calibri" pitchFamily="34" charset="0"/>
              </a:rPr>
              <a:t> </a:t>
            </a:r>
            <a:r>
              <a:rPr lang="zh-CN" altLang="en-US" sz="1600" b="1" dirty="0" smtClean="0">
                <a:latin typeface="Calibri" pitchFamily="34" charset="0"/>
              </a:rPr>
              <a:t>私募产品、封闭式公募 ：</a:t>
            </a:r>
            <a:r>
              <a:rPr lang="en-US" altLang="zh-CN" sz="1600" b="1" dirty="0" smtClean="0">
                <a:latin typeface="Calibri" pitchFamily="34" charset="0"/>
              </a:rPr>
              <a:t>200%</a:t>
            </a:r>
            <a:r>
              <a:rPr lang="zh-CN" altLang="en-US" sz="1600" b="1" dirty="0" smtClean="0">
                <a:latin typeface="Calibri" pitchFamily="34" charset="0"/>
              </a:rPr>
              <a:t>。</a:t>
            </a:r>
            <a:endParaRPr lang="en-US" altLang="zh-CN" sz="1600" b="1" dirty="0" smtClean="0">
              <a:latin typeface="Calibri" pitchFamily="34" charset="0"/>
            </a:endParaRPr>
          </a:p>
          <a:p>
            <a:pPr>
              <a:lnSpc>
                <a:spcPts val="2200"/>
              </a:lnSpc>
            </a:pPr>
            <a:r>
              <a:rPr lang="zh-CN" altLang="en-US" sz="1600" b="1" dirty="0" smtClean="0">
                <a:latin typeface="Calibri" pitchFamily="34" charset="0"/>
              </a:rPr>
              <a:t>  分级私募产品、开放式公募：</a:t>
            </a:r>
            <a:r>
              <a:rPr lang="en-US" altLang="zh-CN" sz="1600" b="1" dirty="0" smtClean="0">
                <a:latin typeface="Calibri" pitchFamily="34" charset="0"/>
              </a:rPr>
              <a:t>140%</a:t>
            </a:r>
            <a:r>
              <a:rPr lang="zh-CN" altLang="en-US" sz="1600" b="1" dirty="0" smtClean="0">
                <a:latin typeface="Calibri" pitchFamily="34" charset="0"/>
              </a:rPr>
              <a:t>。 </a:t>
            </a:r>
            <a:endParaRPr lang="zh-CN" altLang="en-US" sz="1600" b="1" dirty="0">
              <a:latin typeface="Calibri" pitchFamily="34" charset="0"/>
            </a:endParaRPr>
          </a:p>
        </p:txBody>
      </p:sp>
      <p:sp>
        <p:nvSpPr>
          <p:cNvPr id="12" name="AutoShape 4"/>
          <p:cNvSpPr>
            <a:spLocks noChangeArrowheads="1"/>
          </p:cNvSpPr>
          <p:nvPr/>
        </p:nvSpPr>
        <p:spPr bwMode="auto">
          <a:xfrm>
            <a:off x="1071538" y="3786196"/>
            <a:ext cx="7697788" cy="833437"/>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grpSp>
        <p:nvGrpSpPr>
          <p:cNvPr id="15" name="Group 5"/>
          <p:cNvGrpSpPr>
            <a:grpSpLocks/>
          </p:cNvGrpSpPr>
          <p:nvPr/>
        </p:nvGrpSpPr>
        <p:grpSpPr bwMode="auto">
          <a:xfrm>
            <a:off x="1286421" y="3789499"/>
            <a:ext cx="1060450" cy="608081"/>
            <a:chOff x="-18" y="48"/>
            <a:chExt cx="768" cy="1143"/>
          </a:xfrm>
        </p:grpSpPr>
        <p:sp>
          <p:nvSpPr>
            <p:cNvPr id="2" name="AutoShape 6"/>
            <p:cNvSpPr>
              <a:spLocks noChangeArrowheads="1"/>
            </p:cNvSpPr>
            <p:nvPr/>
          </p:nvSpPr>
          <p:spPr bwMode="auto">
            <a:xfrm>
              <a:off x="-18" y="445"/>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dirty="0">
                <a:latin typeface="+mn-lt"/>
                <a:ea typeface="+mn-ea"/>
              </a:endParaRPr>
            </a:p>
          </p:txBody>
        </p:sp>
        <p:sp>
          <p:nvSpPr>
            <p:cNvPr id="3" name="未知"/>
            <p:cNvSpPr>
              <a:spLocks/>
            </p:cNvSpPr>
            <p:nvPr/>
          </p:nvSpPr>
          <p:spPr bwMode="auto">
            <a:xfrm>
              <a:off x="48" y="48"/>
              <a:ext cx="382"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dirty="0">
                <a:latin typeface="+mn-lt"/>
                <a:ea typeface="+mn-ea"/>
              </a:endParaRPr>
            </a:p>
          </p:txBody>
        </p:sp>
        <p:sp>
          <p:nvSpPr>
            <p:cNvPr id="4" name="Text Box 8"/>
            <p:cNvSpPr txBox="1">
              <a:spLocks noChangeArrowheads="1"/>
            </p:cNvSpPr>
            <p:nvPr/>
          </p:nvSpPr>
          <p:spPr bwMode="auto">
            <a:xfrm>
              <a:off x="51" y="579"/>
              <a:ext cx="648" cy="579"/>
            </a:xfrm>
            <a:prstGeom prst="rect">
              <a:avLst/>
            </a:prstGeom>
            <a:noFill/>
            <a:ln>
              <a:noFill/>
            </a:ln>
            <a:effectLst/>
            <a:extLst/>
          </p:spPr>
          <p:txBody>
            <a:bodyPr wrap="square">
              <a:spAutoFit/>
            </a:bodyPr>
            <a:lstStyle/>
            <a:p>
              <a:pPr eaLnBrk="0" hangingPunct="0">
                <a:defRPr/>
              </a:pPr>
              <a:r>
                <a:rPr lang="zh-CN" altLang="en-US" sz="1400" b="1" dirty="0">
                  <a:solidFill>
                    <a:srgbClr val="FFFFFF"/>
                  </a:solidFill>
                  <a:effectLst>
                    <a:outerShdw blurRad="38100" dist="38100" dir="2700000" algn="tl">
                      <a:srgbClr val="C0C0C0"/>
                    </a:outerShdw>
                  </a:effectLst>
                  <a:latin typeface="Franklin Gothic Book"/>
                </a:rPr>
                <a:t>质押限制</a:t>
              </a:r>
            </a:p>
          </p:txBody>
        </p:sp>
      </p:grpSp>
      <p:sp>
        <p:nvSpPr>
          <p:cNvPr id="44044" name="Text Box 9"/>
          <p:cNvSpPr txBox="1">
            <a:spLocks noChangeArrowheads="1"/>
          </p:cNvSpPr>
          <p:nvPr/>
        </p:nvSpPr>
        <p:spPr bwMode="auto">
          <a:xfrm>
            <a:off x="2606675" y="3929072"/>
            <a:ext cx="6076950" cy="618804"/>
          </a:xfrm>
          <a:prstGeom prst="rect">
            <a:avLst/>
          </a:prstGeom>
          <a:noFill/>
          <a:ln w="9525">
            <a:noFill/>
            <a:miter lim="800000"/>
            <a:headEnd/>
            <a:tailEnd/>
          </a:ln>
        </p:spPr>
        <p:txBody>
          <a:bodyPr wrap="square" lIns="74213" tIns="37106" rIns="74213" bIns="37106">
            <a:spAutoFit/>
          </a:bodyPr>
          <a:lstStyle/>
          <a:p>
            <a:pPr algn="just">
              <a:lnSpc>
                <a:spcPts val="2200"/>
              </a:lnSpc>
            </a:pPr>
            <a:r>
              <a:rPr lang="zh-CN" altLang="en-US" sz="1600" b="1" dirty="0">
                <a:latin typeface="Calibri" pitchFamily="34" charset="0"/>
              </a:rPr>
              <a:t>金融机构不得以受托管理的资产管理产品份额进行质押融资，放大杠杆。</a:t>
            </a:r>
            <a:r>
              <a:rPr lang="zh-CN" altLang="en-US" sz="1600" b="1" dirty="0">
                <a:solidFill>
                  <a:srgbClr val="F0014D"/>
                </a:solidFill>
                <a:latin typeface="Calibri" pitchFamily="34" charset="0"/>
              </a:rPr>
              <a:t>（目前理解有歧义）</a:t>
            </a:r>
            <a:endParaRPr lang="en-US" altLang="zh-CN" sz="1600" b="1" dirty="0">
              <a:solidFill>
                <a:srgbClr val="F0014D"/>
              </a:solidFill>
              <a:latin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灯片编号占位符 3"/>
          <p:cNvSpPr txBox="1">
            <a:spLocks noGrp="1"/>
          </p:cNvSpPr>
          <p:nvPr/>
        </p:nvSpPr>
        <p:spPr bwMode="black">
          <a:xfrm>
            <a:off x="8066088" y="2552700"/>
            <a:ext cx="374650" cy="257175"/>
          </a:xfrm>
          <a:prstGeom prst="rect">
            <a:avLst/>
          </a:prstGeom>
          <a:noFill/>
          <a:ln w="9525">
            <a:noFill/>
            <a:miter lim="800000"/>
            <a:headEnd/>
            <a:tailEnd/>
          </a:ln>
        </p:spPr>
        <p:txBody>
          <a:bodyPr wrap="none" lIns="0" tIns="0" rIns="0" bIns="0" anchor="b"/>
          <a:lstStyle/>
          <a:p>
            <a:pPr algn="r"/>
            <a:fld id="{211623E3-DB59-4CC5-B384-C782933AB148}" type="slidenum">
              <a:rPr lang="zh-TW" altLang="en-US" sz="1000" b="1">
                <a:latin typeface="Calibri" pitchFamily="34" charset="0"/>
                <a:ea typeface="Arial Unicode MS" pitchFamily="34" charset="-122"/>
                <a:cs typeface="Arial Unicode MS" pitchFamily="34" charset="-122"/>
              </a:rPr>
              <a:pPr algn="r"/>
              <a:t>5</a:t>
            </a:fld>
            <a:endParaRPr lang="en-US" altLang="zh-TW" sz="1000" b="1">
              <a:latin typeface="Calibri" pitchFamily="34" charset="0"/>
              <a:ea typeface="Arial Unicode MS" pitchFamily="34" charset="-122"/>
              <a:cs typeface="Arial Unicode MS" pitchFamily="34" charset="-122"/>
            </a:endParaRPr>
          </a:p>
        </p:txBody>
      </p:sp>
      <p:sp>
        <p:nvSpPr>
          <p:cNvPr id="49154" name="文本框 94"/>
          <p:cNvSpPr txBox="1">
            <a:spLocks noChangeArrowheads="1"/>
          </p:cNvSpPr>
          <p:nvPr/>
        </p:nvSpPr>
        <p:spPr bwMode="auto">
          <a:xfrm>
            <a:off x="285720" y="714362"/>
            <a:ext cx="7156450" cy="628935"/>
          </a:xfrm>
          <a:prstGeom prst="rect">
            <a:avLst/>
          </a:prstGeom>
          <a:noFill/>
          <a:ln w="9525">
            <a:noFill/>
            <a:miter lim="800000"/>
            <a:headEnd/>
            <a:tailEnd/>
          </a:ln>
        </p:spPr>
        <p:txBody>
          <a:bodyPr lIns="74213" tIns="37106" rIns="74213" bIns="37106">
            <a:spAutoFit/>
          </a:bodyPr>
          <a:lstStyle/>
          <a:p>
            <a:endParaRPr lang="zh-CN" altLang="en-US" b="1" dirty="0">
              <a:solidFill>
                <a:srgbClr val="0563B8"/>
              </a:solidFill>
              <a:latin typeface="Estrangelo Edessa" pitchFamily="66" charset="0"/>
              <a:ea typeface="微软雅黑" pitchFamily="34" charset="-122"/>
            </a:endParaRPr>
          </a:p>
          <a:p>
            <a:endParaRPr lang="en-US" altLang="zh-CN" b="1" dirty="0">
              <a:solidFill>
                <a:srgbClr val="0563B8"/>
              </a:solidFill>
              <a:latin typeface="Estrangelo Edessa" pitchFamily="66" charset="0"/>
              <a:ea typeface="微软雅黑" pitchFamily="34" charset="-122"/>
            </a:endParaRPr>
          </a:p>
        </p:txBody>
      </p:sp>
      <p:sp>
        <p:nvSpPr>
          <p:cNvPr id="49155" name="矩形 12"/>
          <p:cNvSpPr>
            <a:spLocks noChangeArrowheads="1"/>
          </p:cNvSpPr>
          <p:nvPr/>
        </p:nvSpPr>
        <p:spPr bwMode="auto">
          <a:xfrm>
            <a:off x="593725" y="319088"/>
            <a:ext cx="5681663" cy="351936"/>
          </a:xfrm>
          <a:prstGeom prst="rect">
            <a:avLst/>
          </a:prstGeom>
          <a:noFill/>
          <a:ln w="9525">
            <a:noFill/>
            <a:miter lim="800000"/>
            <a:headEnd/>
            <a:tailEnd/>
          </a:ln>
        </p:spPr>
        <p:txBody>
          <a:bodyPr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sym typeface="Wingdings" pitchFamily="2" charset="2"/>
              </a:rPr>
              <a:t>（</a:t>
            </a:r>
            <a:r>
              <a:rPr lang="zh-CN" altLang="en-US" b="1" dirty="0" smtClean="0">
                <a:solidFill>
                  <a:srgbClr val="7F7F7F"/>
                </a:solidFill>
                <a:latin typeface="微软雅黑" pitchFamily="34" charset="-122"/>
                <a:ea typeface="微软雅黑" pitchFamily="34" charset="-122"/>
                <a:sym typeface="Wingdings" pitchFamily="2" charset="2"/>
              </a:rPr>
              <a:t>四）限制嵌套</a:t>
            </a:r>
            <a:endParaRPr lang="zh-CN" altLang="en-US" b="1" dirty="0">
              <a:solidFill>
                <a:srgbClr val="7F7F7F"/>
              </a:solidFill>
              <a:latin typeface="微软雅黑" pitchFamily="34" charset="-122"/>
              <a:ea typeface="微软雅黑" pitchFamily="34" charset="-122"/>
            </a:endParaRPr>
          </a:p>
        </p:txBody>
      </p:sp>
      <p:grpSp>
        <p:nvGrpSpPr>
          <p:cNvPr id="15" name="Group 5"/>
          <p:cNvGrpSpPr>
            <a:grpSpLocks/>
          </p:cNvGrpSpPr>
          <p:nvPr/>
        </p:nvGrpSpPr>
        <p:grpSpPr bwMode="auto">
          <a:xfrm>
            <a:off x="1125538" y="1447800"/>
            <a:ext cx="1339850" cy="461963"/>
            <a:chOff x="-111" y="0"/>
            <a:chExt cx="971" cy="1008"/>
          </a:xfrm>
        </p:grpSpPr>
        <p:sp>
          <p:nvSpPr>
            <p:cNvPr id="5" name="AutoShape 6"/>
            <p:cNvSpPr>
              <a:spLocks noChangeArrowheads="1"/>
            </p:cNvSpPr>
            <p:nvPr/>
          </p:nvSpPr>
          <p:spPr bwMode="auto">
            <a:xfrm>
              <a:off x="-1" y="0"/>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dirty="0">
                <a:latin typeface="+mn-lt"/>
                <a:ea typeface="+mn-ea"/>
              </a:endParaRPr>
            </a:p>
          </p:txBody>
        </p:sp>
        <p:sp>
          <p:nvSpPr>
            <p:cNvPr id="6" name="未知"/>
            <p:cNvSpPr>
              <a:spLocks/>
            </p:cNvSpPr>
            <p:nvPr/>
          </p:nvSpPr>
          <p:spPr bwMode="auto">
            <a:xfrm>
              <a:off x="48" y="48"/>
              <a:ext cx="382"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dirty="0">
                <a:latin typeface="+mn-lt"/>
                <a:ea typeface="+mn-ea"/>
              </a:endParaRPr>
            </a:p>
          </p:txBody>
        </p:sp>
        <p:sp>
          <p:nvSpPr>
            <p:cNvPr id="7" name="Text Box 8"/>
            <p:cNvSpPr txBox="1">
              <a:spLocks noChangeArrowheads="1"/>
            </p:cNvSpPr>
            <p:nvPr/>
          </p:nvSpPr>
          <p:spPr bwMode="auto">
            <a:xfrm>
              <a:off x="-111" y="204"/>
              <a:ext cx="971" cy="804"/>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zh-CN" altLang="en-US">
                  <a:solidFill>
                    <a:srgbClr val="FFFFFF"/>
                  </a:solidFill>
                  <a:effectLst>
                    <a:outerShdw blurRad="38100" dist="38100" dir="2700000" algn="tl">
                      <a:srgbClr val="C0C0C0"/>
                    </a:outerShdw>
                  </a:effectLst>
                  <a:latin typeface="Franklin Gothic Book"/>
                  <a:ea typeface="+mn-ea"/>
                </a:rPr>
                <a:t>净值化管理</a:t>
              </a:r>
            </a:p>
          </p:txBody>
        </p:sp>
      </p:grpSp>
      <p:sp>
        <p:nvSpPr>
          <p:cNvPr id="38916" name="AutoShape 4"/>
          <p:cNvSpPr>
            <a:spLocks noChangeArrowheads="1"/>
          </p:cNvSpPr>
          <p:nvPr/>
        </p:nvSpPr>
        <p:spPr bwMode="auto">
          <a:xfrm>
            <a:off x="1181100" y="1257300"/>
            <a:ext cx="7208838" cy="67945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2" name="AutoShape 6"/>
          <p:cNvSpPr>
            <a:spLocks noChangeArrowheads="1"/>
          </p:cNvSpPr>
          <p:nvPr/>
        </p:nvSpPr>
        <p:spPr bwMode="auto">
          <a:xfrm>
            <a:off x="1357313" y="1419225"/>
            <a:ext cx="1181100" cy="369888"/>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3" name="未知"/>
          <p:cNvSpPr>
            <a:spLocks/>
          </p:cNvSpPr>
          <p:nvPr/>
        </p:nvSpPr>
        <p:spPr bwMode="auto">
          <a:xfrm>
            <a:off x="1431925" y="1517650"/>
            <a:ext cx="587375" cy="1857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lIns="74213" tIns="37106" rIns="74213" bIns="37106"/>
          <a:lstStyle/>
          <a:p>
            <a:pPr fontAlgn="auto">
              <a:spcBef>
                <a:spcPts val="0"/>
              </a:spcBef>
              <a:spcAft>
                <a:spcPts val="0"/>
              </a:spcAft>
              <a:defRPr/>
            </a:pPr>
            <a:endParaRPr lang="zh-CN" altLang="en-US" dirty="0">
              <a:latin typeface="+mn-lt"/>
              <a:ea typeface="+mn-ea"/>
            </a:endParaRPr>
          </a:p>
        </p:txBody>
      </p:sp>
      <p:sp>
        <p:nvSpPr>
          <p:cNvPr id="4" name="Text Box 8"/>
          <p:cNvSpPr txBox="1">
            <a:spLocks noChangeArrowheads="1"/>
          </p:cNvSpPr>
          <p:nvPr/>
        </p:nvSpPr>
        <p:spPr bwMode="auto">
          <a:xfrm>
            <a:off x="1341438" y="1419225"/>
            <a:ext cx="1206500" cy="352425"/>
          </a:xfrm>
          <a:prstGeom prst="rect">
            <a:avLst/>
          </a:prstGeom>
          <a:noFill/>
          <a:ln w="9525">
            <a:noFill/>
            <a:miter lim="800000"/>
            <a:headEnd/>
            <a:tailEnd/>
          </a:ln>
        </p:spPr>
        <p:txBody>
          <a:bodyPr lIns="74213" tIns="37106" rIns="74213" bIns="37106">
            <a:spAutoFit/>
          </a:bodyPr>
          <a:lstStyle/>
          <a:p>
            <a:pPr algn="ctr" eaLnBrk="0" fontAlgn="auto" hangingPunct="0">
              <a:spcBef>
                <a:spcPts val="0"/>
              </a:spcBef>
              <a:spcAft>
                <a:spcPts val="0"/>
              </a:spcAft>
              <a:defRPr/>
            </a:pPr>
            <a:r>
              <a:rPr lang="zh-CN" altLang="en-US" b="1" dirty="0" smtClean="0">
                <a:solidFill>
                  <a:schemeClr val="bg1"/>
                </a:solidFill>
                <a:effectLst>
                  <a:outerShdw blurRad="38100" dist="38100" dir="2700000" algn="tl">
                    <a:srgbClr val="C0C0C0"/>
                  </a:outerShdw>
                </a:effectLst>
                <a:latin typeface="Franklin Gothic Book"/>
                <a:ea typeface="+mn-ea"/>
              </a:rPr>
              <a:t>禁止通道</a:t>
            </a:r>
            <a:endParaRPr lang="zh-CN" altLang="en-US" b="1" dirty="0">
              <a:solidFill>
                <a:schemeClr val="bg1"/>
              </a:solidFill>
              <a:effectLst>
                <a:outerShdw blurRad="38100" dist="38100" dir="2700000" algn="tl">
                  <a:srgbClr val="C0C0C0"/>
                </a:outerShdw>
              </a:effectLst>
              <a:latin typeface="Franklin Gothic Book"/>
              <a:ea typeface="+mn-ea"/>
            </a:endParaRPr>
          </a:p>
        </p:txBody>
      </p:sp>
      <p:sp>
        <p:nvSpPr>
          <p:cNvPr id="49161" name="Text Box 9"/>
          <p:cNvSpPr txBox="1">
            <a:spLocks noChangeArrowheads="1"/>
          </p:cNvSpPr>
          <p:nvPr/>
        </p:nvSpPr>
        <p:spPr bwMode="auto">
          <a:xfrm>
            <a:off x="2679700" y="1347788"/>
            <a:ext cx="5613400" cy="566737"/>
          </a:xfrm>
          <a:prstGeom prst="rect">
            <a:avLst/>
          </a:prstGeom>
          <a:noFill/>
          <a:ln w="9525">
            <a:noFill/>
            <a:miter lim="800000"/>
            <a:headEnd/>
            <a:tailEnd/>
          </a:ln>
        </p:spPr>
        <p:txBody>
          <a:bodyPr lIns="74213" tIns="37106" rIns="74213" bIns="37106">
            <a:spAutoFit/>
          </a:bodyPr>
          <a:lstStyle/>
          <a:p>
            <a:r>
              <a:rPr lang="zh-CN" altLang="en-US" sz="1600" b="1">
                <a:latin typeface="Calibri" pitchFamily="34" charset="0"/>
              </a:rPr>
              <a:t>不得为其他金融机构的资产管理产品提供</a:t>
            </a:r>
            <a:r>
              <a:rPr lang="zh-CN" altLang="en-US" sz="1600" b="1">
                <a:solidFill>
                  <a:srgbClr val="FF0000"/>
                </a:solidFill>
                <a:latin typeface="Calibri" pitchFamily="34" charset="0"/>
              </a:rPr>
              <a:t>规避投资范围、杠杆约束等监管要求</a:t>
            </a:r>
            <a:r>
              <a:rPr lang="zh-CN" altLang="en-US" sz="1600" b="1">
                <a:latin typeface="Calibri" pitchFamily="34" charset="0"/>
              </a:rPr>
              <a:t>的通道服务</a:t>
            </a:r>
            <a:r>
              <a:rPr lang="zh-CN" altLang="en-US" sz="1600">
                <a:latin typeface="Calibri" pitchFamily="34" charset="0"/>
              </a:rPr>
              <a:t> 。</a:t>
            </a:r>
          </a:p>
        </p:txBody>
      </p:sp>
      <p:grpSp>
        <p:nvGrpSpPr>
          <p:cNvPr id="16" name="Group 5"/>
          <p:cNvGrpSpPr>
            <a:grpSpLocks/>
          </p:cNvGrpSpPr>
          <p:nvPr/>
        </p:nvGrpSpPr>
        <p:grpSpPr bwMode="auto">
          <a:xfrm>
            <a:off x="1066800" y="2479675"/>
            <a:ext cx="1338263" cy="461963"/>
            <a:chOff x="-111" y="0"/>
            <a:chExt cx="971" cy="1008"/>
          </a:xfrm>
        </p:grpSpPr>
        <p:sp>
          <p:nvSpPr>
            <p:cNvPr id="8" name="AutoShape 6"/>
            <p:cNvSpPr>
              <a:spLocks noChangeArrowheads="1"/>
            </p:cNvSpPr>
            <p:nvPr/>
          </p:nvSpPr>
          <p:spPr bwMode="auto">
            <a:xfrm>
              <a:off x="0" y="0"/>
              <a:ext cx="768"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anchor="ctr"/>
            <a:lstStyle/>
            <a:p>
              <a:pPr fontAlgn="auto">
                <a:spcBef>
                  <a:spcPts val="0"/>
                </a:spcBef>
                <a:spcAft>
                  <a:spcPts val="0"/>
                </a:spcAft>
                <a:defRPr/>
              </a:pPr>
              <a:endParaRPr lang="zh-CN" altLang="en-US" dirty="0">
                <a:latin typeface="+mn-lt"/>
                <a:ea typeface="+mn-ea"/>
              </a:endParaRPr>
            </a:p>
          </p:txBody>
        </p:sp>
        <p:sp>
          <p:nvSpPr>
            <p:cNvPr id="9" name="未知"/>
            <p:cNvSpPr>
              <a:spLocks/>
            </p:cNvSpPr>
            <p:nvPr/>
          </p:nvSpPr>
          <p:spPr bwMode="auto">
            <a:xfrm>
              <a:off x="48" y="48"/>
              <a:ext cx="382"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a:lstStyle/>
            <a:p>
              <a:pPr fontAlgn="auto">
                <a:spcBef>
                  <a:spcPts val="0"/>
                </a:spcBef>
                <a:spcAft>
                  <a:spcPts val="0"/>
                </a:spcAft>
                <a:defRPr/>
              </a:pPr>
              <a:endParaRPr lang="zh-CN" altLang="en-US" dirty="0">
                <a:latin typeface="+mn-lt"/>
                <a:ea typeface="+mn-ea"/>
              </a:endParaRPr>
            </a:p>
          </p:txBody>
        </p:sp>
        <p:sp>
          <p:nvSpPr>
            <p:cNvPr id="10" name="Text Box 8"/>
            <p:cNvSpPr txBox="1">
              <a:spLocks noChangeArrowheads="1"/>
            </p:cNvSpPr>
            <p:nvPr/>
          </p:nvSpPr>
          <p:spPr bwMode="auto">
            <a:xfrm>
              <a:off x="-111" y="204"/>
              <a:ext cx="971" cy="804"/>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zh-CN" altLang="en-US">
                  <a:solidFill>
                    <a:srgbClr val="FFFFFF"/>
                  </a:solidFill>
                  <a:effectLst>
                    <a:outerShdw blurRad="38100" dist="38100" dir="2700000" algn="tl">
                      <a:srgbClr val="C0C0C0"/>
                    </a:outerShdw>
                  </a:effectLst>
                  <a:latin typeface="Franklin Gothic Book"/>
                  <a:ea typeface="+mn-ea"/>
                </a:rPr>
                <a:t>净值化管理</a:t>
              </a:r>
            </a:p>
          </p:txBody>
        </p:sp>
      </p:grpSp>
      <p:sp>
        <p:nvSpPr>
          <p:cNvPr id="11" name="AutoShape 4"/>
          <p:cNvSpPr>
            <a:spLocks noChangeArrowheads="1"/>
          </p:cNvSpPr>
          <p:nvPr/>
        </p:nvSpPr>
        <p:spPr bwMode="auto">
          <a:xfrm>
            <a:off x="1187450" y="2284413"/>
            <a:ext cx="7267575" cy="87312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cap="flat" cmpd="sng">
            <a:solidFill>
              <a:srgbClr val="FFFFFF"/>
            </a:solidFill>
            <a:round/>
            <a:headEnd/>
            <a:tailEnd/>
          </a:ln>
          <a:effectLst>
            <a:outerShdw dist="135003" dir="2928844" algn="ctr" rotWithShape="0">
              <a:srgbClr val="000000">
                <a:alpha val="50000"/>
              </a:srgbClr>
            </a:outerShdw>
          </a:effec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12" name="AutoShape 6"/>
          <p:cNvSpPr>
            <a:spLocks noChangeArrowheads="1"/>
          </p:cNvSpPr>
          <p:nvPr/>
        </p:nvSpPr>
        <p:spPr bwMode="auto">
          <a:xfrm>
            <a:off x="1385888" y="2525713"/>
            <a:ext cx="1179512" cy="36988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cap="flat" cmpd="sng">
            <a:solidFill>
              <a:schemeClr val="bg1"/>
            </a:solidFill>
            <a:round/>
            <a:headEnd/>
            <a:tailEnd/>
          </a:ln>
          <a:effectLst/>
          <a:extLst/>
        </p:spPr>
        <p:txBody>
          <a:bodyPr wrap="none" lIns="74213" tIns="37106" rIns="74213" bIns="37106" anchor="ctr"/>
          <a:lstStyle/>
          <a:p>
            <a:pPr fontAlgn="auto">
              <a:spcBef>
                <a:spcPts val="0"/>
              </a:spcBef>
              <a:spcAft>
                <a:spcPts val="0"/>
              </a:spcAft>
              <a:defRPr/>
            </a:pPr>
            <a:endParaRPr lang="zh-CN" altLang="en-US" dirty="0">
              <a:latin typeface="+mn-lt"/>
              <a:ea typeface="+mn-ea"/>
            </a:endParaRPr>
          </a:p>
        </p:txBody>
      </p:sp>
      <p:sp>
        <p:nvSpPr>
          <p:cNvPr id="13" name="未知"/>
          <p:cNvSpPr>
            <a:spLocks/>
          </p:cNvSpPr>
          <p:nvPr/>
        </p:nvSpPr>
        <p:spPr bwMode="auto">
          <a:xfrm>
            <a:off x="1373188" y="2549525"/>
            <a:ext cx="587375" cy="1857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ffectLst/>
          <a:extLst/>
        </p:spPr>
        <p:txBody>
          <a:bodyPr lIns="74213" tIns="37106" rIns="74213" bIns="37106"/>
          <a:lstStyle/>
          <a:p>
            <a:pPr fontAlgn="auto">
              <a:spcBef>
                <a:spcPts val="0"/>
              </a:spcBef>
              <a:spcAft>
                <a:spcPts val="0"/>
              </a:spcAft>
              <a:defRPr/>
            </a:pPr>
            <a:endParaRPr lang="zh-CN" altLang="en-US" dirty="0">
              <a:latin typeface="+mn-lt"/>
              <a:ea typeface="+mn-ea"/>
            </a:endParaRPr>
          </a:p>
        </p:txBody>
      </p:sp>
      <p:sp>
        <p:nvSpPr>
          <p:cNvPr id="14" name="Text Box 8"/>
          <p:cNvSpPr txBox="1">
            <a:spLocks noChangeArrowheads="1"/>
          </p:cNvSpPr>
          <p:nvPr/>
        </p:nvSpPr>
        <p:spPr bwMode="auto">
          <a:xfrm>
            <a:off x="1281113" y="2498725"/>
            <a:ext cx="1206500" cy="352425"/>
          </a:xfrm>
          <a:prstGeom prst="rect">
            <a:avLst/>
          </a:prstGeom>
          <a:noFill/>
          <a:ln w="9525">
            <a:noFill/>
            <a:miter lim="800000"/>
            <a:headEnd/>
            <a:tailEnd/>
          </a:ln>
        </p:spPr>
        <p:txBody>
          <a:bodyPr lIns="74213" tIns="37106" rIns="74213" bIns="37106">
            <a:spAutoFit/>
          </a:bodyPr>
          <a:lstStyle/>
          <a:p>
            <a:pPr algn="ctr" eaLnBrk="0" fontAlgn="auto" hangingPunct="0">
              <a:spcBef>
                <a:spcPts val="0"/>
              </a:spcBef>
              <a:spcAft>
                <a:spcPts val="0"/>
              </a:spcAft>
              <a:defRPr/>
            </a:pPr>
            <a:r>
              <a:rPr lang="zh-CN" altLang="en-US" b="1" dirty="0" smtClean="0">
                <a:solidFill>
                  <a:schemeClr val="bg1"/>
                </a:solidFill>
                <a:effectLst>
                  <a:outerShdw blurRad="38100" dist="38100" dir="2700000" algn="tl">
                    <a:srgbClr val="C0C0C0"/>
                  </a:outerShdw>
                </a:effectLst>
                <a:latin typeface="Franklin Gothic Book"/>
                <a:ea typeface="+mn-ea"/>
              </a:rPr>
              <a:t>  限制嵌套</a:t>
            </a:r>
            <a:endParaRPr lang="zh-CN" altLang="en-US" b="1" dirty="0">
              <a:solidFill>
                <a:schemeClr val="bg1"/>
              </a:solidFill>
              <a:effectLst>
                <a:outerShdw blurRad="38100" dist="38100" dir="2700000" algn="tl">
                  <a:srgbClr val="C0C0C0"/>
                </a:outerShdw>
              </a:effectLst>
              <a:latin typeface="Franklin Gothic Book"/>
              <a:ea typeface="+mn-ea"/>
            </a:endParaRPr>
          </a:p>
        </p:txBody>
      </p:sp>
      <p:sp>
        <p:nvSpPr>
          <p:cNvPr id="49167" name="Text Box 9"/>
          <p:cNvSpPr txBox="1">
            <a:spLocks noChangeArrowheads="1"/>
          </p:cNvSpPr>
          <p:nvPr/>
        </p:nvSpPr>
        <p:spPr bwMode="auto">
          <a:xfrm>
            <a:off x="2620963" y="2355850"/>
            <a:ext cx="5838825" cy="812800"/>
          </a:xfrm>
          <a:prstGeom prst="rect">
            <a:avLst/>
          </a:prstGeom>
          <a:noFill/>
          <a:ln w="9525">
            <a:noFill/>
            <a:miter lim="800000"/>
            <a:headEnd/>
            <a:tailEnd/>
          </a:ln>
        </p:spPr>
        <p:txBody>
          <a:bodyPr lIns="74213" tIns="37106" rIns="74213" bIns="37106">
            <a:spAutoFit/>
          </a:bodyPr>
          <a:lstStyle/>
          <a:p>
            <a:pPr algn="just"/>
            <a:r>
              <a:rPr lang="zh-CN" altLang="zh-CN" sz="1600" b="1">
                <a:latin typeface="Calibri" pitchFamily="34" charset="0"/>
              </a:rPr>
              <a:t>可以再投资一层资产管理产品，但</a:t>
            </a:r>
            <a:r>
              <a:rPr lang="zh-CN" altLang="en-US" sz="1600" b="1">
                <a:latin typeface="Calibri" pitchFamily="34" charset="0"/>
              </a:rPr>
              <a:t>该</a:t>
            </a:r>
            <a:r>
              <a:rPr lang="zh-CN" altLang="zh-CN" sz="1600" b="1">
                <a:latin typeface="Calibri" pitchFamily="34" charset="0"/>
              </a:rPr>
              <a:t>产品不得再投资公募证券投资基金以外的资产管理产品。</a:t>
            </a:r>
            <a:endParaRPr lang="zh-CN" altLang="en-US" sz="1600" b="1">
              <a:latin typeface="Calibri" pitchFamily="34" charset="0"/>
            </a:endParaRPr>
          </a:p>
          <a:p>
            <a:pPr algn="just"/>
            <a:r>
              <a:rPr lang="zh-CN" altLang="en-US" sz="1600" b="1">
                <a:latin typeface="Calibri" pitchFamily="34" charset="0"/>
              </a:rPr>
              <a:t>私募产品再投资一层产品的受托机构可以为</a:t>
            </a:r>
            <a:r>
              <a:rPr lang="zh-CN" altLang="en-US" sz="1600" b="1">
                <a:solidFill>
                  <a:srgbClr val="FF0000"/>
                </a:solidFill>
                <a:latin typeface="Calibri" pitchFamily="34" charset="0"/>
              </a:rPr>
              <a:t>私募基金管理人</a:t>
            </a:r>
            <a:r>
              <a:rPr lang="zh-CN" altLang="en-US" sz="1600" b="1">
                <a:latin typeface="Calibri" pitchFamily="34" charset="0"/>
              </a:rPr>
              <a:t>。</a:t>
            </a:r>
            <a:endParaRPr lang="en-US" altLang="zh-CN" sz="1600" b="1">
              <a:latin typeface="Calibri" pitchFamily="34" charset="0"/>
            </a:endParaRPr>
          </a:p>
        </p:txBody>
      </p:sp>
      <p:graphicFrame>
        <p:nvGraphicFramePr>
          <p:cNvPr id="25647" name="Group 47"/>
          <p:cNvGraphicFramePr>
            <a:graphicFrameLocks noGrp="1"/>
          </p:cNvGraphicFramePr>
          <p:nvPr/>
        </p:nvGraphicFramePr>
        <p:xfrm>
          <a:off x="1373188" y="3656013"/>
          <a:ext cx="5862637" cy="571500"/>
        </p:xfrm>
        <a:graphic>
          <a:graphicData uri="http://schemas.openxmlformats.org/drawingml/2006/table">
            <a:tbl>
              <a:tblPr/>
              <a:tblGrid>
                <a:gridCol w="5862637"/>
              </a:tblGrid>
              <a:tr h="571500">
                <a:tc>
                  <a:txBody>
                    <a:bodyPr/>
                    <a:lstStyle/>
                    <a:p>
                      <a:pPr marL="0" marR="0" lvl="0" indent="0" algn="l" defTabSz="914400" rtl="0" eaLnBrk="0" fontAlgn="base" latinLnBrk="0" hangingPunct="0">
                        <a:lnSpc>
                          <a:spcPct val="100000"/>
                        </a:lnSpc>
                        <a:spcBef>
                          <a:spcPct val="65000"/>
                        </a:spcBef>
                        <a:spcAft>
                          <a:spcPct val="0"/>
                        </a:spcAft>
                        <a:buClr>
                          <a:schemeClr val="bg2"/>
                        </a:buClr>
                        <a:buSzTx/>
                        <a:buFont typeface="Symbol" pitchFamily="18" charset="2"/>
                        <a:buNone/>
                        <a:tabLst/>
                      </a:pPr>
                      <a:r>
                        <a:rPr kumimoji="1" lang="zh-CN" altLang="en-US" sz="1600" b="1" i="0" u="none" strike="noStrike" cap="none" normalizeH="0" baseline="0" dirty="0" smtClean="0">
                          <a:ln>
                            <a:noFill/>
                          </a:ln>
                          <a:solidFill>
                            <a:srgbClr val="0066FF"/>
                          </a:solidFill>
                          <a:effectLst/>
                          <a:latin typeface="Frutiger 55 Roman"/>
                          <a:ea typeface="宋体" charset="-122"/>
                        </a:rPr>
                        <a:t>委外定向及通道业务将受到一定程度的影响。</a:t>
                      </a:r>
                      <a:endParaRPr kumimoji="1" lang="en-US" altLang="zh-CN" sz="1600" b="1" i="0" u="none" strike="noStrike" cap="none" normalizeH="0" baseline="0" dirty="0" smtClean="0">
                        <a:ln>
                          <a:noFill/>
                        </a:ln>
                        <a:solidFill>
                          <a:srgbClr val="0066FF"/>
                        </a:solidFill>
                        <a:effectLst/>
                        <a:latin typeface="Frutiger 55 Roman"/>
                        <a:ea typeface="宋体" charset="-122"/>
                      </a:endParaRPr>
                    </a:p>
                  </a:txBody>
                  <a:tcPr marL="83127" marR="83127" marT="31173" marB="31173" anchor="ctr" horzOverflow="overflow">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lnTlToBr>
                      <a:noFill/>
                    </a:lnTlToBr>
                    <a:lnBlToTr>
                      <a:noFill/>
                    </a:lnBlToTr>
                    <a:solidFill>
                      <a:schemeClr val="bg1"/>
                    </a:solidFill>
                  </a:tcPr>
                </a:tc>
              </a:tr>
            </a:tbl>
          </a:graphicData>
        </a:graphic>
      </p:graphicFrame>
      <p:sp>
        <p:nvSpPr>
          <p:cNvPr id="24"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4FC30416-5962-4F27-A4DA-FC2E542A5488}" type="slidenum">
              <a:rPr lang="zh-TW" altLang="en-US" sz="1000" b="1">
                <a:latin typeface="Calibri" pitchFamily="34" charset="0"/>
                <a:ea typeface="Arial Unicode MS" pitchFamily="34" charset="-122"/>
                <a:cs typeface="Arial Unicode MS" pitchFamily="34" charset="-122"/>
              </a:rPr>
              <a:pPr algn="r"/>
              <a:t>5</a:t>
            </a:fld>
            <a:endParaRPr lang="en-US" altLang="zh-TW" sz="1000" b="1" dirty="0">
              <a:latin typeface="Calibri" pitchFamily="34" charset="0"/>
              <a:ea typeface="Arial Unicode MS" pitchFamily="34" charset="-122"/>
              <a:cs typeface="Arial Unicode MS"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07B5CA1D-320D-42B5-A708-F3F7A811B60F}" type="slidenum">
              <a:rPr lang="zh-TW" altLang="en-US" sz="1000" b="1">
                <a:latin typeface="Calibri" pitchFamily="34" charset="0"/>
                <a:ea typeface="Arial Unicode MS" pitchFamily="34" charset="-122"/>
                <a:cs typeface="Arial Unicode MS" pitchFamily="34" charset="-122"/>
              </a:rPr>
              <a:pPr algn="r"/>
              <a:t>6</a:t>
            </a:fld>
            <a:endParaRPr lang="en-US" altLang="zh-TW" sz="1000" b="1">
              <a:latin typeface="Calibri" pitchFamily="34" charset="0"/>
              <a:ea typeface="Arial Unicode MS" pitchFamily="34" charset="-122"/>
              <a:cs typeface="Arial Unicode MS" pitchFamily="34" charset="-122"/>
            </a:endParaRPr>
          </a:p>
        </p:txBody>
      </p:sp>
      <p:sp>
        <p:nvSpPr>
          <p:cNvPr id="40962" name="Freeform 8"/>
          <p:cNvSpPr>
            <a:spLocks noChangeArrowheads="1"/>
          </p:cNvSpPr>
          <p:nvPr/>
        </p:nvSpPr>
        <p:spPr bwMode="auto">
          <a:xfrm>
            <a:off x="2470150" y="2112963"/>
            <a:ext cx="2255838" cy="1519237"/>
          </a:xfrm>
          <a:custGeom>
            <a:avLst/>
            <a:gdLst>
              <a:gd name="T0" fmla="*/ 2147483647 w 1710"/>
              <a:gd name="T1" fmla="*/ 2147483647 h 1709"/>
              <a:gd name="T2" fmla="*/ 2147483647 w 1710"/>
              <a:gd name="T3" fmla="*/ 0 h 1709"/>
              <a:gd name="T4" fmla="*/ 2147483647 w 1710"/>
              <a:gd name="T5" fmla="*/ 0 h 1709"/>
              <a:gd name="T6" fmla="*/ 0 w 1710"/>
              <a:gd name="T7" fmla="*/ 2147483647 h 1709"/>
              <a:gd name="T8" fmla="*/ 2147483647 w 1710"/>
              <a:gd name="T9" fmla="*/ 2147483647 h 1709"/>
              <a:gd name="T10" fmla="*/ 2147483647 w 1710"/>
              <a:gd name="T11" fmla="*/ 2147483647 h 1709"/>
              <a:gd name="T12" fmla="*/ 0 60000 65536"/>
              <a:gd name="T13" fmla="*/ 0 60000 65536"/>
              <a:gd name="T14" fmla="*/ 0 60000 65536"/>
              <a:gd name="T15" fmla="*/ 0 60000 65536"/>
              <a:gd name="T16" fmla="*/ 0 60000 65536"/>
              <a:gd name="T17" fmla="*/ 0 60000 65536"/>
              <a:gd name="T18" fmla="*/ 0 w 1710"/>
              <a:gd name="T19" fmla="*/ 0 h 1709"/>
              <a:gd name="T20" fmla="*/ 1710 w 1710"/>
              <a:gd name="T21" fmla="*/ 1709 h 1709"/>
            </a:gdLst>
            <a:ahLst/>
            <a:cxnLst>
              <a:cxn ang="T12">
                <a:pos x="T0" y="T1"/>
              </a:cxn>
              <a:cxn ang="T13">
                <a:pos x="T2" y="T3"/>
              </a:cxn>
              <a:cxn ang="T14">
                <a:pos x="T4" y="T5"/>
              </a:cxn>
              <a:cxn ang="T15">
                <a:pos x="T6" y="T7"/>
              </a:cxn>
              <a:cxn ang="T16">
                <a:pos x="T8" y="T9"/>
              </a:cxn>
              <a:cxn ang="T17">
                <a:pos x="T10" y="T11"/>
              </a:cxn>
            </a:cxnLst>
            <a:rect l="T18" t="T19" r="T20" b="T21"/>
            <a:pathLst>
              <a:path w="1710" h="1709">
                <a:moveTo>
                  <a:pt x="1710" y="986"/>
                </a:moveTo>
                <a:lnTo>
                  <a:pt x="1710" y="0"/>
                </a:lnTo>
                <a:lnTo>
                  <a:pt x="722" y="0"/>
                </a:lnTo>
                <a:lnTo>
                  <a:pt x="0" y="722"/>
                </a:lnTo>
                <a:lnTo>
                  <a:pt x="988" y="1709"/>
                </a:lnTo>
                <a:lnTo>
                  <a:pt x="1710" y="986"/>
                </a:lnTo>
              </a:path>
            </a:pathLst>
          </a:custGeom>
          <a:noFill/>
          <a:ln w="9525">
            <a:noFill/>
            <a:round/>
            <a:headEnd/>
            <a:tailEnd/>
          </a:ln>
        </p:spPr>
        <p:txBody>
          <a:bodyPr lIns="54843" tIns="27422" rIns="54843" bIns="27422"/>
          <a:lstStyle/>
          <a:p>
            <a:endParaRPr lang="zh-CN" altLang="en-US">
              <a:latin typeface="Calibri" pitchFamily="34" charset="0"/>
            </a:endParaRPr>
          </a:p>
        </p:txBody>
      </p:sp>
      <p:sp>
        <p:nvSpPr>
          <p:cNvPr id="40963" name="文本框 94"/>
          <p:cNvSpPr txBox="1">
            <a:spLocks noChangeArrowheads="1"/>
          </p:cNvSpPr>
          <p:nvPr/>
        </p:nvSpPr>
        <p:spPr bwMode="auto">
          <a:xfrm>
            <a:off x="854075" y="839789"/>
            <a:ext cx="7174309" cy="536602"/>
          </a:xfrm>
          <a:prstGeom prst="rect">
            <a:avLst/>
          </a:prstGeom>
          <a:noFill/>
          <a:ln w="9525">
            <a:noFill/>
            <a:miter lim="800000"/>
            <a:headEnd/>
            <a:tailEnd/>
          </a:ln>
        </p:spPr>
        <p:txBody>
          <a:bodyPr wrap="square" lIns="74213" tIns="37106" rIns="74213" bIns="37106">
            <a:spAutoFit/>
          </a:bodyPr>
          <a:lstStyle/>
          <a:p>
            <a:r>
              <a:rPr lang="zh-CN" altLang="en-US" sz="1600" b="1" dirty="0" smtClean="0">
                <a:solidFill>
                  <a:srgbClr val="0563B8"/>
                </a:solidFill>
                <a:latin typeface="Estrangelo Edessa" pitchFamily="66" charset="0"/>
                <a:ea typeface="微软雅黑" pitchFamily="34" charset="-122"/>
              </a:rPr>
              <a:t>统一募集方式：</a:t>
            </a:r>
            <a:r>
              <a:rPr lang="zh-CN" altLang="en-US" sz="1400" dirty="0" smtClean="0"/>
              <a:t>公开发行的认定标准依照</a:t>
            </a:r>
            <a:r>
              <a:rPr lang="en-US" altLang="zh-CN" sz="1400" dirty="0" smtClean="0"/>
              <a:t>《</a:t>
            </a:r>
            <a:r>
              <a:rPr lang="zh-CN" altLang="en-US" sz="1400" dirty="0" smtClean="0"/>
              <a:t>中华人民共和国证券法</a:t>
            </a:r>
            <a:r>
              <a:rPr lang="en-US" altLang="zh-CN" sz="1400" dirty="0" smtClean="0"/>
              <a:t>》</a:t>
            </a:r>
            <a:r>
              <a:rPr lang="zh-CN" altLang="en-US" sz="1400" dirty="0" smtClean="0"/>
              <a:t>执行。私募产品面向合格投资者通过非公开方式发行。</a:t>
            </a:r>
            <a:endParaRPr lang="zh-CN" altLang="en-US" sz="1400" b="1" dirty="0">
              <a:solidFill>
                <a:srgbClr val="0563B8"/>
              </a:solidFill>
              <a:latin typeface="Estrangelo Edessa" pitchFamily="66" charset="0"/>
              <a:ea typeface="微软雅黑" pitchFamily="34" charset="-122"/>
            </a:endParaRPr>
          </a:p>
        </p:txBody>
      </p:sp>
      <p:sp>
        <p:nvSpPr>
          <p:cNvPr id="40964" name="矩形 12"/>
          <p:cNvSpPr>
            <a:spLocks noChangeArrowheads="1"/>
          </p:cNvSpPr>
          <p:nvPr/>
        </p:nvSpPr>
        <p:spPr bwMode="auto">
          <a:xfrm>
            <a:off x="593725" y="319088"/>
            <a:ext cx="5681663" cy="351936"/>
          </a:xfrm>
          <a:prstGeom prst="rect">
            <a:avLst/>
          </a:prstGeom>
          <a:noFill/>
          <a:ln w="9525">
            <a:noFill/>
            <a:miter lim="800000"/>
            <a:headEnd/>
            <a:tailEnd/>
          </a:ln>
        </p:spPr>
        <p:txBody>
          <a:bodyPr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rPr>
              <a:t>（</a:t>
            </a:r>
            <a:r>
              <a:rPr lang="zh-CN" altLang="en-US" b="1" dirty="0" smtClean="0">
                <a:solidFill>
                  <a:srgbClr val="7F7F7F"/>
                </a:solidFill>
                <a:latin typeface="微软雅黑" pitchFamily="34" charset="-122"/>
                <a:ea typeface="微软雅黑" pitchFamily="34" charset="-122"/>
              </a:rPr>
              <a:t>五）公募私募</a:t>
            </a:r>
            <a:endParaRPr lang="zh-CN" altLang="en-US" b="1" dirty="0">
              <a:solidFill>
                <a:srgbClr val="7F7F7F"/>
              </a:solidFill>
              <a:latin typeface="微软雅黑" pitchFamily="34" charset="-122"/>
              <a:ea typeface="微软雅黑" pitchFamily="34" charset="-122"/>
            </a:endParaRPr>
          </a:p>
        </p:txBody>
      </p:sp>
      <p:graphicFrame>
        <p:nvGraphicFramePr>
          <p:cNvPr id="24612" name="Group 36"/>
          <p:cNvGraphicFramePr>
            <a:graphicFrameLocks noGrp="1"/>
          </p:cNvGraphicFramePr>
          <p:nvPr/>
        </p:nvGraphicFramePr>
        <p:xfrm>
          <a:off x="971600" y="1535328"/>
          <a:ext cx="6705023" cy="2116542"/>
        </p:xfrm>
        <a:graphic>
          <a:graphicData uri="http://schemas.openxmlformats.org/drawingml/2006/table">
            <a:tbl>
              <a:tblPr/>
              <a:tblGrid>
                <a:gridCol w="1316182"/>
                <a:gridCol w="1577397"/>
                <a:gridCol w="3811444"/>
              </a:tblGrid>
              <a:tr h="477982">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400" b="1" i="0" u="none" strike="noStrike" cap="none" normalizeH="0" baseline="0" dirty="0" smtClean="0">
                          <a:ln>
                            <a:noFill/>
                          </a:ln>
                          <a:solidFill>
                            <a:srgbClr val="FFFFFF"/>
                          </a:solidFill>
                          <a:effectLst/>
                          <a:latin typeface="黑体" pitchFamily="49" charset="-122"/>
                          <a:ea typeface="黑体" pitchFamily="49" charset="-122"/>
                        </a:rPr>
                        <a:t>按募集方式分类</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400" b="1" i="0" u="none" strike="noStrike" cap="none" normalizeH="0" baseline="0" smtClean="0">
                          <a:ln>
                            <a:noFill/>
                          </a:ln>
                          <a:solidFill>
                            <a:srgbClr val="FFFFFF"/>
                          </a:solidFill>
                          <a:effectLst/>
                          <a:latin typeface="黑体" pitchFamily="49" charset="-122"/>
                          <a:ea typeface="黑体" pitchFamily="49" charset="-122"/>
                        </a:rPr>
                        <a:t>募集要求</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200" b="1" i="0" u="none" strike="noStrike" cap="none" normalizeH="0" baseline="0" smtClean="0">
                          <a:ln>
                            <a:noFill/>
                          </a:ln>
                          <a:solidFill>
                            <a:srgbClr val="FFFFFF"/>
                          </a:solidFill>
                          <a:effectLst/>
                          <a:latin typeface="黑体" pitchFamily="49" charset="-122"/>
                          <a:ea typeface="黑体" pitchFamily="49" charset="-122"/>
                        </a:rPr>
                        <a:t>投资要求</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r>
              <a:tr h="733858">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rPr>
                        <a:t> 公募产品</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rPr>
                        <a:t>面向不特定公众公开</a:t>
                      </a:r>
                      <a:r>
                        <a:rPr kumimoji="0" lang="zh-CN" altLang="en-US"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发行或向特定对象发行证券累计超过二百人的</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rPr>
                        <a:t>主要投资标准化债权类资产以及上市交易的股票</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rPr>
                        <a:t>除另有规定，不得投资未上市企业股权。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rPr>
                        <a:t>可以投资商品及金融衍生品 </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r>
              <a:tr h="893618">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smtClean="0">
                          <a:ln>
                            <a:noFill/>
                          </a:ln>
                          <a:solidFill>
                            <a:schemeClr val="tx1"/>
                          </a:solidFill>
                          <a:effectLst/>
                          <a:latin typeface="微软雅黑" pitchFamily="34" charset="-122"/>
                          <a:ea typeface="微软雅黑" pitchFamily="34" charset="-122"/>
                        </a:rPr>
                        <a:t>私募产品</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rPr>
                        <a:t>面向合格投资者非公开发行</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rPr>
                        <a:t>投资范围由合同约定</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rPr>
                        <a:t>可以投资债权类资产、上市交易（挂牌）的股票、</a:t>
                      </a:r>
                      <a:r>
                        <a:rPr kumimoji="0" lang="zh-CN" altLang="en-US" sz="1100" b="0" i="0" u="none" strike="noStrike" cap="none" normalizeH="0" baseline="0" dirty="0" smtClean="0">
                          <a:ln>
                            <a:noFill/>
                          </a:ln>
                          <a:solidFill>
                            <a:srgbClr val="FF0000"/>
                          </a:solidFill>
                          <a:effectLst/>
                          <a:latin typeface="微软雅黑" pitchFamily="34" charset="-122"/>
                          <a:ea typeface="微软雅黑" pitchFamily="34" charset="-122"/>
                        </a:rPr>
                        <a:t>未上市企业股权（含债转股）和受（收）益权</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rPr>
                        <a:t>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rPr>
                        <a:t>鼓励支持市场化、法治化债转股。</a:t>
                      </a:r>
                    </a:p>
                  </a:txBody>
                  <a:tcPr marL="83127" marR="83127" marT="31173" marB="311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r>
            </a:tbl>
          </a:graphicData>
        </a:graphic>
      </p:graphicFrame>
      <p:graphicFrame>
        <p:nvGraphicFramePr>
          <p:cNvPr id="40995" name="Group 35"/>
          <p:cNvGraphicFramePr>
            <a:graphicFrameLocks noGrp="1"/>
          </p:cNvGraphicFramePr>
          <p:nvPr/>
        </p:nvGraphicFramePr>
        <p:xfrm>
          <a:off x="900113" y="3888216"/>
          <a:ext cx="7113587" cy="444500"/>
        </p:xfrm>
        <a:graphic>
          <a:graphicData uri="http://schemas.openxmlformats.org/drawingml/2006/table">
            <a:tbl>
              <a:tblPr/>
              <a:tblGrid>
                <a:gridCol w="7113587"/>
              </a:tblGrid>
              <a:tr h="444500">
                <a:tc>
                  <a:txBody>
                    <a:bodyPr/>
                    <a:lstStyle/>
                    <a:p>
                      <a:pPr marL="0" marR="0" lvl="0" indent="0" algn="l" defTabSz="914400" rtl="0" eaLnBrk="0" fontAlgn="base" latinLnBrk="0" hangingPunct="0">
                        <a:lnSpc>
                          <a:spcPct val="100000"/>
                        </a:lnSpc>
                        <a:spcBef>
                          <a:spcPct val="65000"/>
                        </a:spcBef>
                        <a:spcAft>
                          <a:spcPct val="0"/>
                        </a:spcAft>
                        <a:buClr>
                          <a:schemeClr val="bg2"/>
                        </a:buClr>
                        <a:buSzTx/>
                        <a:buFont typeface="Symbol" pitchFamily="18" charset="2"/>
                        <a:buNone/>
                        <a:tabLst/>
                      </a:pPr>
                      <a:r>
                        <a:rPr kumimoji="1" lang="zh-CN" altLang="en-US" sz="1400" b="1" i="0" u="none" strike="noStrike" cap="none" normalizeH="0" baseline="0" dirty="0" smtClean="0">
                          <a:ln>
                            <a:noFill/>
                          </a:ln>
                          <a:solidFill>
                            <a:srgbClr val="0563B8"/>
                          </a:solidFill>
                          <a:effectLst/>
                          <a:latin typeface="Frutiger 55 Roman"/>
                          <a:ea typeface="宋体" charset="-122"/>
                        </a:rPr>
                        <a:t>明确私募产品可投资新三板股票、未上市股权，同时受（收）益权的合法地位也被确认。</a:t>
                      </a:r>
                    </a:p>
                  </a:txBody>
                  <a:tcPr marL="83127" marR="83127" marT="31173" marB="31173" anchor="ctr" horzOverflow="overflow">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908763E9-2F65-4AE2-A1B6-DD8F626B0BE8}" type="slidenum">
              <a:rPr lang="zh-TW" altLang="en-US" sz="1000" b="1">
                <a:latin typeface="Calibri" pitchFamily="34" charset="0"/>
                <a:ea typeface="Arial Unicode MS" pitchFamily="34" charset="-122"/>
                <a:cs typeface="Arial Unicode MS" pitchFamily="34" charset="-122"/>
              </a:rPr>
              <a:pPr algn="r"/>
              <a:t>7</a:t>
            </a:fld>
            <a:endParaRPr lang="en-US" altLang="zh-TW" sz="1000" b="1">
              <a:latin typeface="Calibri" pitchFamily="34" charset="0"/>
              <a:ea typeface="Arial Unicode MS" pitchFamily="34" charset="-122"/>
              <a:cs typeface="Arial Unicode MS" pitchFamily="34" charset="-122"/>
            </a:endParaRPr>
          </a:p>
        </p:txBody>
      </p:sp>
      <p:sp>
        <p:nvSpPr>
          <p:cNvPr id="43011" name="矩形 12"/>
          <p:cNvSpPr>
            <a:spLocks noChangeArrowheads="1"/>
          </p:cNvSpPr>
          <p:nvPr/>
        </p:nvSpPr>
        <p:spPr bwMode="auto">
          <a:xfrm>
            <a:off x="593725" y="319088"/>
            <a:ext cx="5681663" cy="351936"/>
          </a:xfrm>
          <a:prstGeom prst="rect">
            <a:avLst/>
          </a:prstGeom>
          <a:noFill/>
          <a:ln w="9525">
            <a:noFill/>
            <a:miter lim="800000"/>
            <a:headEnd/>
            <a:tailEnd/>
          </a:ln>
        </p:spPr>
        <p:txBody>
          <a:bodyPr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sym typeface="Wingdings" pitchFamily="2" charset="2"/>
              </a:rPr>
              <a:t>（</a:t>
            </a:r>
            <a:r>
              <a:rPr lang="zh-CN" altLang="en-US" b="1" dirty="0" smtClean="0">
                <a:solidFill>
                  <a:srgbClr val="7F7F7F"/>
                </a:solidFill>
                <a:latin typeface="微软雅黑" pitchFamily="34" charset="-122"/>
                <a:ea typeface="微软雅黑" pitchFamily="34" charset="-122"/>
                <a:sym typeface="Wingdings" pitchFamily="2" charset="2"/>
              </a:rPr>
              <a:t>六）标与非标</a:t>
            </a:r>
            <a:endParaRPr lang="zh-CN" altLang="en-US" b="1" dirty="0">
              <a:solidFill>
                <a:srgbClr val="7F7F7F"/>
              </a:solidFill>
              <a:latin typeface="微软雅黑" pitchFamily="34" charset="-122"/>
              <a:ea typeface="微软雅黑" pitchFamily="34" charset="-122"/>
            </a:endParaRPr>
          </a:p>
        </p:txBody>
      </p:sp>
      <p:sp>
        <p:nvSpPr>
          <p:cNvPr id="43012" name="AutoShape 3"/>
          <p:cNvSpPr>
            <a:spLocks noChangeArrowheads="1"/>
          </p:cNvSpPr>
          <p:nvPr/>
        </p:nvSpPr>
        <p:spPr bwMode="auto">
          <a:xfrm>
            <a:off x="4786314" y="2071684"/>
            <a:ext cx="3921125" cy="1785950"/>
          </a:xfrm>
          <a:prstGeom prst="roundRect">
            <a:avLst>
              <a:gd name="adj" fmla="val 13745"/>
            </a:avLst>
          </a:prstGeom>
          <a:noFill/>
          <a:ln w="38100">
            <a:solidFill>
              <a:schemeClr val="bg2"/>
            </a:solidFill>
            <a:round/>
            <a:headEnd/>
            <a:tailEnd/>
          </a:ln>
        </p:spPr>
        <p:txBody>
          <a:bodyPr lIns="74213" tIns="37106" rIns="74213" bIns="37106" anchor="ctr"/>
          <a:lstStyle/>
          <a:p>
            <a:pPr eaLnBrk="0" hangingPunct="0">
              <a:lnSpc>
                <a:spcPts val="2200"/>
              </a:lnSpc>
              <a:spcBef>
                <a:spcPct val="50000"/>
              </a:spcBef>
              <a:buClr>
                <a:srgbClr val="0033CC"/>
              </a:buClr>
            </a:pPr>
            <a:r>
              <a:rPr lang="zh-CN" altLang="en-US" sz="1600" b="1" dirty="0" smtClean="0">
                <a:latin typeface="Calibri" pitchFamily="34" charset="0"/>
              </a:rPr>
              <a:t>应遵守</a:t>
            </a:r>
            <a:r>
              <a:rPr lang="zh-CN" altLang="en-US" sz="1600" b="1" dirty="0">
                <a:latin typeface="Calibri" pitchFamily="34" charset="0"/>
              </a:rPr>
              <a:t>限额管理、流动性</a:t>
            </a:r>
            <a:r>
              <a:rPr lang="zh-CN" altLang="en-US" sz="1600" b="1" dirty="0" smtClean="0">
                <a:latin typeface="Calibri" pitchFamily="34" charset="0"/>
              </a:rPr>
              <a:t>管理等监管； </a:t>
            </a:r>
            <a:endParaRPr lang="en-US" altLang="zh-CN" sz="1600" b="1" dirty="0" smtClean="0">
              <a:latin typeface="Calibri" pitchFamily="34" charset="0"/>
            </a:endParaRPr>
          </a:p>
          <a:p>
            <a:pPr eaLnBrk="0" hangingPunct="0">
              <a:lnSpc>
                <a:spcPts val="2200"/>
              </a:lnSpc>
              <a:spcBef>
                <a:spcPct val="50000"/>
              </a:spcBef>
              <a:buClr>
                <a:srgbClr val="0033CC"/>
              </a:buClr>
            </a:pPr>
            <a:r>
              <a:rPr lang="zh-CN" altLang="en-US" sz="1600" b="1" dirty="0" smtClean="0">
                <a:latin typeface="Calibri" pitchFamily="34" charset="0"/>
              </a:rPr>
              <a:t>不得</a:t>
            </a:r>
            <a:r>
              <a:rPr lang="zh-CN" altLang="en-US" sz="1600" b="1" dirty="0">
                <a:latin typeface="Calibri" pitchFamily="34" charset="0"/>
              </a:rPr>
              <a:t>将资产管理产品资金</a:t>
            </a:r>
            <a:r>
              <a:rPr lang="zh-CN" altLang="en-US" sz="1600" b="1" dirty="0">
                <a:solidFill>
                  <a:srgbClr val="FF0000"/>
                </a:solidFill>
                <a:latin typeface="Calibri" pitchFamily="34" charset="0"/>
              </a:rPr>
              <a:t>直接</a:t>
            </a:r>
            <a:r>
              <a:rPr lang="zh-CN" altLang="en-US" sz="1600" b="1" dirty="0">
                <a:latin typeface="Calibri" pitchFamily="34" charset="0"/>
              </a:rPr>
              <a:t>投资于商业银行信贷</a:t>
            </a:r>
            <a:r>
              <a:rPr lang="zh-CN" altLang="en-US" sz="1600" b="1" dirty="0" smtClean="0">
                <a:latin typeface="Calibri" pitchFamily="34" charset="0"/>
              </a:rPr>
              <a:t>资产，</a:t>
            </a:r>
            <a:r>
              <a:rPr lang="zh-CN" altLang="en-US" sz="1600" b="1" dirty="0" smtClean="0">
                <a:solidFill>
                  <a:srgbClr val="FF0000"/>
                </a:solidFill>
                <a:latin typeface="Calibri" pitchFamily="34" charset="0"/>
              </a:rPr>
              <a:t>商业银行</a:t>
            </a:r>
            <a:r>
              <a:rPr lang="zh-CN" altLang="en-US" sz="1600" b="1" dirty="0">
                <a:solidFill>
                  <a:srgbClr val="FF0000"/>
                </a:solidFill>
                <a:latin typeface="Calibri" pitchFamily="34" charset="0"/>
              </a:rPr>
              <a:t>信贷资产受（收）益权的投资限制由金融管理部门另行制定。</a:t>
            </a:r>
            <a:r>
              <a:rPr lang="zh-CN" altLang="en-US" sz="1600" dirty="0">
                <a:solidFill>
                  <a:srgbClr val="FF0000"/>
                </a:solidFill>
                <a:latin typeface="Calibri" pitchFamily="34" charset="0"/>
              </a:rPr>
              <a:t> </a:t>
            </a:r>
          </a:p>
        </p:txBody>
      </p:sp>
      <p:sp>
        <p:nvSpPr>
          <p:cNvPr id="43013" name="AutoShape 4"/>
          <p:cNvSpPr>
            <a:spLocks noChangeArrowheads="1"/>
          </p:cNvSpPr>
          <p:nvPr/>
        </p:nvSpPr>
        <p:spPr bwMode="auto">
          <a:xfrm>
            <a:off x="642910" y="2071684"/>
            <a:ext cx="3871912" cy="1785950"/>
          </a:xfrm>
          <a:prstGeom prst="roundRect">
            <a:avLst>
              <a:gd name="adj" fmla="val 13745"/>
            </a:avLst>
          </a:prstGeom>
          <a:noFill/>
          <a:ln w="38100">
            <a:solidFill>
              <a:schemeClr val="bg2"/>
            </a:solidFill>
            <a:round/>
            <a:headEnd/>
            <a:tailEnd/>
          </a:ln>
        </p:spPr>
        <p:txBody>
          <a:bodyPr lIns="74213" tIns="37106" rIns="74213" bIns="37106" anchor="ctr"/>
          <a:lstStyle/>
          <a:p>
            <a:pPr>
              <a:lnSpc>
                <a:spcPts val="2200"/>
              </a:lnSpc>
            </a:pPr>
            <a:r>
              <a:rPr lang="en-US" altLang="zh-CN" sz="1600" b="1" dirty="0">
                <a:latin typeface="Calibri" pitchFamily="34" charset="0"/>
              </a:rPr>
              <a:t>1.</a:t>
            </a:r>
            <a:r>
              <a:rPr lang="zh-CN" altLang="en-US" sz="1600" b="1" dirty="0">
                <a:latin typeface="Calibri" pitchFamily="34" charset="0"/>
              </a:rPr>
              <a:t>等分化，可</a:t>
            </a:r>
            <a:r>
              <a:rPr lang="zh-CN" altLang="en-US" sz="1600" b="1" dirty="0" smtClean="0">
                <a:latin typeface="Calibri" pitchFamily="34" charset="0"/>
              </a:rPr>
              <a:t>交易；</a:t>
            </a:r>
            <a:endParaRPr lang="zh-CN" altLang="en-US" sz="1600" b="1" dirty="0">
              <a:latin typeface="Calibri" pitchFamily="34" charset="0"/>
            </a:endParaRPr>
          </a:p>
          <a:p>
            <a:pPr>
              <a:lnSpc>
                <a:spcPts val="2200"/>
              </a:lnSpc>
            </a:pPr>
            <a:r>
              <a:rPr lang="en-US" altLang="zh-CN" sz="1600" b="1" dirty="0">
                <a:latin typeface="Calibri" pitchFamily="34" charset="0"/>
              </a:rPr>
              <a:t>2.</a:t>
            </a:r>
            <a:r>
              <a:rPr lang="zh-CN" altLang="en-US" sz="1600" b="1" dirty="0">
                <a:latin typeface="Calibri" pitchFamily="34" charset="0"/>
              </a:rPr>
              <a:t>信息披露</a:t>
            </a:r>
            <a:r>
              <a:rPr lang="zh-CN" altLang="en-US" sz="1600" b="1" dirty="0" smtClean="0">
                <a:latin typeface="Calibri" pitchFamily="34" charset="0"/>
              </a:rPr>
              <a:t>充分；</a:t>
            </a:r>
            <a:endParaRPr lang="zh-CN" altLang="en-US" sz="1600" b="1" dirty="0">
              <a:latin typeface="Calibri" pitchFamily="34" charset="0"/>
            </a:endParaRPr>
          </a:p>
          <a:p>
            <a:pPr>
              <a:lnSpc>
                <a:spcPts val="2200"/>
              </a:lnSpc>
            </a:pPr>
            <a:r>
              <a:rPr lang="en-US" altLang="zh-CN" sz="1600" b="1" dirty="0">
                <a:latin typeface="Calibri" pitchFamily="34" charset="0"/>
              </a:rPr>
              <a:t>3.</a:t>
            </a:r>
            <a:r>
              <a:rPr lang="zh-CN" altLang="en-US" sz="1600" b="1" dirty="0">
                <a:latin typeface="Calibri" pitchFamily="34" charset="0"/>
              </a:rPr>
              <a:t>集中登记，独立</a:t>
            </a:r>
            <a:r>
              <a:rPr lang="zh-CN" altLang="en-US" sz="1600" b="1" dirty="0" smtClean="0">
                <a:latin typeface="Calibri" pitchFamily="34" charset="0"/>
              </a:rPr>
              <a:t>托管；</a:t>
            </a:r>
            <a:endParaRPr lang="zh-CN" altLang="en-US" sz="1600" b="1" dirty="0">
              <a:latin typeface="Calibri" pitchFamily="34" charset="0"/>
            </a:endParaRPr>
          </a:p>
          <a:p>
            <a:pPr>
              <a:lnSpc>
                <a:spcPts val="2200"/>
              </a:lnSpc>
            </a:pPr>
            <a:r>
              <a:rPr lang="en-US" altLang="zh-CN" sz="1600" b="1" dirty="0">
                <a:latin typeface="Calibri" pitchFamily="34" charset="0"/>
              </a:rPr>
              <a:t>4.</a:t>
            </a:r>
            <a:r>
              <a:rPr lang="zh-CN" altLang="en-US" sz="1600" b="1" dirty="0">
                <a:latin typeface="Calibri" pitchFamily="34" charset="0"/>
              </a:rPr>
              <a:t>公允定价，流动性机制</a:t>
            </a:r>
            <a:r>
              <a:rPr lang="zh-CN" altLang="en-US" sz="1600" b="1" dirty="0" smtClean="0">
                <a:latin typeface="Calibri" pitchFamily="34" charset="0"/>
              </a:rPr>
              <a:t>完善；</a:t>
            </a:r>
            <a:endParaRPr lang="zh-CN" altLang="en-US" sz="1600" b="1" dirty="0">
              <a:latin typeface="Calibri" pitchFamily="34" charset="0"/>
            </a:endParaRPr>
          </a:p>
          <a:p>
            <a:pPr>
              <a:lnSpc>
                <a:spcPts val="2200"/>
              </a:lnSpc>
            </a:pPr>
            <a:r>
              <a:rPr lang="en-US" altLang="zh-CN" sz="1600" b="1" dirty="0">
                <a:latin typeface="Calibri" pitchFamily="34" charset="0"/>
              </a:rPr>
              <a:t>5.</a:t>
            </a:r>
            <a:r>
              <a:rPr lang="zh-CN" altLang="en-US" sz="1600" b="1" dirty="0">
                <a:latin typeface="Calibri" pitchFamily="34" charset="0"/>
              </a:rPr>
              <a:t>在银行间市场、证券交易所市场等经国务院同意设立的交易市场交易。</a:t>
            </a:r>
            <a:endParaRPr lang="en-US" altLang="zh-CN" sz="1600" b="1" dirty="0">
              <a:latin typeface="Calibri" pitchFamily="34" charset="0"/>
            </a:endParaRPr>
          </a:p>
        </p:txBody>
      </p:sp>
      <p:sp>
        <p:nvSpPr>
          <p:cNvPr id="21" name="Oval 13"/>
          <p:cNvSpPr>
            <a:spLocks noChangeArrowheads="1"/>
          </p:cNvSpPr>
          <p:nvPr/>
        </p:nvSpPr>
        <p:spPr bwMode="gray">
          <a:xfrm>
            <a:off x="1643042" y="1071552"/>
            <a:ext cx="211137" cy="495300"/>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22" name="Oval 14"/>
          <p:cNvSpPr>
            <a:spLocks noChangeArrowheads="1"/>
          </p:cNvSpPr>
          <p:nvPr/>
        </p:nvSpPr>
        <p:spPr bwMode="gray">
          <a:xfrm>
            <a:off x="1571604" y="1000114"/>
            <a:ext cx="288925" cy="504825"/>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3" name="Oval 15"/>
          <p:cNvSpPr>
            <a:spLocks noChangeArrowheads="1"/>
          </p:cNvSpPr>
          <p:nvPr/>
        </p:nvSpPr>
        <p:spPr bwMode="gray">
          <a:xfrm>
            <a:off x="1857356" y="1285866"/>
            <a:ext cx="1258887" cy="49371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4" name="Oval 16"/>
          <p:cNvSpPr>
            <a:spLocks noChangeArrowheads="1"/>
          </p:cNvSpPr>
          <p:nvPr/>
        </p:nvSpPr>
        <p:spPr bwMode="gray">
          <a:xfrm>
            <a:off x="1643042" y="1071552"/>
            <a:ext cx="1492250" cy="493713"/>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43018" name="Oval 17"/>
          <p:cNvSpPr>
            <a:spLocks noChangeArrowheads="1"/>
          </p:cNvSpPr>
          <p:nvPr/>
        </p:nvSpPr>
        <p:spPr bwMode="auto">
          <a:xfrm>
            <a:off x="1928794" y="1071552"/>
            <a:ext cx="1133475" cy="493713"/>
          </a:xfrm>
          <a:prstGeom prst="ellipse">
            <a:avLst/>
          </a:prstGeom>
          <a:solidFill>
            <a:srgbClr val="333333"/>
          </a:solidFill>
          <a:ln w="38100">
            <a:noFill/>
            <a:round/>
            <a:headEnd/>
            <a:tailEnd/>
          </a:ln>
        </p:spPr>
        <p:txBody>
          <a:bodyPr lIns="74213" tIns="37106" rIns="74213" bIns="37106" anchor="ctr">
            <a:spAutoFit/>
          </a:bodyPr>
          <a:lstStyle/>
          <a:p>
            <a:pPr hangingPunct="0">
              <a:spcBef>
                <a:spcPct val="50000"/>
              </a:spcBef>
            </a:pPr>
            <a:endParaRPr lang="zh-CN" altLang="en-US">
              <a:latin typeface="黑体" pitchFamily="49" charset="-122"/>
              <a:ea typeface="黑体" pitchFamily="49" charset="-122"/>
            </a:endParaRPr>
          </a:p>
        </p:txBody>
      </p:sp>
      <p:grpSp>
        <p:nvGrpSpPr>
          <p:cNvPr id="2" name="Group 18"/>
          <p:cNvGrpSpPr>
            <a:grpSpLocks/>
          </p:cNvGrpSpPr>
          <p:nvPr/>
        </p:nvGrpSpPr>
        <p:grpSpPr bwMode="auto">
          <a:xfrm>
            <a:off x="1928794" y="1142990"/>
            <a:ext cx="1098550" cy="654050"/>
            <a:chOff x="4166" y="1706"/>
            <a:chExt cx="1252" cy="1252"/>
          </a:xfrm>
        </p:grpSpPr>
        <p:sp>
          <p:nvSpPr>
            <p:cNvPr id="43036" name="Oval 19"/>
            <p:cNvSpPr>
              <a:spLocks noChangeArrowheads="1"/>
            </p:cNvSpPr>
            <p:nvPr/>
          </p:nvSpPr>
          <p:spPr bwMode="auto">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3037" name="Oval 20"/>
            <p:cNvSpPr>
              <a:spLocks noChangeArrowheads="1"/>
            </p:cNvSpPr>
            <p:nvPr/>
          </p:nvSpPr>
          <p:spPr bwMode="auto">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3038" name="Oval 21"/>
            <p:cNvSpPr>
              <a:spLocks noChangeArrowheads="1"/>
            </p:cNvSpPr>
            <p:nvPr/>
          </p:nvSpPr>
          <p:spPr bwMode="auto">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3039" name="Oval 22"/>
            <p:cNvSpPr>
              <a:spLocks noChangeArrowheads="1"/>
            </p:cNvSpPr>
            <p:nvPr/>
          </p:nvSpPr>
          <p:spPr bwMode="auto">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grpSp>
      <p:sp>
        <p:nvSpPr>
          <p:cNvPr id="43020" name="Text Box 38"/>
          <p:cNvSpPr txBox="1">
            <a:spLocks noChangeArrowheads="1"/>
          </p:cNvSpPr>
          <p:nvPr/>
        </p:nvSpPr>
        <p:spPr bwMode="auto">
          <a:xfrm>
            <a:off x="1857356" y="1214428"/>
            <a:ext cx="1150938" cy="567379"/>
          </a:xfrm>
          <a:prstGeom prst="rect">
            <a:avLst/>
          </a:prstGeom>
          <a:noFill/>
          <a:ln w="9525">
            <a:noFill/>
            <a:miter lim="800000"/>
            <a:headEnd/>
            <a:tailEnd/>
          </a:ln>
        </p:spPr>
        <p:txBody>
          <a:bodyPr lIns="74213" tIns="37106" rIns="74213" bIns="37106">
            <a:spAutoFit/>
          </a:bodyPr>
          <a:lstStyle/>
          <a:p>
            <a:pPr algn="ctr" eaLnBrk="0" hangingPunct="0">
              <a:spcBef>
                <a:spcPct val="50000"/>
              </a:spcBef>
            </a:pPr>
            <a:r>
              <a:rPr lang="zh-CN" altLang="en-US" sz="1600" b="1" dirty="0">
                <a:solidFill>
                  <a:srgbClr val="000000"/>
                </a:solidFill>
                <a:latin typeface="黑体" pitchFamily="49" charset="-122"/>
                <a:ea typeface="黑体" pitchFamily="49" charset="-122"/>
              </a:rPr>
              <a:t>标准化</a:t>
            </a:r>
            <a:r>
              <a:rPr lang="zh-CN" altLang="en-US" sz="1600" b="1" dirty="0" smtClean="0">
                <a:solidFill>
                  <a:srgbClr val="000000"/>
                </a:solidFill>
                <a:latin typeface="黑体" pitchFamily="49" charset="-122"/>
                <a:ea typeface="黑体" pitchFamily="49" charset="-122"/>
              </a:rPr>
              <a:t>债权类资产</a:t>
            </a:r>
            <a:endParaRPr lang="zh-CN" altLang="en-US" sz="1600" b="1" dirty="0">
              <a:solidFill>
                <a:srgbClr val="000000"/>
              </a:solidFill>
              <a:latin typeface="黑体" pitchFamily="49" charset="-122"/>
              <a:ea typeface="黑体" pitchFamily="49" charset="-122"/>
            </a:endParaRPr>
          </a:p>
        </p:txBody>
      </p:sp>
      <p:grpSp>
        <p:nvGrpSpPr>
          <p:cNvPr id="5" name="Group 112"/>
          <p:cNvGrpSpPr>
            <a:grpSpLocks/>
          </p:cNvGrpSpPr>
          <p:nvPr/>
        </p:nvGrpSpPr>
        <p:grpSpPr bwMode="auto">
          <a:xfrm>
            <a:off x="5715008" y="928676"/>
            <a:ext cx="1612900" cy="825500"/>
            <a:chOff x="2637" y="1385"/>
            <a:chExt cx="935" cy="768"/>
          </a:xfrm>
        </p:grpSpPr>
        <p:grpSp>
          <p:nvGrpSpPr>
            <p:cNvPr id="6" name="Group 28"/>
            <p:cNvGrpSpPr>
              <a:grpSpLocks/>
            </p:cNvGrpSpPr>
            <p:nvPr/>
          </p:nvGrpSpPr>
          <p:grpSpPr bwMode="auto">
            <a:xfrm>
              <a:off x="2745" y="1549"/>
              <a:ext cx="762" cy="604"/>
              <a:chOff x="4166" y="1706"/>
              <a:chExt cx="1252" cy="1252"/>
            </a:xfrm>
          </p:grpSpPr>
          <p:sp>
            <p:nvSpPr>
              <p:cNvPr id="43032" name="Oval 29"/>
              <p:cNvSpPr>
                <a:spLocks noChangeArrowheads="1"/>
              </p:cNvSpPr>
              <p:nvPr/>
            </p:nvSpPr>
            <p:spPr bwMode="auto">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3033" name="Oval 30"/>
              <p:cNvSpPr>
                <a:spLocks noChangeArrowheads="1"/>
              </p:cNvSpPr>
              <p:nvPr/>
            </p:nvSpPr>
            <p:spPr bwMode="auto">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3034" name="Oval 31"/>
              <p:cNvSpPr>
                <a:spLocks noChangeArrowheads="1"/>
              </p:cNvSpPr>
              <p:nvPr/>
            </p:nvSpPr>
            <p:spPr bwMode="auto">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3035" name="Oval 32"/>
              <p:cNvSpPr>
                <a:spLocks noChangeArrowheads="1"/>
              </p:cNvSpPr>
              <p:nvPr/>
            </p:nvSpPr>
            <p:spPr bwMode="auto">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grpSp>
        <p:sp>
          <p:nvSpPr>
            <p:cNvPr id="30" name="Oval 26"/>
            <p:cNvSpPr>
              <a:spLocks noChangeArrowheads="1"/>
            </p:cNvSpPr>
            <p:nvPr/>
          </p:nvSpPr>
          <p:spPr bwMode="gray">
            <a:xfrm>
              <a:off x="2696" y="1440"/>
              <a:ext cx="876" cy="48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28" name="Oval 24"/>
            <p:cNvSpPr>
              <a:spLocks noChangeArrowheads="1"/>
            </p:cNvSpPr>
            <p:nvPr/>
          </p:nvSpPr>
          <p:spPr bwMode="gray">
            <a:xfrm>
              <a:off x="2637" y="1385"/>
              <a:ext cx="180" cy="480"/>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grpSp>
      <p:sp>
        <p:nvSpPr>
          <p:cNvPr id="43022" name="Text Box 38"/>
          <p:cNvSpPr txBox="1">
            <a:spLocks noChangeArrowheads="1"/>
          </p:cNvSpPr>
          <p:nvPr/>
        </p:nvSpPr>
        <p:spPr bwMode="auto">
          <a:xfrm>
            <a:off x="6000760" y="1214428"/>
            <a:ext cx="1119902" cy="567379"/>
          </a:xfrm>
          <a:prstGeom prst="rect">
            <a:avLst/>
          </a:prstGeom>
          <a:noFill/>
          <a:ln w="9525">
            <a:noFill/>
            <a:miter lim="800000"/>
            <a:headEnd/>
            <a:tailEnd/>
          </a:ln>
        </p:spPr>
        <p:txBody>
          <a:bodyPr wrap="square" lIns="74213" tIns="37106" rIns="74213" bIns="37106">
            <a:spAutoFit/>
          </a:bodyPr>
          <a:lstStyle/>
          <a:p>
            <a:pPr algn="ctr" eaLnBrk="0" hangingPunct="0">
              <a:spcBef>
                <a:spcPct val="50000"/>
              </a:spcBef>
            </a:pPr>
            <a:r>
              <a:rPr lang="zh-CN" altLang="en-US" sz="1600" b="1" dirty="0">
                <a:solidFill>
                  <a:srgbClr val="000000"/>
                </a:solidFill>
                <a:latin typeface="黑体" pitchFamily="49" charset="-122"/>
                <a:ea typeface="黑体" pitchFamily="49" charset="-122"/>
              </a:rPr>
              <a:t>非标</a:t>
            </a:r>
            <a:r>
              <a:rPr lang="zh-CN" altLang="en-US" sz="1600" b="1" dirty="0" smtClean="0">
                <a:solidFill>
                  <a:srgbClr val="000000"/>
                </a:solidFill>
                <a:latin typeface="黑体" pitchFamily="49" charset="-122"/>
                <a:ea typeface="黑体" pitchFamily="49" charset="-122"/>
              </a:rPr>
              <a:t>债权投资限制</a:t>
            </a:r>
            <a:endParaRPr lang="zh-CN" altLang="en-US" sz="1600" b="1" dirty="0">
              <a:solidFill>
                <a:srgbClr val="000000"/>
              </a:solidFill>
              <a:latin typeface="黑体" pitchFamily="49" charset="-122"/>
              <a:ea typeface="黑体" pitchFamily="49" charset="-122"/>
            </a:endParaRPr>
          </a:p>
        </p:txBody>
      </p:sp>
      <p:graphicFrame>
        <p:nvGraphicFramePr>
          <p:cNvPr id="43049" name="Group 41"/>
          <p:cNvGraphicFramePr>
            <a:graphicFrameLocks noGrp="1"/>
          </p:cNvGraphicFramePr>
          <p:nvPr/>
        </p:nvGraphicFramePr>
        <p:xfrm>
          <a:off x="684213" y="4156075"/>
          <a:ext cx="7688262" cy="431800"/>
        </p:xfrm>
        <a:graphic>
          <a:graphicData uri="http://schemas.openxmlformats.org/drawingml/2006/table">
            <a:tbl>
              <a:tblPr/>
              <a:tblGrid>
                <a:gridCol w="7688262"/>
              </a:tblGrid>
              <a:tr h="431800">
                <a:tc>
                  <a:txBody>
                    <a:bodyPr/>
                    <a:lstStyle/>
                    <a:p>
                      <a:pPr marL="0" marR="0" lvl="0" indent="0" algn="l" defTabSz="914400" rtl="0" eaLnBrk="0" fontAlgn="base" latinLnBrk="0" hangingPunct="0">
                        <a:lnSpc>
                          <a:spcPct val="100000"/>
                        </a:lnSpc>
                        <a:spcBef>
                          <a:spcPct val="65000"/>
                        </a:spcBef>
                        <a:spcAft>
                          <a:spcPct val="0"/>
                        </a:spcAft>
                        <a:buClr>
                          <a:schemeClr val="bg2"/>
                        </a:buClr>
                        <a:buSzTx/>
                        <a:buFont typeface="Symbol" pitchFamily="18" charset="2"/>
                        <a:buNone/>
                        <a:tabLst/>
                        <a:defRPr/>
                      </a:pPr>
                      <a:r>
                        <a:rPr kumimoji="1" lang="zh-CN" altLang="en-US" sz="1600" b="1" i="0" u="none" strike="noStrike" cap="none" normalizeH="0" baseline="0" dirty="0" smtClean="0">
                          <a:ln>
                            <a:noFill/>
                          </a:ln>
                          <a:solidFill>
                            <a:srgbClr val="0563B8"/>
                          </a:solidFill>
                          <a:effectLst/>
                          <a:latin typeface="Frutiger 55 Roman"/>
                          <a:ea typeface="宋体" charset="-122"/>
                        </a:rPr>
                        <a:t>公募封闭式产品、私募开放式产品是否投资非标债权？</a:t>
                      </a:r>
                      <a:endParaRPr kumimoji="1" lang="en-US" altLang="zh-CN" sz="1600" b="1" i="0" u="none" strike="noStrike" cap="none" normalizeH="0" baseline="0" dirty="0" smtClean="0">
                        <a:ln>
                          <a:noFill/>
                        </a:ln>
                        <a:solidFill>
                          <a:srgbClr val="0563B8"/>
                        </a:solidFill>
                        <a:effectLst/>
                        <a:latin typeface="Frutiger 55 Roman"/>
                        <a:ea typeface="宋体" charset="-122"/>
                      </a:endParaRPr>
                    </a:p>
                  </a:txBody>
                  <a:tcPr marL="83127" marR="83127" marT="31173" marB="31173" anchor="ctr" horzOverflow="overflow">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73E98793-849F-49B0-8B7D-D1024938FD03}" type="slidenum">
              <a:rPr lang="zh-TW" altLang="en-US" sz="1000" b="1">
                <a:latin typeface="Calibri" pitchFamily="34" charset="0"/>
                <a:ea typeface="Arial Unicode MS" pitchFamily="34" charset="-122"/>
                <a:cs typeface="Arial Unicode MS" pitchFamily="34" charset="-122"/>
              </a:rPr>
              <a:pPr algn="r"/>
              <a:t>8</a:t>
            </a:fld>
            <a:endParaRPr lang="en-US" altLang="zh-TW" sz="1000" b="1">
              <a:latin typeface="Calibri" pitchFamily="34" charset="0"/>
              <a:ea typeface="Arial Unicode MS" pitchFamily="34" charset="-122"/>
              <a:cs typeface="Arial Unicode MS" pitchFamily="34" charset="-122"/>
            </a:endParaRPr>
          </a:p>
        </p:txBody>
      </p:sp>
      <p:sp>
        <p:nvSpPr>
          <p:cNvPr id="38914" name="文本框 94"/>
          <p:cNvSpPr txBox="1">
            <a:spLocks noChangeArrowheads="1"/>
          </p:cNvSpPr>
          <p:nvPr/>
        </p:nvSpPr>
        <p:spPr bwMode="auto">
          <a:xfrm>
            <a:off x="854075" y="839788"/>
            <a:ext cx="7156450" cy="321158"/>
          </a:xfrm>
          <a:prstGeom prst="rect">
            <a:avLst/>
          </a:prstGeom>
          <a:noFill/>
          <a:ln w="9525">
            <a:noFill/>
            <a:miter lim="800000"/>
            <a:headEnd/>
            <a:tailEnd/>
          </a:ln>
        </p:spPr>
        <p:txBody>
          <a:bodyPr lIns="74213" tIns="37106" rIns="74213" bIns="37106">
            <a:spAutoFit/>
          </a:bodyPr>
          <a:lstStyle/>
          <a:p>
            <a:r>
              <a:rPr lang="zh-CN" altLang="en-US" sz="1600" b="1" dirty="0" smtClean="0">
                <a:solidFill>
                  <a:srgbClr val="0563B8"/>
                </a:solidFill>
                <a:latin typeface="Estrangelo Edessa" pitchFamily="66" charset="0"/>
                <a:ea typeface="微软雅黑" pitchFamily="34" charset="-122"/>
              </a:rPr>
              <a:t>合格投资者条件如下，其余为投资者</a:t>
            </a:r>
            <a:endParaRPr lang="zh-CN" altLang="en-US" sz="1600" b="1" dirty="0">
              <a:solidFill>
                <a:srgbClr val="0563B8"/>
              </a:solidFill>
              <a:latin typeface="Estrangelo Edessa" pitchFamily="66" charset="0"/>
              <a:ea typeface="微软雅黑" pitchFamily="34" charset="-122"/>
            </a:endParaRPr>
          </a:p>
        </p:txBody>
      </p:sp>
      <p:sp>
        <p:nvSpPr>
          <p:cNvPr id="38915" name="矩形 12"/>
          <p:cNvSpPr>
            <a:spLocks noChangeArrowheads="1"/>
          </p:cNvSpPr>
          <p:nvPr/>
        </p:nvSpPr>
        <p:spPr bwMode="auto">
          <a:xfrm>
            <a:off x="593725" y="319088"/>
            <a:ext cx="7192985" cy="351936"/>
          </a:xfrm>
          <a:prstGeom prst="rect">
            <a:avLst/>
          </a:prstGeom>
          <a:noFill/>
          <a:ln w="9525">
            <a:noFill/>
            <a:miter lim="800000"/>
            <a:headEnd/>
            <a:tailEnd/>
          </a:ln>
        </p:spPr>
        <p:txBody>
          <a:bodyPr wrap="square"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sym typeface="Wingdings" pitchFamily="2" charset="2"/>
              </a:rPr>
              <a:t>（</a:t>
            </a:r>
            <a:r>
              <a:rPr lang="zh-CN" altLang="en-US" b="1" dirty="0" smtClean="0">
                <a:solidFill>
                  <a:srgbClr val="7F7F7F"/>
                </a:solidFill>
                <a:latin typeface="微软雅黑" pitchFamily="34" charset="-122"/>
                <a:ea typeface="微软雅黑" pitchFamily="34" charset="-122"/>
                <a:sym typeface="Wingdings" pitchFamily="2" charset="2"/>
              </a:rPr>
              <a:t>七）投资者与合规投资者</a:t>
            </a:r>
            <a:endParaRPr lang="zh-CN" altLang="en-US" b="1" dirty="0">
              <a:solidFill>
                <a:srgbClr val="7F7F7F"/>
              </a:solidFill>
              <a:latin typeface="微软雅黑" pitchFamily="34" charset="-122"/>
              <a:ea typeface="微软雅黑" pitchFamily="34" charset="-122"/>
            </a:endParaRPr>
          </a:p>
        </p:txBody>
      </p:sp>
      <p:graphicFrame>
        <p:nvGraphicFramePr>
          <p:cNvPr id="26801" name="Group 177"/>
          <p:cNvGraphicFramePr>
            <a:graphicFrameLocks noGrp="1"/>
          </p:cNvGraphicFramePr>
          <p:nvPr/>
        </p:nvGraphicFramePr>
        <p:xfrm>
          <a:off x="687388" y="1155700"/>
          <a:ext cx="7934614" cy="3490559"/>
        </p:xfrm>
        <a:graphic>
          <a:graphicData uri="http://schemas.openxmlformats.org/drawingml/2006/table">
            <a:tbl>
              <a:tblPr/>
              <a:tblGrid>
                <a:gridCol w="959716"/>
                <a:gridCol w="4165023"/>
                <a:gridCol w="2809875"/>
              </a:tblGrid>
              <a:tr h="469756">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endParaRPr kumimoji="0" lang="en-US" altLang="zh-CN" sz="1200" b="0" i="0" u="none" strike="noStrike" cap="none" normalizeH="0" baseline="0" dirty="0" smtClean="0">
                        <a:ln>
                          <a:noFill/>
                        </a:ln>
                        <a:solidFill>
                          <a:schemeClr val="tx1"/>
                        </a:solidFill>
                        <a:effectLst/>
                        <a:latin typeface="Frutiger 55 Roman"/>
                        <a:ea typeface="宋体" charset="-122"/>
                      </a:endParaRPr>
                    </a:p>
                  </a:txBody>
                  <a:tcPr marL="83127" marR="83127" marT="31173" marB="311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en-US" altLang="zh-CN" sz="1200" b="1" i="0" u="none" strike="noStrike" cap="none" normalizeH="0" baseline="0" dirty="0" smtClean="0">
                          <a:ln>
                            <a:noFill/>
                          </a:ln>
                          <a:solidFill>
                            <a:schemeClr val="tx1"/>
                          </a:solidFill>
                          <a:effectLst/>
                          <a:latin typeface="Frutiger 55 Roman"/>
                          <a:ea typeface="宋体" charset="-122"/>
                        </a:rPr>
                        <a:t>《</a:t>
                      </a:r>
                      <a:r>
                        <a:rPr kumimoji="0" lang="zh-CN" altLang="en-US" sz="1200" b="1" i="0" u="none" strike="noStrike" cap="none" normalizeH="0" baseline="0" dirty="0" smtClean="0">
                          <a:ln>
                            <a:noFill/>
                          </a:ln>
                          <a:solidFill>
                            <a:schemeClr val="tx1"/>
                          </a:solidFill>
                          <a:effectLst/>
                          <a:latin typeface="Frutiger 55 Roman"/>
                          <a:ea typeface="宋体" charset="-122"/>
                        </a:rPr>
                        <a:t>指导意见</a:t>
                      </a:r>
                      <a:r>
                        <a:rPr kumimoji="0" lang="en-US" altLang="zh-CN" sz="1200" b="1" i="0" u="none" strike="noStrike" cap="none" normalizeH="0" baseline="0" dirty="0" smtClean="0">
                          <a:ln>
                            <a:noFill/>
                          </a:ln>
                          <a:solidFill>
                            <a:schemeClr val="tx1"/>
                          </a:solidFill>
                          <a:effectLst/>
                          <a:latin typeface="Frutiger 55 Roman"/>
                          <a:ea typeface="宋体" charset="-122"/>
                        </a:rPr>
                        <a:t>》</a:t>
                      </a:r>
                    </a:p>
                  </a:txBody>
                  <a:tcPr marL="83127" marR="83127" marT="31173" marB="311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en-US" altLang="zh-CN" sz="1200" b="1" i="0" u="none" strike="noStrike" cap="none" normalizeH="0" baseline="0" dirty="0" smtClean="0">
                          <a:ln>
                            <a:noFill/>
                          </a:ln>
                          <a:solidFill>
                            <a:schemeClr val="tx1"/>
                          </a:solidFill>
                          <a:effectLst/>
                          <a:latin typeface="Frutiger 55 Roman"/>
                          <a:ea typeface="宋体" charset="-122"/>
                        </a:rPr>
                        <a:t>《</a:t>
                      </a:r>
                      <a:r>
                        <a:rPr kumimoji="0" lang="zh-CN" altLang="en-US" sz="1200" b="1" i="0" u="none" strike="noStrike" cap="none" normalizeH="0" baseline="0" dirty="0" smtClean="0">
                          <a:ln>
                            <a:noFill/>
                          </a:ln>
                          <a:solidFill>
                            <a:schemeClr val="tx1"/>
                          </a:solidFill>
                          <a:effectLst/>
                          <a:latin typeface="Frutiger 55 Roman"/>
                          <a:ea typeface="宋体" charset="-122"/>
                        </a:rPr>
                        <a:t>私募投资基金监督管理暂行办法</a:t>
                      </a:r>
                      <a:r>
                        <a:rPr kumimoji="0" lang="en-US" altLang="zh-CN" sz="1200" b="1" i="0" u="none" strike="noStrike" cap="none" normalizeH="0" baseline="0" dirty="0" smtClean="0">
                          <a:ln>
                            <a:noFill/>
                          </a:ln>
                          <a:solidFill>
                            <a:schemeClr val="tx1"/>
                          </a:solidFill>
                          <a:effectLst/>
                          <a:latin typeface="Frutiger 55 Roman"/>
                          <a:ea typeface="宋体" charset="-122"/>
                        </a:rPr>
                        <a:t>》</a:t>
                      </a:r>
                    </a:p>
                  </a:txBody>
                  <a:tcPr marL="83127" marR="83127" marT="31173" marB="3117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1418">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zh-CN" altLang="en-US" sz="1100" b="0" i="0" u="none" strike="noStrike" cap="none" normalizeH="0" baseline="0" smtClean="0">
                          <a:ln>
                            <a:noFill/>
                          </a:ln>
                          <a:solidFill>
                            <a:schemeClr val="tx1"/>
                          </a:solidFill>
                          <a:effectLst/>
                          <a:latin typeface="Frutiger 55 Roman"/>
                          <a:ea typeface="宋体" charset="-122"/>
                        </a:rPr>
                        <a:t>自然人</a:t>
                      </a:r>
                    </a:p>
                  </a:txBody>
                  <a:tcPr marL="83127" marR="83127" marT="31173" marB="311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1" fontAlgn="base" latinLnBrk="0" hangingPunct="1">
                        <a:lnSpc>
                          <a:spcPct val="100000"/>
                        </a:lnSpc>
                        <a:spcBef>
                          <a:spcPct val="0"/>
                        </a:spcBef>
                        <a:spcAft>
                          <a:spcPct val="0"/>
                        </a:spcAft>
                        <a:buClrTx/>
                        <a:buSzTx/>
                        <a:buFont typeface="Symbol" pitchFamily="18" charset="2"/>
                        <a:buChar char="¨"/>
                        <a:tabLst/>
                      </a:pPr>
                      <a:r>
                        <a:rPr kumimoji="0" lang="zh-CN" altLang="en-US" sz="1100" b="0" i="0" u="none" strike="noStrike" cap="none" normalizeH="0" baseline="0" dirty="0" smtClean="0">
                          <a:ln>
                            <a:noFill/>
                          </a:ln>
                          <a:solidFill>
                            <a:schemeClr val="tx1"/>
                          </a:solidFill>
                          <a:effectLst/>
                          <a:latin typeface="Frutiger 55 Roman"/>
                          <a:ea typeface="宋体" charset="-122"/>
                        </a:rPr>
                        <a:t>具有</a:t>
                      </a:r>
                      <a:r>
                        <a:rPr kumimoji="0" lang="en-US" altLang="zh-CN" sz="1100" b="0" i="0" u="none" strike="noStrike" cap="none" normalizeH="0" baseline="0" dirty="0" smtClean="0">
                          <a:ln>
                            <a:noFill/>
                          </a:ln>
                          <a:solidFill>
                            <a:schemeClr val="tx1"/>
                          </a:solidFill>
                          <a:effectLst/>
                          <a:latin typeface="Frutiger 55 Roman"/>
                          <a:ea typeface="宋体" charset="-122"/>
                        </a:rPr>
                        <a:t>2</a:t>
                      </a:r>
                      <a:r>
                        <a:rPr kumimoji="0" lang="zh-CN" altLang="en-US" sz="1100" b="0" i="0" u="none" strike="noStrike" cap="none" normalizeH="0" baseline="0" dirty="0" smtClean="0">
                          <a:ln>
                            <a:noFill/>
                          </a:ln>
                          <a:solidFill>
                            <a:schemeClr val="tx1"/>
                          </a:solidFill>
                          <a:effectLst/>
                          <a:latin typeface="Frutiger 55 Roman"/>
                          <a:ea typeface="宋体" charset="-122"/>
                        </a:rPr>
                        <a:t>年以上投资经历</a:t>
                      </a:r>
                      <a:endParaRPr kumimoji="0" lang="zh-CN" altLang="en-US" sz="1100" b="1" i="0" u="none" strike="noStrike" cap="none" normalizeH="0" baseline="0" dirty="0" smtClean="0">
                        <a:ln>
                          <a:noFill/>
                        </a:ln>
                        <a:solidFill>
                          <a:schemeClr val="tx1"/>
                        </a:solidFill>
                        <a:effectLst/>
                        <a:latin typeface="Frutiger 55 Roman"/>
                        <a:ea typeface="宋体" charset="-122"/>
                      </a:endParaRPr>
                    </a:p>
                    <a:p>
                      <a:pPr marL="0" marR="0" lvl="0" indent="0" algn="l" defTabSz="1006475" rtl="0" eaLnBrk="1" fontAlgn="base" latinLnBrk="0" hangingPunct="1">
                        <a:lnSpc>
                          <a:spcPct val="100000"/>
                        </a:lnSpc>
                        <a:spcBef>
                          <a:spcPct val="0"/>
                        </a:spcBef>
                        <a:spcAft>
                          <a:spcPct val="0"/>
                        </a:spcAft>
                        <a:buClrTx/>
                        <a:buSzTx/>
                        <a:buFont typeface="Symbol" pitchFamily="18" charset="2"/>
                        <a:buChar char="¨"/>
                        <a:tabLst/>
                      </a:pPr>
                      <a:r>
                        <a:rPr kumimoji="0" lang="zh-CN" altLang="en-US" sz="1100" b="0" i="0" u="none" strike="noStrike" cap="none" normalizeH="0" baseline="0" dirty="0" smtClean="0">
                          <a:ln>
                            <a:noFill/>
                          </a:ln>
                          <a:solidFill>
                            <a:schemeClr val="tx1"/>
                          </a:solidFill>
                          <a:effectLst/>
                          <a:latin typeface="Frutiger 55 Roman"/>
                          <a:ea typeface="宋体" charset="-122"/>
                        </a:rPr>
                        <a:t>且满足以下条件之一：</a:t>
                      </a:r>
                    </a:p>
                    <a:p>
                      <a:pPr marL="0" marR="0" lvl="0" indent="0" algn="l" defTabSz="1006475"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dirty="0" smtClean="0">
                          <a:ln>
                            <a:noFill/>
                          </a:ln>
                          <a:solidFill>
                            <a:schemeClr val="tx1"/>
                          </a:solidFill>
                          <a:effectLst/>
                          <a:latin typeface="Frutiger 55 Roman"/>
                          <a:ea typeface="宋体" charset="-122"/>
                          <a:sym typeface="Wingdings" pitchFamily="2" charset="2"/>
                        </a:rPr>
                        <a:t>（</a:t>
                      </a:r>
                      <a:r>
                        <a:rPr kumimoji="0" lang="en-US" altLang="zh-CN" sz="1100" b="0" i="0" u="none" strike="noStrike" cap="none" normalizeH="0" baseline="0" dirty="0" smtClean="0">
                          <a:ln>
                            <a:noFill/>
                          </a:ln>
                          <a:solidFill>
                            <a:schemeClr val="tx1"/>
                          </a:solidFill>
                          <a:effectLst/>
                          <a:latin typeface="Frutiger 55 Roman"/>
                          <a:ea typeface="宋体" charset="-122"/>
                          <a:sym typeface="Wingdings" pitchFamily="2" charset="2"/>
                        </a:rPr>
                        <a:t>1</a:t>
                      </a:r>
                      <a:r>
                        <a:rPr kumimoji="0" lang="zh-CN" altLang="en-US" sz="1100" b="0" i="0" u="none" strike="noStrike" cap="none" normalizeH="0" baseline="0" dirty="0" smtClean="0">
                          <a:ln>
                            <a:noFill/>
                          </a:ln>
                          <a:solidFill>
                            <a:schemeClr val="tx1"/>
                          </a:solidFill>
                          <a:effectLst/>
                          <a:latin typeface="Frutiger 55 Roman"/>
                          <a:ea typeface="宋体" charset="-122"/>
                          <a:sym typeface="Wingdings" pitchFamily="2" charset="2"/>
                        </a:rPr>
                        <a:t>）</a:t>
                      </a:r>
                      <a:r>
                        <a:rPr kumimoji="0" lang="zh-CN" altLang="en-US" sz="1100" b="0" i="0" u="none" strike="noStrike" cap="none" normalizeH="0" baseline="0" dirty="0" smtClean="0">
                          <a:ln>
                            <a:noFill/>
                          </a:ln>
                          <a:solidFill>
                            <a:srgbClr val="FF0000"/>
                          </a:solidFill>
                          <a:effectLst/>
                          <a:latin typeface="Frutiger 55 Roman"/>
                          <a:ea typeface="宋体" charset="-122"/>
                        </a:rPr>
                        <a:t>家庭金融</a:t>
                      </a:r>
                      <a:r>
                        <a:rPr kumimoji="0" lang="zh-CN" altLang="en-US" sz="1100" b="0" i="0" u="sng" strike="noStrike" cap="none" normalizeH="0" baseline="0" dirty="0" smtClean="0">
                          <a:ln>
                            <a:noFill/>
                          </a:ln>
                          <a:solidFill>
                            <a:srgbClr val="FF0000"/>
                          </a:solidFill>
                          <a:effectLst/>
                          <a:latin typeface="Frutiger 55 Roman"/>
                          <a:ea typeface="宋体" charset="-122"/>
                        </a:rPr>
                        <a:t>净资产</a:t>
                      </a:r>
                      <a:r>
                        <a:rPr kumimoji="0" lang="zh-CN" altLang="en-US" sz="1100" b="0" i="0" u="none" strike="noStrike" cap="none" normalizeH="0" baseline="0" dirty="0" smtClean="0">
                          <a:ln>
                            <a:noFill/>
                          </a:ln>
                          <a:solidFill>
                            <a:schemeClr val="tx1"/>
                          </a:solidFill>
                          <a:effectLst/>
                          <a:latin typeface="Frutiger 55 Roman"/>
                          <a:ea typeface="宋体" charset="-122"/>
                        </a:rPr>
                        <a:t>不低于</a:t>
                      </a:r>
                      <a:r>
                        <a:rPr kumimoji="0" lang="en-US" altLang="zh-CN" sz="1100" b="0" i="0" u="none" strike="noStrike" cap="none" normalizeH="0" baseline="0" dirty="0" smtClean="0">
                          <a:ln>
                            <a:noFill/>
                          </a:ln>
                          <a:solidFill>
                            <a:schemeClr val="tx1"/>
                          </a:solidFill>
                          <a:effectLst/>
                          <a:latin typeface="Frutiger 55 Roman"/>
                          <a:ea typeface="宋体" charset="-122"/>
                        </a:rPr>
                        <a:t>300</a:t>
                      </a:r>
                      <a:r>
                        <a:rPr kumimoji="0" lang="zh-CN" altLang="en-US" sz="1100" b="0" i="0" u="none" strike="noStrike" cap="none" normalizeH="0" baseline="0" dirty="0" smtClean="0">
                          <a:ln>
                            <a:noFill/>
                          </a:ln>
                          <a:solidFill>
                            <a:schemeClr val="tx1"/>
                          </a:solidFill>
                          <a:effectLst/>
                          <a:latin typeface="Frutiger 55 Roman"/>
                          <a:ea typeface="宋体" charset="-122"/>
                        </a:rPr>
                        <a:t>万元；</a:t>
                      </a:r>
                    </a:p>
                    <a:p>
                      <a:pPr marL="0" marR="0" lvl="0" indent="0" algn="l" defTabSz="1006475"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dirty="0" smtClean="0">
                          <a:ln>
                            <a:noFill/>
                          </a:ln>
                          <a:solidFill>
                            <a:schemeClr val="tx1"/>
                          </a:solidFill>
                          <a:effectLst/>
                          <a:latin typeface="Frutiger 55 Roman"/>
                          <a:ea typeface="宋体" charset="-122"/>
                        </a:rPr>
                        <a:t>（</a:t>
                      </a:r>
                      <a:r>
                        <a:rPr kumimoji="0" lang="en-US" altLang="zh-CN" sz="1100" b="0" i="0" u="none" strike="noStrike" cap="none" normalizeH="0" baseline="0" dirty="0" smtClean="0">
                          <a:ln>
                            <a:noFill/>
                          </a:ln>
                          <a:solidFill>
                            <a:schemeClr val="tx1"/>
                          </a:solidFill>
                          <a:effectLst/>
                          <a:latin typeface="Frutiger 55 Roman"/>
                          <a:ea typeface="宋体" charset="-122"/>
                        </a:rPr>
                        <a:t>2</a:t>
                      </a:r>
                      <a:r>
                        <a:rPr kumimoji="0" lang="zh-CN" altLang="en-US" sz="1100" b="0" i="0" u="none" strike="noStrike" cap="none" normalizeH="0" baseline="0" dirty="0" smtClean="0">
                          <a:ln>
                            <a:noFill/>
                          </a:ln>
                          <a:solidFill>
                            <a:schemeClr val="tx1"/>
                          </a:solidFill>
                          <a:effectLst/>
                          <a:latin typeface="Frutiger 55 Roman"/>
                          <a:ea typeface="宋体" charset="-122"/>
                        </a:rPr>
                        <a:t>）家庭金融资产不低于</a:t>
                      </a:r>
                      <a:r>
                        <a:rPr kumimoji="0" lang="en-US" altLang="zh-CN" sz="1100" b="0" i="0" u="sng" strike="noStrike" cap="none" normalizeH="0" baseline="0" dirty="0" smtClean="0">
                          <a:ln>
                            <a:noFill/>
                          </a:ln>
                          <a:solidFill>
                            <a:schemeClr val="tx1"/>
                          </a:solidFill>
                          <a:effectLst/>
                          <a:latin typeface="Frutiger 55 Roman"/>
                          <a:ea typeface="宋体" charset="-122"/>
                        </a:rPr>
                        <a:t>500</a:t>
                      </a:r>
                      <a:r>
                        <a:rPr kumimoji="0" lang="zh-CN" altLang="en-US" sz="1100" b="0" i="0" u="sng" strike="noStrike" cap="none" normalizeH="0" baseline="0" dirty="0" smtClean="0">
                          <a:ln>
                            <a:noFill/>
                          </a:ln>
                          <a:solidFill>
                            <a:schemeClr val="tx1"/>
                          </a:solidFill>
                          <a:effectLst/>
                          <a:latin typeface="Frutiger 55 Roman"/>
                          <a:ea typeface="宋体" charset="-122"/>
                        </a:rPr>
                        <a:t>万元</a:t>
                      </a:r>
                      <a:r>
                        <a:rPr kumimoji="0" lang="zh-CN" altLang="en-US" sz="1100" b="0" i="0" u="none" strike="noStrike" cap="none" normalizeH="0" baseline="0" dirty="0" smtClean="0">
                          <a:ln>
                            <a:noFill/>
                          </a:ln>
                          <a:solidFill>
                            <a:schemeClr val="tx1"/>
                          </a:solidFill>
                          <a:effectLst/>
                          <a:latin typeface="Frutiger 55 Roman"/>
                          <a:ea typeface="宋体" charset="-122"/>
                        </a:rPr>
                        <a:t>；</a:t>
                      </a:r>
                    </a:p>
                    <a:p>
                      <a:pPr marL="0" marR="0" lvl="0" indent="0" algn="l" defTabSz="1006475" rtl="0" eaLnBrk="1" fontAlgn="base" latinLnBrk="0" hangingPunct="1">
                        <a:lnSpc>
                          <a:spcPct val="100000"/>
                        </a:lnSpc>
                        <a:spcBef>
                          <a:spcPct val="0"/>
                        </a:spcBef>
                        <a:spcAft>
                          <a:spcPct val="0"/>
                        </a:spcAft>
                        <a:buClrTx/>
                        <a:buSzTx/>
                        <a:buFont typeface="Symbol" pitchFamily="18" charset="2"/>
                        <a:buNone/>
                        <a:tabLst/>
                      </a:pPr>
                      <a:r>
                        <a:rPr kumimoji="0" lang="zh-CN" altLang="en-US" sz="1100" b="0" i="0" u="none" strike="noStrike" cap="none" normalizeH="0" baseline="0" dirty="0" smtClean="0">
                          <a:ln>
                            <a:noFill/>
                          </a:ln>
                          <a:solidFill>
                            <a:schemeClr val="tx1"/>
                          </a:solidFill>
                          <a:effectLst/>
                          <a:latin typeface="Frutiger 55 Roman"/>
                          <a:ea typeface="宋体" charset="-122"/>
                        </a:rPr>
                        <a:t>（</a:t>
                      </a:r>
                      <a:r>
                        <a:rPr kumimoji="0" lang="en-US" altLang="zh-CN" sz="1100" b="0" i="0" u="none" strike="noStrike" cap="none" normalizeH="0" baseline="0" dirty="0" smtClean="0">
                          <a:ln>
                            <a:noFill/>
                          </a:ln>
                          <a:solidFill>
                            <a:schemeClr val="tx1"/>
                          </a:solidFill>
                          <a:effectLst/>
                          <a:latin typeface="Frutiger 55 Roman"/>
                          <a:ea typeface="宋体" charset="-122"/>
                        </a:rPr>
                        <a:t>3</a:t>
                      </a:r>
                      <a:r>
                        <a:rPr kumimoji="0" lang="zh-CN" altLang="en-US" sz="1100" b="0" i="0" u="none" strike="noStrike" cap="none" normalizeH="0" baseline="0" dirty="0" smtClean="0">
                          <a:ln>
                            <a:noFill/>
                          </a:ln>
                          <a:solidFill>
                            <a:schemeClr val="tx1"/>
                          </a:solidFill>
                          <a:effectLst/>
                          <a:latin typeface="Frutiger 55 Roman"/>
                          <a:ea typeface="宋体" charset="-122"/>
                        </a:rPr>
                        <a:t>）或者近</a:t>
                      </a:r>
                      <a:r>
                        <a:rPr kumimoji="0" lang="en-US" altLang="zh-CN" sz="1100" b="0" i="0" u="none" strike="noStrike" cap="none" normalizeH="0" baseline="0" dirty="0" smtClean="0">
                          <a:ln>
                            <a:noFill/>
                          </a:ln>
                          <a:solidFill>
                            <a:schemeClr val="tx1"/>
                          </a:solidFill>
                          <a:effectLst/>
                          <a:latin typeface="Frutiger 55 Roman"/>
                          <a:ea typeface="宋体" charset="-122"/>
                        </a:rPr>
                        <a:t>3</a:t>
                      </a:r>
                      <a:r>
                        <a:rPr kumimoji="0" lang="zh-CN" altLang="en-US" sz="1100" b="0" i="0" u="none" strike="noStrike" cap="none" normalizeH="0" baseline="0" dirty="0" smtClean="0">
                          <a:ln>
                            <a:noFill/>
                          </a:ln>
                          <a:solidFill>
                            <a:schemeClr val="tx1"/>
                          </a:solidFill>
                          <a:effectLst/>
                          <a:latin typeface="Frutiger 55 Roman"/>
                          <a:ea typeface="宋体" charset="-122"/>
                        </a:rPr>
                        <a:t>年本人年均收入不低于</a:t>
                      </a:r>
                      <a:r>
                        <a:rPr kumimoji="0" lang="en-US" altLang="zh-CN" sz="1100" b="0" i="0" u="sng" strike="noStrike" cap="none" normalizeH="0" baseline="0" dirty="0" smtClean="0">
                          <a:ln>
                            <a:noFill/>
                          </a:ln>
                          <a:solidFill>
                            <a:schemeClr val="tx1"/>
                          </a:solidFill>
                          <a:effectLst/>
                          <a:latin typeface="Frutiger 55 Roman"/>
                          <a:ea typeface="宋体" charset="-122"/>
                        </a:rPr>
                        <a:t>40</a:t>
                      </a:r>
                      <a:r>
                        <a:rPr kumimoji="0" lang="zh-CN" altLang="en-US" sz="1100" b="0" i="0" u="none" strike="noStrike" cap="none" normalizeH="0" baseline="0" dirty="0" smtClean="0">
                          <a:ln>
                            <a:noFill/>
                          </a:ln>
                          <a:solidFill>
                            <a:schemeClr val="tx1"/>
                          </a:solidFill>
                          <a:effectLst/>
                          <a:latin typeface="Frutiger 55 Roman"/>
                          <a:ea typeface="宋体" charset="-122"/>
                        </a:rPr>
                        <a:t>万元。 </a:t>
                      </a:r>
                      <a:endParaRPr kumimoji="0" lang="en-US" altLang="zh-CN" sz="1100" b="0" i="0" u="none" strike="noStrike" cap="none" normalizeH="0" baseline="0" dirty="0" smtClean="0">
                        <a:ln>
                          <a:noFill/>
                        </a:ln>
                        <a:solidFill>
                          <a:schemeClr val="tx1"/>
                        </a:solidFill>
                        <a:effectLst/>
                        <a:latin typeface="Frutiger 55 Roman"/>
                        <a:ea typeface="宋体" charset="-122"/>
                      </a:endParaRPr>
                    </a:p>
                  </a:txBody>
                  <a:tcPr marL="83127" marR="83127" marT="31173" marB="31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zh-CN" altLang="en-US" sz="1100" b="0" i="0" u="none" strike="noStrike" cap="none" normalizeH="0" baseline="0" smtClean="0">
                          <a:ln>
                            <a:noFill/>
                          </a:ln>
                          <a:solidFill>
                            <a:schemeClr val="tx1"/>
                          </a:solidFill>
                          <a:effectLst/>
                          <a:latin typeface="Frutiger 55 Roman"/>
                          <a:ea typeface="宋体" charset="-122"/>
                        </a:rPr>
                        <a:t>金融资产不低于</a:t>
                      </a:r>
                      <a:r>
                        <a:rPr kumimoji="0" lang="en-US" altLang="zh-CN" sz="1100" b="0" i="0" u="none" strike="noStrike" cap="none" normalizeH="0" baseline="0" smtClean="0">
                          <a:ln>
                            <a:noFill/>
                          </a:ln>
                          <a:solidFill>
                            <a:schemeClr val="tx1"/>
                          </a:solidFill>
                          <a:effectLst/>
                          <a:latin typeface="Frutiger 55 Roman"/>
                          <a:ea typeface="宋体" charset="-122"/>
                        </a:rPr>
                        <a:t>300</a:t>
                      </a:r>
                      <a:r>
                        <a:rPr kumimoji="0" lang="zh-CN" altLang="en-US" sz="1100" b="0" i="0" u="none" strike="noStrike" cap="none" normalizeH="0" baseline="0" smtClean="0">
                          <a:ln>
                            <a:noFill/>
                          </a:ln>
                          <a:solidFill>
                            <a:schemeClr val="tx1"/>
                          </a:solidFill>
                          <a:effectLst/>
                          <a:latin typeface="Frutiger 55 Roman"/>
                          <a:ea typeface="宋体" charset="-122"/>
                        </a:rPr>
                        <a:t>万元或者最近三年个人年均收入不低于</a:t>
                      </a:r>
                      <a:r>
                        <a:rPr kumimoji="0" lang="en-US" altLang="zh-CN" sz="1100" b="0" i="0" u="sng" strike="noStrike" cap="none" normalizeH="0" baseline="0" smtClean="0">
                          <a:ln>
                            <a:noFill/>
                          </a:ln>
                          <a:solidFill>
                            <a:schemeClr val="tx1"/>
                          </a:solidFill>
                          <a:effectLst/>
                          <a:latin typeface="Frutiger 55 Roman"/>
                          <a:ea typeface="宋体" charset="-122"/>
                        </a:rPr>
                        <a:t>50</a:t>
                      </a:r>
                      <a:r>
                        <a:rPr kumimoji="0" lang="zh-CN" altLang="en-US" sz="1100" b="0" i="0" u="none" strike="noStrike" cap="none" normalizeH="0" baseline="0" smtClean="0">
                          <a:ln>
                            <a:noFill/>
                          </a:ln>
                          <a:solidFill>
                            <a:schemeClr val="tx1"/>
                          </a:solidFill>
                          <a:effectLst/>
                          <a:latin typeface="Frutiger 55 Roman"/>
                          <a:ea typeface="宋体" charset="-122"/>
                        </a:rPr>
                        <a:t>万元的个人。</a:t>
                      </a:r>
                      <a:endParaRPr kumimoji="0" lang="en-US" altLang="zh-CN" sz="1100" b="0" i="0" u="none" strike="noStrike" cap="none" normalizeH="0" baseline="0" smtClean="0">
                        <a:ln>
                          <a:noFill/>
                        </a:ln>
                        <a:solidFill>
                          <a:schemeClr val="tx1"/>
                        </a:solidFill>
                        <a:effectLst/>
                        <a:latin typeface="Frutiger 55 Roman"/>
                        <a:ea typeface="宋体" charset="-122"/>
                      </a:endParaRPr>
                    </a:p>
                  </a:txBody>
                  <a:tcPr marL="83127" marR="83127" marT="31173" marB="311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20">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zh-CN" altLang="en-US" sz="1100" b="0" i="0" u="none" strike="noStrike" cap="none" normalizeH="0" baseline="0" smtClean="0">
                          <a:ln>
                            <a:noFill/>
                          </a:ln>
                          <a:solidFill>
                            <a:schemeClr val="tx1"/>
                          </a:solidFill>
                          <a:effectLst/>
                          <a:latin typeface="Frutiger 55 Roman"/>
                          <a:ea typeface="宋体" charset="-122"/>
                        </a:rPr>
                        <a:t>法人</a:t>
                      </a:r>
                    </a:p>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endParaRPr kumimoji="0" lang="zh-CN" altLang="en-US" sz="1100" b="0" i="0" u="none" strike="noStrike" cap="none" normalizeH="0" baseline="0" smtClean="0">
                        <a:ln>
                          <a:noFill/>
                        </a:ln>
                        <a:solidFill>
                          <a:schemeClr val="tx1"/>
                        </a:solidFill>
                        <a:effectLst/>
                        <a:latin typeface="Frutiger 55 Roman"/>
                        <a:ea typeface="宋体" charset="-122"/>
                      </a:endParaRPr>
                    </a:p>
                  </a:txBody>
                  <a:tcPr marL="83127" marR="83127" marT="31173" marB="311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zh-CN" altLang="en-US" sz="1100" b="0" i="0" u="none" strike="noStrike" cap="none" normalizeH="0" baseline="0" smtClean="0">
                          <a:ln>
                            <a:noFill/>
                          </a:ln>
                          <a:solidFill>
                            <a:srgbClr val="FF0000"/>
                          </a:solidFill>
                          <a:effectLst/>
                          <a:latin typeface="Frutiger 55 Roman"/>
                          <a:ea typeface="宋体" charset="-122"/>
                        </a:rPr>
                        <a:t>最近</a:t>
                      </a:r>
                      <a:r>
                        <a:rPr kumimoji="0" lang="en-US" altLang="zh-CN" sz="1100" b="0" i="0" u="none" strike="noStrike" cap="none" normalizeH="0" baseline="0" smtClean="0">
                          <a:ln>
                            <a:noFill/>
                          </a:ln>
                          <a:solidFill>
                            <a:srgbClr val="FF0000"/>
                          </a:solidFill>
                          <a:effectLst/>
                          <a:latin typeface="Frutiger 55 Roman"/>
                          <a:ea typeface="宋体" charset="-122"/>
                        </a:rPr>
                        <a:t>1</a:t>
                      </a:r>
                      <a:r>
                        <a:rPr kumimoji="0" lang="zh-CN" altLang="en-US" sz="1100" b="0" i="0" u="none" strike="noStrike" cap="none" normalizeH="0" baseline="0" smtClean="0">
                          <a:ln>
                            <a:noFill/>
                          </a:ln>
                          <a:solidFill>
                            <a:srgbClr val="FF0000"/>
                          </a:solidFill>
                          <a:effectLst/>
                          <a:latin typeface="Frutiger 55 Roman"/>
                          <a:ea typeface="宋体" charset="-122"/>
                        </a:rPr>
                        <a:t>年末</a:t>
                      </a:r>
                      <a:r>
                        <a:rPr kumimoji="0" lang="zh-CN" altLang="en-US" sz="1100" b="0" i="0" u="none" strike="noStrike" cap="none" normalizeH="0" baseline="0" smtClean="0">
                          <a:ln>
                            <a:noFill/>
                          </a:ln>
                          <a:solidFill>
                            <a:schemeClr val="tx1"/>
                          </a:solidFill>
                          <a:effectLst/>
                          <a:latin typeface="Frutiger 55 Roman"/>
                          <a:ea typeface="宋体" charset="-122"/>
                        </a:rPr>
                        <a:t>净资产不低于</a:t>
                      </a:r>
                      <a:r>
                        <a:rPr kumimoji="0" lang="en-US" altLang="zh-CN" sz="1100" b="0" i="0" u="none" strike="noStrike" cap="none" normalizeH="0" baseline="0" smtClean="0">
                          <a:ln>
                            <a:noFill/>
                          </a:ln>
                          <a:solidFill>
                            <a:schemeClr val="tx1"/>
                          </a:solidFill>
                          <a:effectLst/>
                          <a:latin typeface="Frutiger 55 Roman"/>
                          <a:ea typeface="宋体" charset="-122"/>
                        </a:rPr>
                        <a:t>1000</a:t>
                      </a:r>
                      <a:r>
                        <a:rPr kumimoji="0" lang="zh-CN" altLang="en-US" sz="1100" b="0" i="0" u="none" strike="noStrike" cap="none" normalizeH="0" baseline="0" smtClean="0">
                          <a:ln>
                            <a:noFill/>
                          </a:ln>
                          <a:solidFill>
                            <a:schemeClr val="tx1"/>
                          </a:solidFill>
                          <a:effectLst/>
                          <a:latin typeface="Frutiger 55 Roman"/>
                          <a:ea typeface="宋体" charset="-122"/>
                        </a:rPr>
                        <a:t>万元 </a:t>
                      </a:r>
                      <a:endParaRPr kumimoji="0" lang="en-US" altLang="zh-CN" sz="1100" b="0" i="0" u="none" strike="noStrike" cap="none" normalizeH="0" baseline="0" smtClean="0">
                        <a:ln>
                          <a:noFill/>
                        </a:ln>
                        <a:solidFill>
                          <a:schemeClr val="tx1"/>
                        </a:solidFill>
                        <a:effectLst/>
                        <a:latin typeface="Frutiger 55 Roman"/>
                        <a:ea typeface="宋体" charset="-122"/>
                      </a:endParaRPr>
                    </a:p>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endParaRPr kumimoji="0" lang="en-US" altLang="zh-CN" sz="1100" b="0" i="0" u="none" strike="noStrike" cap="none" normalizeH="0" baseline="0" smtClean="0">
                        <a:ln>
                          <a:noFill/>
                        </a:ln>
                        <a:solidFill>
                          <a:schemeClr val="tx1"/>
                        </a:solidFill>
                        <a:effectLst/>
                        <a:latin typeface="Frutiger 55 Roman"/>
                        <a:ea typeface="宋体" charset="-122"/>
                      </a:endParaRPr>
                    </a:p>
                  </a:txBody>
                  <a:tcPr marL="83127" marR="83127" marT="31173" marB="31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zh-CN" altLang="en-US" sz="1100" b="0" i="0" u="none" strike="noStrike" cap="none" normalizeH="0" baseline="0" smtClean="0">
                          <a:ln>
                            <a:noFill/>
                          </a:ln>
                          <a:solidFill>
                            <a:schemeClr val="tx1"/>
                          </a:solidFill>
                          <a:effectLst/>
                          <a:latin typeface="Frutiger 55 Roman"/>
                          <a:ea typeface="宋体" charset="-122"/>
                        </a:rPr>
                        <a:t>净资产不低于</a:t>
                      </a:r>
                      <a:r>
                        <a:rPr kumimoji="0" lang="en-US" altLang="zh-CN" sz="1100" b="0" i="0" u="none" strike="noStrike" cap="none" normalizeH="0" baseline="0" smtClean="0">
                          <a:ln>
                            <a:noFill/>
                          </a:ln>
                          <a:solidFill>
                            <a:schemeClr val="tx1"/>
                          </a:solidFill>
                          <a:effectLst/>
                          <a:latin typeface="Frutiger 55 Roman"/>
                          <a:ea typeface="宋体" charset="-122"/>
                        </a:rPr>
                        <a:t>1000 </a:t>
                      </a:r>
                      <a:r>
                        <a:rPr kumimoji="0" lang="zh-CN" altLang="en-US" sz="1100" b="0" i="0" u="none" strike="noStrike" cap="none" normalizeH="0" baseline="0" smtClean="0">
                          <a:ln>
                            <a:noFill/>
                          </a:ln>
                          <a:solidFill>
                            <a:schemeClr val="tx1"/>
                          </a:solidFill>
                          <a:effectLst/>
                          <a:latin typeface="Frutiger 55 Roman"/>
                          <a:ea typeface="宋体" charset="-122"/>
                        </a:rPr>
                        <a:t>万元</a:t>
                      </a:r>
                      <a:endParaRPr kumimoji="0" lang="en-US" altLang="zh-CN" sz="1100" b="0" i="0" u="none" strike="noStrike" cap="none" normalizeH="0" baseline="0" smtClean="0">
                        <a:ln>
                          <a:noFill/>
                        </a:ln>
                        <a:solidFill>
                          <a:schemeClr val="tx1"/>
                        </a:solidFill>
                        <a:effectLst/>
                        <a:latin typeface="Frutiger 55 Roman"/>
                        <a:ea typeface="宋体" charset="-122"/>
                      </a:endParaRPr>
                    </a:p>
                  </a:txBody>
                  <a:tcPr marL="83127" marR="83127" marT="31173" marB="311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1684">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zh-CN" altLang="en-US" sz="1100" b="0" i="0" u="none" strike="noStrike" cap="none" normalizeH="0" baseline="0" smtClean="0">
                          <a:ln>
                            <a:noFill/>
                          </a:ln>
                          <a:solidFill>
                            <a:schemeClr val="tx1"/>
                          </a:solidFill>
                          <a:effectLst/>
                          <a:latin typeface="Frutiger 55 Roman"/>
                          <a:ea typeface="宋体" charset="-122"/>
                        </a:rPr>
                        <a:t>最低投资金额</a:t>
                      </a:r>
                    </a:p>
                  </a:txBody>
                  <a:tcPr marL="83127" marR="83127" marT="31173" marB="311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zh-CN" altLang="en-US" sz="1100" b="0" i="0" u="none" strike="noStrike" cap="none" normalizeH="0" baseline="0" smtClean="0">
                          <a:ln>
                            <a:noFill/>
                          </a:ln>
                          <a:solidFill>
                            <a:schemeClr val="tx1"/>
                          </a:solidFill>
                          <a:effectLst/>
                          <a:latin typeface="Frutiger 55 Roman"/>
                          <a:ea typeface="宋体" charset="-122"/>
                        </a:rPr>
                        <a:t>合格投资者投资于单只固定收益类产品的金额不低于</a:t>
                      </a:r>
                      <a:r>
                        <a:rPr kumimoji="0" lang="en-US" altLang="zh-CN" sz="1100" b="0" i="0" u="none" strike="noStrike" cap="none" normalizeH="0" baseline="0" smtClean="0">
                          <a:ln>
                            <a:noFill/>
                          </a:ln>
                          <a:solidFill>
                            <a:srgbClr val="FF0000"/>
                          </a:solidFill>
                          <a:effectLst/>
                          <a:latin typeface="Frutiger 55 Roman"/>
                          <a:ea typeface="宋体" charset="-122"/>
                        </a:rPr>
                        <a:t>30</a:t>
                      </a:r>
                      <a:r>
                        <a:rPr kumimoji="0" lang="zh-CN" altLang="en-US" sz="1100" b="0" i="0" u="none" strike="noStrike" cap="none" normalizeH="0" baseline="0" smtClean="0">
                          <a:ln>
                            <a:noFill/>
                          </a:ln>
                          <a:solidFill>
                            <a:srgbClr val="FF0000"/>
                          </a:solidFill>
                          <a:effectLst/>
                          <a:latin typeface="Frutiger 55 Roman"/>
                          <a:ea typeface="宋体" charset="-122"/>
                        </a:rPr>
                        <a:t>万元</a:t>
                      </a:r>
                      <a:r>
                        <a:rPr kumimoji="0" lang="zh-CN" altLang="en-US" sz="1100" b="0" i="0" u="none" strike="noStrike" cap="none" normalizeH="0" baseline="0" smtClean="0">
                          <a:ln>
                            <a:noFill/>
                          </a:ln>
                          <a:solidFill>
                            <a:schemeClr val="tx1"/>
                          </a:solidFill>
                          <a:effectLst/>
                          <a:latin typeface="Frutiger 55 Roman"/>
                          <a:ea typeface="宋体" charset="-122"/>
                        </a:rPr>
                        <a:t>，投资于单只混合类产品的金额不低于</a:t>
                      </a:r>
                      <a:r>
                        <a:rPr kumimoji="0" lang="en-US" altLang="zh-CN" sz="1100" b="0" i="0" u="none" strike="noStrike" cap="none" normalizeH="0" baseline="0" smtClean="0">
                          <a:ln>
                            <a:noFill/>
                          </a:ln>
                          <a:solidFill>
                            <a:srgbClr val="FF0000"/>
                          </a:solidFill>
                          <a:effectLst/>
                          <a:latin typeface="Frutiger 55 Roman"/>
                          <a:ea typeface="宋体" charset="-122"/>
                        </a:rPr>
                        <a:t>40</a:t>
                      </a:r>
                      <a:r>
                        <a:rPr kumimoji="0" lang="zh-CN" altLang="en-US" sz="1100" b="0" i="0" u="none" strike="noStrike" cap="none" normalizeH="0" baseline="0" smtClean="0">
                          <a:ln>
                            <a:noFill/>
                          </a:ln>
                          <a:solidFill>
                            <a:srgbClr val="FF0000"/>
                          </a:solidFill>
                          <a:effectLst/>
                          <a:latin typeface="Frutiger 55 Roman"/>
                          <a:ea typeface="宋体" charset="-122"/>
                        </a:rPr>
                        <a:t>万元</a:t>
                      </a:r>
                      <a:r>
                        <a:rPr kumimoji="0" lang="zh-CN" altLang="en-US" sz="1100" b="0" i="0" u="none" strike="noStrike" cap="none" normalizeH="0" baseline="0" smtClean="0">
                          <a:ln>
                            <a:noFill/>
                          </a:ln>
                          <a:solidFill>
                            <a:schemeClr val="tx1"/>
                          </a:solidFill>
                          <a:effectLst/>
                          <a:latin typeface="Frutiger 55 Roman"/>
                          <a:ea typeface="宋体" charset="-122"/>
                        </a:rPr>
                        <a:t>，投资于单只权益类产品、单只商品及金融衍生品类产品的金额不低于</a:t>
                      </a:r>
                      <a:r>
                        <a:rPr kumimoji="0" lang="en-US" altLang="zh-CN" sz="1100" b="0" i="0" u="none" strike="noStrike" cap="none" normalizeH="0" baseline="0" smtClean="0">
                          <a:ln>
                            <a:noFill/>
                          </a:ln>
                          <a:solidFill>
                            <a:srgbClr val="FF0000"/>
                          </a:solidFill>
                          <a:effectLst/>
                          <a:latin typeface="Frutiger 55 Roman"/>
                          <a:ea typeface="宋体" charset="-122"/>
                        </a:rPr>
                        <a:t>100</a:t>
                      </a:r>
                      <a:r>
                        <a:rPr kumimoji="0" lang="zh-CN" altLang="en-US" sz="1100" b="0" i="0" u="none" strike="noStrike" cap="none" normalizeH="0" baseline="0" smtClean="0">
                          <a:ln>
                            <a:noFill/>
                          </a:ln>
                          <a:solidFill>
                            <a:srgbClr val="FF0000"/>
                          </a:solidFill>
                          <a:effectLst/>
                          <a:latin typeface="Frutiger 55 Roman"/>
                          <a:ea typeface="宋体" charset="-122"/>
                        </a:rPr>
                        <a:t>万元</a:t>
                      </a:r>
                      <a:r>
                        <a:rPr kumimoji="0" lang="zh-CN" altLang="en-US" sz="1100" b="0" i="0" u="none" strike="noStrike" cap="none" normalizeH="0" baseline="0" smtClean="0">
                          <a:ln>
                            <a:noFill/>
                          </a:ln>
                          <a:solidFill>
                            <a:schemeClr val="tx1"/>
                          </a:solidFill>
                          <a:effectLst/>
                          <a:latin typeface="Frutiger 55 Roman"/>
                          <a:ea typeface="宋体" charset="-122"/>
                        </a:rPr>
                        <a:t>。</a:t>
                      </a:r>
                      <a:endParaRPr kumimoji="0" lang="en-US" altLang="zh-CN" sz="1100" b="0" i="0" u="none" strike="noStrike" cap="none" normalizeH="0" baseline="0" smtClean="0">
                        <a:ln>
                          <a:noFill/>
                        </a:ln>
                        <a:solidFill>
                          <a:schemeClr val="tx1"/>
                        </a:solidFill>
                        <a:effectLst/>
                        <a:latin typeface="Frutiger 55 Roman"/>
                        <a:ea typeface="宋体" charset="-122"/>
                      </a:endParaRPr>
                    </a:p>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endParaRPr kumimoji="0" lang="en-US" altLang="zh-CN" sz="1100" b="0" i="0" u="none" strike="noStrike" cap="none" normalizeH="0" baseline="0" smtClean="0">
                        <a:ln>
                          <a:noFill/>
                        </a:ln>
                        <a:solidFill>
                          <a:schemeClr val="tx1"/>
                        </a:solidFill>
                        <a:effectLst/>
                        <a:latin typeface="Frutiger 55 Roman"/>
                        <a:ea typeface="宋体" charset="-122"/>
                      </a:endParaRPr>
                    </a:p>
                  </a:txBody>
                  <a:tcPr marL="83127" marR="83127" marT="31173" marB="31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zh-CN" altLang="en-US" sz="1100" b="0" i="0" u="none" strike="noStrike" cap="none" normalizeH="0" baseline="0" smtClean="0">
                          <a:ln>
                            <a:noFill/>
                          </a:ln>
                          <a:solidFill>
                            <a:schemeClr val="tx1"/>
                          </a:solidFill>
                          <a:effectLst/>
                          <a:latin typeface="Frutiger 55 Roman"/>
                          <a:ea typeface="宋体" charset="-122"/>
                        </a:rPr>
                        <a:t>投资于单只私募基金的金额不低于</a:t>
                      </a:r>
                      <a:r>
                        <a:rPr kumimoji="0" lang="en-US" altLang="zh-CN" sz="1100" b="0" i="0" u="none" strike="noStrike" cap="none" normalizeH="0" baseline="0" smtClean="0">
                          <a:ln>
                            <a:noFill/>
                          </a:ln>
                          <a:solidFill>
                            <a:schemeClr val="tx1"/>
                          </a:solidFill>
                          <a:effectLst/>
                          <a:latin typeface="Frutiger 55 Roman"/>
                          <a:ea typeface="宋体" charset="-122"/>
                        </a:rPr>
                        <a:t>100 </a:t>
                      </a:r>
                      <a:r>
                        <a:rPr kumimoji="0" lang="zh-CN" altLang="en-US" sz="1100" b="0" i="0" u="none" strike="noStrike" cap="none" normalizeH="0" baseline="0" smtClean="0">
                          <a:ln>
                            <a:noFill/>
                          </a:ln>
                          <a:solidFill>
                            <a:schemeClr val="tx1"/>
                          </a:solidFill>
                          <a:effectLst/>
                          <a:latin typeface="Frutiger 55 Roman"/>
                          <a:ea typeface="宋体" charset="-122"/>
                        </a:rPr>
                        <a:t>万</a:t>
                      </a:r>
                      <a:endParaRPr kumimoji="0" lang="en-US" altLang="zh-CN" sz="1100" b="0" i="0" u="none" strike="noStrike" cap="none" normalizeH="0" baseline="0" smtClean="0">
                        <a:ln>
                          <a:noFill/>
                        </a:ln>
                        <a:solidFill>
                          <a:schemeClr val="tx1"/>
                        </a:solidFill>
                        <a:effectLst/>
                        <a:latin typeface="Frutiger 55 Roman"/>
                        <a:ea typeface="宋体" charset="-122"/>
                      </a:endParaRPr>
                    </a:p>
                  </a:txBody>
                  <a:tcPr marL="83127" marR="83127" marT="31173" marB="311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109">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zh-CN" altLang="en-US" sz="1100" b="0" i="0" u="none" strike="noStrike" cap="none" normalizeH="0" baseline="0" dirty="0" smtClean="0">
                          <a:ln>
                            <a:noFill/>
                          </a:ln>
                          <a:solidFill>
                            <a:schemeClr val="tx1"/>
                          </a:solidFill>
                          <a:effectLst/>
                          <a:latin typeface="Frutiger 55 Roman"/>
                          <a:ea typeface="宋体" charset="-122"/>
                        </a:rPr>
                        <a:t>资金来源</a:t>
                      </a:r>
                    </a:p>
                  </a:txBody>
                  <a:tcPr marL="83127" marR="83127" marT="31173" marB="311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zh-CN" altLang="en-US" sz="1100" b="0" i="0" u="none" strike="noStrike" cap="none" normalizeH="0" baseline="0" dirty="0" smtClean="0">
                          <a:ln>
                            <a:noFill/>
                          </a:ln>
                          <a:solidFill>
                            <a:schemeClr val="tx1"/>
                          </a:solidFill>
                          <a:effectLst/>
                          <a:latin typeface="Frutiger 55 Roman"/>
                          <a:ea typeface="宋体" charset="-122"/>
                        </a:rPr>
                        <a:t>投资者不得使用</a:t>
                      </a:r>
                      <a:r>
                        <a:rPr kumimoji="0" lang="zh-CN" altLang="en-US" sz="1100" b="0" i="0" u="none" strike="noStrike" cap="none" normalizeH="0" baseline="0" dirty="0" smtClean="0">
                          <a:ln>
                            <a:noFill/>
                          </a:ln>
                          <a:solidFill>
                            <a:srgbClr val="FF0000"/>
                          </a:solidFill>
                          <a:effectLst/>
                          <a:latin typeface="Frutiger 55 Roman"/>
                          <a:ea typeface="宋体" charset="-122"/>
                        </a:rPr>
                        <a:t>贷款、发行债券</a:t>
                      </a:r>
                      <a:r>
                        <a:rPr kumimoji="0" lang="zh-CN" altLang="en-US" sz="1100" b="0" i="0" u="none" strike="noStrike" cap="none" normalizeH="0" baseline="0" dirty="0" smtClean="0">
                          <a:ln>
                            <a:noFill/>
                          </a:ln>
                          <a:solidFill>
                            <a:schemeClr val="tx1"/>
                          </a:solidFill>
                          <a:effectLst/>
                          <a:latin typeface="Frutiger 55 Roman"/>
                          <a:ea typeface="宋体" charset="-122"/>
                        </a:rPr>
                        <a:t>等筹集的非自有资金投资资产管理产品。</a:t>
                      </a:r>
                      <a:endParaRPr kumimoji="0" lang="en-US" altLang="zh-CN" sz="1100" b="0" i="0" u="none" strike="noStrike" cap="none" normalizeH="0" baseline="0" dirty="0" smtClean="0">
                        <a:ln>
                          <a:noFill/>
                        </a:ln>
                        <a:solidFill>
                          <a:schemeClr val="tx1"/>
                        </a:solidFill>
                        <a:effectLst/>
                        <a:latin typeface="Frutiger 55 Roman"/>
                        <a:ea typeface="宋体" charset="-122"/>
                      </a:endParaRPr>
                    </a:p>
                  </a:txBody>
                  <a:tcPr marL="83127" marR="83127" marT="31173" marB="31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65000"/>
                        </a:spcBef>
                        <a:spcAft>
                          <a:spcPct val="0"/>
                        </a:spcAft>
                        <a:buClr>
                          <a:schemeClr val="bg2"/>
                        </a:buClr>
                        <a:buSzTx/>
                        <a:buFont typeface="Symbol" pitchFamily="18" charset="2"/>
                        <a:buNone/>
                        <a:tabLst/>
                      </a:pPr>
                      <a:r>
                        <a:rPr kumimoji="0" lang="zh-CN" altLang="en-US" sz="1100" b="0" i="0" u="none" strike="noStrike" cap="none" normalizeH="0" baseline="0" smtClean="0">
                          <a:ln>
                            <a:noFill/>
                          </a:ln>
                          <a:solidFill>
                            <a:schemeClr val="tx1"/>
                          </a:solidFill>
                          <a:effectLst/>
                          <a:latin typeface="Frutiger 55 Roman"/>
                          <a:ea typeface="宋体" charset="-122"/>
                        </a:rPr>
                        <a:t>投资者应当确保投资资金来源合法，不得非法汇集他人资金投资私募基金。</a:t>
                      </a:r>
                      <a:endParaRPr kumimoji="0" lang="en-US" altLang="zh-CN" sz="1100" b="0" i="0" u="none" strike="noStrike" cap="none" normalizeH="0" baseline="0" smtClean="0">
                        <a:ln>
                          <a:noFill/>
                        </a:ln>
                        <a:solidFill>
                          <a:schemeClr val="tx1"/>
                        </a:solidFill>
                        <a:effectLst/>
                        <a:latin typeface="Frutiger 55 Roman"/>
                        <a:ea typeface="宋体" charset="-122"/>
                      </a:endParaRPr>
                    </a:p>
                  </a:txBody>
                  <a:tcPr marL="83127" marR="83127" marT="31173" marB="311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CCEF2D6F-BD5D-4213-B394-9C4F56B3E9EE}" type="slidenum">
              <a:rPr lang="zh-TW" altLang="en-US" sz="1000" b="1">
                <a:latin typeface="Calibri" pitchFamily="34" charset="0"/>
                <a:ea typeface="Arial Unicode MS" pitchFamily="34" charset="-122"/>
                <a:cs typeface="Arial Unicode MS" pitchFamily="34" charset="-122"/>
              </a:rPr>
              <a:pPr algn="r"/>
              <a:t>9</a:t>
            </a:fld>
            <a:endParaRPr lang="en-US" altLang="zh-TW" sz="1000" b="1">
              <a:latin typeface="Calibri" pitchFamily="34" charset="0"/>
              <a:ea typeface="Arial Unicode MS" pitchFamily="34" charset="-122"/>
              <a:cs typeface="Arial Unicode MS" pitchFamily="34" charset="-122"/>
            </a:endParaRPr>
          </a:p>
        </p:txBody>
      </p:sp>
      <p:sp>
        <p:nvSpPr>
          <p:cNvPr id="45059" name="矩形 12"/>
          <p:cNvSpPr>
            <a:spLocks noChangeArrowheads="1"/>
          </p:cNvSpPr>
          <p:nvPr/>
        </p:nvSpPr>
        <p:spPr bwMode="auto">
          <a:xfrm>
            <a:off x="593725" y="319088"/>
            <a:ext cx="6264291" cy="351936"/>
          </a:xfrm>
          <a:prstGeom prst="rect">
            <a:avLst/>
          </a:prstGeom>
          <a:noFill/>
          <a:ln w="9525">
            <a:noFill/>
            <a:miter lim="800000"/>
            <a:headEnd/>
            <a:tailEnd/>
          </a:ln>
        </p:spPr>
        <p:txBody>
          <a:bodyPr wrap="square" lIns="74213" tIns="37106" rIns="74213" bIns="37106">
            <a:spAutoFit/>
          </a:bodyPr>
          <a:lstStyle/>
          <a:p>
            <a:pPr eaLnBrk="0" hangingPunct="0">
              <a:spcBef>
                <a:spcPct val="50000"/>
              </a:spcBef>
            </a:pPr>
            <a:r>
              <a:rPr lang="zh-CN" altLang="en-US" b="1" dirty="0" smtClean="0">
                <a:solidFill>
                  <a:srgbClr val="7F7F7F"/>
                </a:solidFill>
                <a:latin typeface="微软雅黑" pitchFamily="34" charset="-122"/>
                <a:ea typeface="微软雅黑" pitchFamily="34" charset="-122"/>
                <a:sym typeface="Wingdings" pitchFamily="2" charset="2"/>
              </a:rPr>
              <a:t>（</a:t>
            </a:r>
            <a:r>
              <a:rPr lang="zh-CN" altLang="en-US" b="1" dirty="0" smtClean="0">
                <a:solidFill>
                  <a:srgbClr val="7F7F7F"/>
                </a:solidFill>
                <a:latin typeface="微软雅黑" pitchFamily="34" charset="-122"/>
                <a:ea typeface="微软雅黑" pitchFamily="34" charset="-122"/>
                <a:sym typeface="Wingdings" pitchFamily="2" charset="2"/>
              </a:rPr>
              <a:t>八）期限错配与流动性</a:t>
            </a:r>
            <a:endParaRPr lang="zh-CN" altLang="en-US" b="1" dirty="0">
              <a:solidFill>
                <a:srgbClr val="7F7F7F"/>
              </a:solidFill>
              <a:latin typeface="微软雅黑" pitchFamily="34" charset="-122"/>
              <a:ea typeface="微软雅黑" pitchFamily="34" charset="-122"/>
            </a:endParaRPr>
          </a:p>
        </p:txBody>
      </p:sp>
      <p:sp>
        <p:nvSpPr>
          <p:cNvPr id="45060" name="AutoShape 3"/>
          <p:cNvSpPr>
            <a:spLocks noChangeArrowheads="1"/>
          </p:cNvSpPr>
          <p:nvPr/>
        </p:nvSpPr>
        <p:spPr bwMode="auto">
          <a:xfrm>
            <a:off x="2643175" y="2417763"/>
            <a:ext cx="2000264" cy="1738312"/>
          </a:xfrm>
          <a:prstGeom prst="roundRect">
            <a:avLst>
              <a:gd name="adj" fmla="val 13745"/>
            </a:avLst>
          </a:prstGeom>
          <a:noFill/>
          <a:ln w="38100">
            <a:solidFill>
              <a:schemeClr val="bg2"/>
            </a:solidFill>
            <a:round/>
            <a:headEnd/>
            <a:tailEnd/>
          </a:ln>
        </p:spPr>
        <p:txBody>
          <a:bodyPr lIns="74213" tIns="37106" rIns="74213" bIns="37106" anchor="ctr"/>
          <a:lstStyle/>
          <a:p>
            <a:r>
              <a:rPr lang="zh-CN" altLang="en-US" sz="1200">
                <a:latin typeface="微软雅黑" pitchFamily="34" charset="-122"/>
                <a:ea typeface="微软雅黑" pitchFamily="34" charset="-122"/>
              </a:rPr>
              <a:t>非标债权类资产</a:t>
            </a:r>
            <a:r>
              <a:rPr lang="zh-CN" altLang="en-US" sz="1200">
                <a:solidFill>
                  <a:srgbClr val="FF0000"/>
                </a:solidFill>
                <a:latin typeface="微软雅黑" pitchFamily="34" charset="-122"/>
                <a:ea typeface="微软雅黑" pitchFamily="34" charset="-122"/>
              </a:rPr>
              <a:t>终止日不得晚于封闭式产品到期日或者开放式产品的最近一次开放日。 </a:t>
            </a:r>
          </a:p>
          <a:p>
            <a:endParaRPr lang="zh-CN" altLang="en-US" sz="1200">
              <a:latin typeface="微软雅黑" pitchFamily="34" charset="-122"/>
              <a:ea typeface="微软雅黑" pitchFamily="34" charset="-122"/>
            </a:endParaRPr>
          </a:p>
        </p:txBody>
      </p:sp>
      <p:sp>
        <p:nvSpPr>
          <p:cNvPr id="45061" name="AutoShape 4"/>
          <p:cNvSpPr>
            <a:spLocks noChangeArrowheads="1"/>
          </p:cNvSpPr>
          <p:nvPr/>
        </p:nvSpPr>
        <p:spPr bwMode="auto">
          <a:xfrm>
            <a:off x="754063" y="2417763"/>
            <a:ext cx="1557337" cy="1169987"/>
          </a:xfrm>
          <a:prstGeom prst="roundRect">
            <a:avLst>
              <a:gd name="adj" fmla="val 13745"/>
            </a:avLst>
          </a:prstGeom>
          <a:noFill/>
          <a:ln w="38100">
            <a:solidFill>
              <a:schemeClr val="bg2"/>
            </a:solidFill>
            <a:round/>
            <a:headEnd/>
            <a:tailEnd/>
          </a:ln>
        </p:spPr>
        <p:txBody>
          <a:bodyPr lIns="74213" tIns="37106" rIns="74213" bIns="37106" anchor="ctr"/>
          <a:lstStyle/>
          <a:p>
            <a:pPr eaLnBrk="0" hangingPunct="0">
              <a:spcBef>
                <a:spcPct val="50000"/>
              </a:spcBef>
              <a:buClr>
                <a:srgbClr val="0033CC"/>
              </a:buClr>
              <a:buFont typeface="Wingdings" pitchFamily="2" charset="2"/>
              <a:buChar char="Ø"/>
            </a:pPr>
            <a:r>
              <a:rPr lang="zh-CN" altLang="en-US" sz="1200">
                <a:latin typeface="微软雅黑" pitchFamily="34" charset="-122"/>
                <a:ea typeface="微软雅黑" pitchFamily="34" charset="-122"/>
              </a:rPr>
              <a:t>期限不得低于</a:t>
            </a:r>
            <a:r>
              <a:rPr lang="en-US" altLang="zh-CN" sz="1200">
                <a:solidFill>
                  <a:srgbClr val="FF0000"/>
                </a:solidFill>
                <a:latin typeface="微软雅黑" pitchFamily="34" charset="-122"/>
                <a:ea typeface="微软雅黑" pitchFamily="34" charset="-122"/>
              </a:rPr>
              <a:t>90</a:t>
            </a:r>
            <a:r>
              <a:rPr lang="zh-CN" altLang="en-US" sz="1200">
                <a:solidFill>
                  <a:srgbClr val="FF0000"/>
                </a:solidFill>
                <a:latin typeface="微软雅黑" pitchFamily="34" charset="-122"/>
                <a:ea typeface="微软雅黑" pitchFamily="34" charset="-122"/>
              </a:rPr>
              <a:t>天</a:t>
            </a:r>
            <a:r>
              <a:rPr lang="zh-CN" altLang="zh-CN" sz="1200">
                <a:latin typeface="微软雅黑" pitchFamily="34" charset="-122"/>
                <a:ea typeface="微软雅黑" pitchFamily="34" charset="-122"/>
              </a:rPr>
              <a:t>。</a:t>
            </a:r>
            <a:endParaRPr lang="en-US" altLang="zh-CN" sz="1200">
              <a:latin typeface="微软雅黑" pitchFamily="34" charset="-122"/>
              <a:ea typeface="微软雅黑" pitchFamily="34" charset="-122"/>
            </a:endParaRPr>
          </a:p>
        </p:txBody>
      </p:sp>
      <p:sp>
        <p:nvSpPr>
          <p:cNvPr id="21" name="Oval 13"/>
          <p:cNvSpPr>
            <a:spLocks noChangeArrowheads="1"/>
          </p:cNvSpPr>
          <p:nvPr/>
        </p:nvSpPr>
        <p:spPr bwMode="gray">
          <a:xfrm>
            <a:off x="828675" y="1412875"/>
            <a:ext cx="211138" cy="4937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22" name="Oval 14"/>
          <p:cNvSpPr>
            <a:spLocks noChangeArrowheads="1"/>
          </p:cNvSpPr>
          <p:nvPr/>
        </p:nvSpPr>
        <p:spPr bwMode="gray">
          <a:xfrm>
            <a:off x="828675" y="1412875"/>
            <a:ext cx="211138" cy="4937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3" name="Oval 15"/>
          <p:cNvSpPr>
            <a:spLocks noChangeArrowheads="1"/>
          </p:cNvSpPr>
          <p:nvPr/>
        </p:nvSpPr>
        <p:spPr bwMode="gray">
          <a:xfrm>
            <a:off x="912813" y="1468438"/>
            <a:ext cx="1260475" cy="49530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4" name="Oval 16"/>
          <p:cNvSpPr>
            <a:spLocks noChangeArrowheads="1"/>
          </p:cNvSpPr>
          <p:nvPr/>
        </p:nvSpPr>
        <p:spPr bwMode="gray">
          <a:xfrm>
            <a:off x="914400" y="1470025"/>
            <a:ext cx="1260475" cy="49530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45066" name="Oval 17"/>
          <p:cNvSpPr>
            <a:spLocks noChangeArrowheads="1"/>
          </p:cNvSpPr>
          <p:nvPr/>
        </p:nvSpPr>
        <p:spPr bwMode="auto">
          <a:xfrm>
            <a:off x="977900" y="1506538"/>
            <a:ext cx="1135063" cy="495300"/>
          </a:xfrm>
          <a:prstGeom prst="ellipse">
            <a:avLst/>
          </a:prstGeom>
          <a:solidFill>
            <a:srgbClr val="333333"/>
          </a:solidFill>
          <a:ln w="38100">
            <a:noFill/>
            <a:round/>
            <a:headEnd/>
            <a:tailEnd/>
          </a:ln>
        </p:spPr>
        <p:txBody>
          <a:bodyPr lIns="74213" tIns="37106" rIns="74213" bIns="37106" anchor="ctr">
            <a:spAutoFit/>
          </a:bodyPr>
          <a:lstStyle/>
          <a:p>
            <a:pPr hangingPunct="0">
              <a:spcBef>
                <a:spcPct val="50000"/>
              </a:spcBef>
            </a:pPr>
            <a:endParaRPr lang="zh-CN" altLang="en-US">
              <a:latin typeface="黑体" pitchFamily="49" charset="-122"/>
              <a:ea typeface="黑体" pitchFamily="49" charset="-122"/>
            </a:endParaRPr>
          </a:p>
        </p:txBody>
      </p:sp>
      <p:grpSp>
        <p:nvGrpSpPr>
          <p:cNvPr id="45067" name="Group 18"/>
          <p:cNvGrpSpPr>
            <a:grpSpLocks/>
          </p:cNvGrpSpPr>
          <p:nvPr/>
        </p:nvGrpSpPr>
        <p:grpSpPr bwMode="auto">
          <a:xfrm>
            <a:off x="993775" y="1587500"/>
            <a:ext cx="1100138" cy="652463"/>
            <a:chOff x="4166" y="1706"/>
            <a:chExt cx="1252" cy="1252"/>
          </a:xfrm>
        </p:grpSpPr>
        <p:sp>
          <p:nvSpPr>
            <p:cNvPr id="45105" name="Oval 19"/>
            <p:cNvSpPr>
              <a:spLocks noChangeArrowheads="1"/>
            </p:cNvSpPr>
            <p:nvPr/>
          </p:nvSpPr>
          <p:spPr bwMode="auto">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5106" name="Oval 20"/>
            <p:cNvSpPr>
              <a:spLocks noChangeArrowheads="1"/>
            </p:cNvSpPr>
            <p:nvPr/>
          </p:nvSpPr>
          <p:spPr bwMode="auto">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5107" name="Oval 21"/>
            <p:cNvSpPr>
              <a:spLocks noChangeArrowheads="1"/>
            </p:cNvSpPr>
            <p:nvPr/>
          </p:nvSpPr>
          <p:spPr bwMode="auto">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5108" name="Oval 22"/>
            <p:cNvSpPr>
              <a:spLocks noChangeArrowheads="1"/>
            </p:cNvSpPr>
            <p:nvPr/>
          </p:nvSpPr>
          <p:spPr bwMode="auto">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grpSp>
      <p:sp>
        <p:nvSpPr>
          <p:cNvPr id="27" name="Oval 23"/>
          <p:cNvSpPr>
            <a:spLocks noChangeArrowheads="1"/>
          </p:cNvSpPr>
          <p:nvPr/>
        </p:nvSpPr>
        <p:spPr bwMode="gray">
          <a:xfrm>
            <a:off x="2928938" y="1414463"/>
            <a:ext cx="209550" cy="49530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28" name="Oval 24"/>
          <p:cNvSpPr>
            <a:spLocks noChangeArrowheads="1"/>
          </p:cNvSpPr>
          <p:nvPr/>
        </p:nvSpPr>
        <p:spPr bwMode="gray">
          <a:xfrm>
            <a:off x="2928938" y="1414463"/>
            <a:ext cx="209550" cy="495300"/>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29" name="Oval 25"/>
          <p:cNvSpPr>
            <a:spLocks noChangeArrowheads="1"/>
          </p:cNvSpPr>
          <p:nvPr/>
        </p:nvSpPr>
        <p:spPr bwMode="gray">
          <a:xfrm>
            <a:off x="3011488" y="1471613"/>
            <a:ext cx="1265237" cy="49530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30" name="Oval 26"/>
          <p:cNvSpPr>
            <a:spLocks noChangeArrowheads="1"/>
          </p:cNvSpPr>
          <p:nvPr/>
        </p:nvSpPr>
        <p:spPr bwMode="gray">
          <a:xfrm>
            <a:off x="3013075" y="1473200"/>
            <a:ext cx="1265238" cy="49530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45072" name="Oval 27"/>
          <p:cNvSpPr>
            <a:spLocks noChangeArrowheads="1"/>
          </p:cNvSpPr>
          <p:nvPr/>
        </p:nvSpPr>
        <p:spPr bwMode="auto">
          <a:xfrm>
            <a:off x="3073400" y="1508125"/>
            <a:ext cx="1138238" cy="495300"/>
          </a:xfrm>
          <a:prstGeom prst="ellipse">
            <a:avLst/>
          </a:prstGeom>
          <a:solidFill>
            <a:srgbClr val="333333"/>
          </a:solidFill>
          <a:ln w="38100">
            <a:noFill/>
            <a:round/>
            <a:headEnd/>
            <a:tailEnd/>
          </a:ln>
        </p:spPr>
        <p:txBody>
          <a:bodyPr lIns="74213" tIns="37106" rIns="74213" bIns="37106" anchor="ctr">
            <a:spAutoFit/>
          </a:bodyPr>
          <a:lstStyle/>
          <a:p>
            <a:pPr hangingPunct="0">
              <a:spcBef>
                <a:spcPct val="50000"/>
              </a:spcBef>
            </a:pPr>
            <a:endParaRPr lang="zh-CN" altLang="en-US">
              <a:latin typeface="黑体" pitchFamily="49" charset="-122"/>
              <a:ea typeface="黑体" pitchFamily="49" charset="-122"/>
            </a:endParaRPr>
          </a:p>
        </p:txBody>
      </p:sp>
      <p:grpSp>
        <p:nvGrpSpPr>
          <p:cNvPr id="45073" name="Group 28"/>
          <p:cNvGrpSpPr>
            <a:grpSpLocks/>
          </p:cNvGrpSpPr>
          <p:nvPr/>
        </p:nvGrpSpPr>
        <p:grpSpPr bwMode="auto">
          <a:xfrm>
            <a:off x="3092450" y="1587500"/>
            <a:ext cx="1100138" cy="652463"/>
            <a:chOff x="4166" y="1706"/>
            <a:chExt cx="1252" cy="1252"/>
          </a:xfrm>
        </p:grpSpPr>
        <p:sp>
          <p:nvSpPr>
            <p:cNvPr id="45101" name="Oval 29"/>
            <p:cNvSpPr>
              <a:spLocks noChangeArrowheads="1"/>
            </p:cNvSpPr>
            <p:nvPr/>
          </p:nvSpPr>
          <p:spPr bwMode="auto">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5102" name="Oval 30"/>
            <p:cNvSpPr>
              <a:spLocks noChangeArrowheads="1"/>
            </p:cNvSpPr>
            <p:nvPr/>
          </p:nvSpPr>
          <p:spPr bwMode="auto">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5103" name="Oval 31"/>
            <p:cNvSpPr>
              <a:spLocks noChangeArrowheads="1"/>
            </p:cNvSpPr>
            <p:nvPr/>
          </p:nvSpPr>
          <p:spPr bwMode="auto">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5104" name="Oval 32"/>
            <p:cNvSpPr>
              <a:spLocks noChangeArrowheads="1"/>
            </p:cNvSpPr>
            <p:nvPr/>
          </p:nvSpPr>
          <p:spPr bwMode="auto">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grpSp>
      <p:sp>
        <p:nvSpPr>
          <p:cNvPr id="45074" name="Text Box 38"/>
          <p:cNvSpPr txBox="1">
            <a:spLocks noChangeArrowheads="1"/>
          </p:cNvSpPr>
          <p:nvPr/>
        </p:nvSpPr>
        <p:spPr bwMode="auto">
          <a:xfrm>
            <a:off x="1076325" y="1708150"/>
            <a:ext cx="866775" cy="290513"/>
          </a:xfrm>
          <a:prstGeom prst="rect">
            <a:avLst/>
          </a:prstGeom>
          <a:noFill/>
          <a:ln w="9525">
            <a:noFill/>
            <a:miter lim="800000"/>
            <a:headEnd/>
            <a:tailEnd/>
          </a:ln>
        </p:spPr>
        <p:txBody>
          <a:bodyPr wrap="none" lIns="74213" tIns="37106" rIns="74213" bIns="37106">
            <a:spAutoFit/>
          </a:bodyPr>
          <a:lstStyle/>
          <a:p>
            <a:pPr algn="ctr" eaLnBrk="0" hangingPunct="0">
              <a:spcBef>
                <a:spcPct val="50000"/>
              </a:spcBef>
            </a:pPr>
            <a:r>
              <a:rPr lang="zh-CN" altLang="en-US" sz="1400" b="1">
                <a:solidFill>
                  <a:srgbClr val="000000"/>
                </a:solidFill>
                <a:latin typeface="微软雅黑" pitchFamily="34" charset="-122"/>
                <a:ea typeface="微软雅黑" pitchFamily="34" charset="-122"/>
              </a:rPr>
              <a:t>封闭产品</a:t>
            </a:r>
          </a:p>
        </p:txBody>
      </p:sp>
      <p:sp>
        <p:nvSpPr>
          <p:cNvPr id="45075" name="Text Box 39"/>
          <p:cNvSpPr txBox="1">
            <a:spLocks noChangeArrowheads="1"/>
          </p:cNvSpPr>
          <p:nvPr/>
        </p:nvSpPr>
        <p:spPr bwMode="auto">
          <a:xfrm>
            <a:off x="3090863" y="1655763"/>
            <a:ext cx="1149350" cy="574675"/>
          </a:xfrm>
          <a:prstGeom prst="rect">
            <a:avLst/>
          </a:prstGeom>
          <a:noFill/>
          <a:ln w="9525">
            <a:noFill/>
            <a:miter lim="800000"/>
            <a:headEnd/>
            <a:tailEnd/>
          </a:ln>
        </p:spPr>
        <p:txBody>
          <a:bodyPr wrap="none" lIns="74213" tIns="37106" rIns="74213" bIns="37106">
            <a:spAutoFit/>
          </a:bodyPr>
          <a:lstStyle/>
          <a:p>
            <a:pPr algn="ctr" eaLnBrk="0" hangingPunct="0">
              <a:spcBef>
                <a:spcPct val="50000"/>
              </a:spcBef>
            </a:pPr>
            <a:r>
              <a:rPr lang="zh-CN" altLang="en-US" sz="1300" b="1">
                <a:latin typeface="微软雅黑" pitchFamily="34" charset="-122"/>
                <a:ea typeface="微软雅黑" pitchFamily="34" charset="-122"/>
              </a:rPr>
              <a:t>投资非标债权</a:t>
            </a:r>
          </a:p>
          <a:p>
            <a:pPr algn="ctr" eaLnBrk="0" hangingPunct="0">
              <a:spcBef>
                <a:spcPct val="50000"/>
              </a:spcBef>
            </a:pPr>
            <a:r>
              <a:rPr lang="zh-CN" altLang="en-US" sz="1300" b="1">
                <a:latin typeface="微软雅黑" pitchFamily="34" charset="-122"/>
                <a:ea typeface="微软雅黑" pitchFamily="34" charset="-122"/>
              </a:rPr>
              <a:t>产品</a:t>
            </a:r>
            <a:endParaRPr lang="zh-CN" altLang="en-US" b="1">
              <a:latin typeface="微软雅黑" pitchFamily="34" charset="-122"/>
              <a:ea typeface="微软雅黑" pitchFamily="34" charset="-122"/>
            </a:endParaRPr>
          </a:p>
        </p:txBody>
      </p:sp>
      <p:sp>
        <p:nvSpPr>
          <p:cNvPr id="45076" name="AutoShape 5"/>
          <p:cNvSpPr>
            <a:spLocks noChangeArrowheads="1"/>
          </p:cNvSpPr>
          <p:nvPr/>
        </p:nvSpPr>
        <p:spPr bwMode="auto">
          <a:xfrm>
            <a:off x="5038725" y="2417763"/>
            <a:ext cx="1819291" cy="1927225"/>
          </a:xfrm>
          <a:prstGeom prst="roundRect">
            <a:avLst>
              <a:gd name="adj" fmla="val 13745"/>
            </a:avLst>
          </a:prstGeom>
          <a:noFill/>
          <a:ln w="38100">
            <a:solidFill>
              <a:schemeClr val="bg2"/>
            </a:solidFill>
            <a:round/>
            <a:headEnd/>
            <a:tailEnd/>
          </a:ln>
        </p:spPr>
        <p:txBody>
          <a:bodyPr lIns="74213" tIns="37106" rIns="74213" bIns="37106" anchor="ctr"/>
          <a:lstStyle/>
          <a:p>
            <a:pPr eaLnBrk="0" hangingPunct="0">
              <a:spcBef>
                <a:spcPct val="50000"/>
              </a:spcBef>
              <a:buClr>
                <a:srgbClr val="0033CC"/>
              </a:buClr>
              <a:buFont typeface="Wingdings" pitchFamily="2" charset="2"/>
              <a:buChar char="Ø"/>
            </a:pPr>
            <a:r>
              <a:rPr lang="zh-CN" altLang="en-US" sz="1200" dirty="0">
                <a:latin typeface="微软雅黑" pitchFamily="34" charset="-122"/>
                <a:ea typeface="微软雅黑" pitchFamily="34" charset="-122"/>
              </a:rPr>
              <a:t>应设立封闭式产品。</a:t>
            </a:r>
          </a:p>
          <a:p>
            <a:pPr eaLnBrk="0" hangingPunct="0">
              <a:spcBef>
                <a:spcPct val="50000"/>
              </a:spcBef>
              <a:buClr>
                <a:srgbClr val="0033CC"/>
              </a:buClr>
              <a:buFont typeface="Wingdings" pitchFamily="2" charset="2"/>
              <a:buChar char="Ø"/>
            </a:pPr>
            <a:r>
              <a:rPr lang="zh-CN" altLang="en-US" sz="1200" dirty="0">
                <a:latin typeface="微软雅黑" pitchFamily="34" charset="-122"/>
                <a:ea typeface="微软雅黑" pitchFamily="34" charset="-122"/>
              </a:rPr>
              <a:t>应明确退出安排。</a:t>
            </a:r>
          </a:p>
          <a:p>
            <a:pPr eaLnBrk="0" hangingPunct="0">
              <a:spcBef>
                <a:spcPct val="50000"/>
              </a:spcBef>
              <a:buClr>
                <a:srgbClr val="0033CC"/>
              </a:buClr>
              <a:buFont typeface="Wingdings" pitchFamily="2" charset="2"/>
              <a:buChar char="Ø"/>
            </a:pPr>
            <a:r>
              <a:rPr lang="zh-CN" altLang="en-US" sz="1200" dirty="0">
                <a:latin typeface="微软雅黑" pitchFamily="34" charset="-122"/>
                <a:ea typeface="微软雅黑" pitchFamily="34" charset="-122"/>
              </a:rPr>
              <a:t>退出日</a:t>
            </a:r>
            <a:r>
              <a:rPr lang="zh-CN" altLang="en-US" sz="1200" dirty="0">
                <a:solidFill>
                  <a:srgbClr val="FF0000"/>
                </a:solidFill>
                <a:latin typeface="微软雅黑" pitchFamily="34" charset="-122"/>
                <a:ea typeface="微软雅黑" pitchFamily="34" charset="-122"/>
              </a:rPr>
              <a:t>不晚于产品到期日。</a:t>
            </a:r>
          </a:p>
          <a:p>
            <a:pPr eaLnBrk="0" hangingPunct="0">
              <a:spcBef>
                <a:spcPct val="50000"/>
              </a:spcBef>
              <a:buClr>
                <a:srgbClr val="0033CC"/>
              </a:buClr>
              <a:buFont typeface="Wingdings" pitchFamily="2" charset="2"/>
              <a:buChar char="Ø"/>
            </a:pPr>
            <a:endParaRPr lang="zh-CN" altLang="en-US" sz="1200" dirty="0">
              <a:latin typeface="微软雅黑" pitchFamily="34" charset="-122"/>
              <a:ea typeface="微软雅黑" pitchFamily="34" charset="-122"/>
            </a:endParaRPr>
          </a:p>
        </p:txBody>
      </p:sp>
      <p:sp>
        <p:nvSpPr>
          <p:cNvPr id="16" name="Oval 8"/>
          <p:cNvSpPr>
            <a:spLocks noChangeArrowheads="1"/>
          </p:cNvSpPr>
          <p:nvPr/>
        </p:nvSpPr>
        <p:spPr bwMode="gray">
          <a:xfrm>
            <a:off x="5024438" y="1414463"/>
            <a:ext cx="211137" cy="49530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2" name="Oval 9"/>
          <p:cNvSpPr>
            <a:spLocks noChangeArrowheads="1"/>
          </p:cNvSpPr>
          <p:nvPr/>
        </p:nvSpPr>
        <p:spPr bwMode="gray">
          <a:xfrm>
            <a:off x="5014913" y="1414463"/>
            <a:ext cx="1452562" cy="495300"/>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18" name="Oval 10"/>
          <p:cNvSpPr>
            <a:spLocks noChangeArrowheads="1"/>
          </p:cNvSpPr>
          <p:nvPr/>
        </p:nvSpPr>
        <p:spPr bwMode="gray">
          <a:xfrm>
            <a:off x="5110163" y="1473200"/>
            <a:ext cx="1260475" cy="495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19" name="Oval 11"/>
          <p:cNvSpPr>
            <a:spLocks noChangeArrowheads="1"/>
          </p:cNvSpPr>
          <p:nvPr/>
        </p:nvSpPr>
        <p:spPr bwMode="gray">
          <a:xfrm>
            <a:off x="5132388" y="1476375"/>
            <a:ext cx="1258887" cy="49530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45081" name="Oval 12"/>
          <p:cNvSpPr>
            <a:spLocks noChangeArrowheads="1"/>
          </p:cNvSpPr>
          <p:nvPr/>
        </p:nvSpPr>
        <p:spPr bwMode="auto">
          <a:xfrm>
            <a:off x="5178425" y="1508125"/>
            <a:ext cx="1136650" cy="495300"/>
          </a:xfrm>
          <a:prstGeom prst="ellipse">
            <a:avLst/>
          </a:prstGeom>
          <a:solidFill>
            <a:srgbClr val="333333"/>
          </a:solidFill>
          <a:ln w="38100">
            <a:noFill/>
            <a:round/>
            <a:headEnd/>
            <a:tailEnd/>
          </a:ln>
        </p:spPr>
        <p:txBody>
          <a:bodyPr lIns="74213" tIns="37106" rIns="74213" bIns="37106" anchor="ctr">
            <a:spAutoFit/>
          </a:bodyPr>
          <a:lstStyle/>
          <a:p>
            <a:pPr hangingPunct="0">
              <a:spcBef>
                <a:spcPct val="50000"/>
              </a:spcBef>
            </a:pPr>
            <a:endParaRPr lang="zh-CN" altLang="en-US">
              <a:latin typeface="黑体" pitchFamily="49" charset="-122"/>
              <a:ea typeface="黑体" pitchFamily="49" charset="-122"/>
            </a:endParaRPr>
          </a:p>
        </p:txBody>
      </p:sp>
      <p:grpSp>
        <p:nvGrpSpPr>
          <p:cNvPr id="45082" name="Group 33"/>
          <p:cNvGrpSpPr>
            <a:grpSpLocks/>
          </p:cNvGrpSpPr>
          <p:nvPr/>
        </p:nvGrpSpPr>
        <p:grpSpPr bwMode="auto">
          <a:xfrm>
            <a:off x="5199063" y="1587500"/>
            <a:ext cx="1100137" cy="652463"/>
            <a:chOff x="4166" y="1706"/>
            <a:chExt cx="1252" cy="1252"/>
          </a:xfrm>
        </p:grpSpPr>
        <p:sp>
          <p:nvSpPr>
            <p:cNvPr id="45097" name="Oval 34"/>
            <p:cNvSpPr>
              <a:spLocks noChangeArrowheads="1"/>
            </p:cNvSpPr>
            <p:nvPr/>
          </p:nvSpPr>
          <p:spPr bwMode="auto">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5098" name="Oval 35"/>
            <p:cNvSpPr>
              <a:spLocks noChangeArrowheads="1"/>
            </p:cNvSpPr>
            <p:nvPr/>
          </p:nvSpPr>
          <p:spPr bwMode="auto">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5099" name="Oval 36"/>
            <p:cNvSpPr>
              <a:spLocks noChangeArrowheads="1"/>
            </p:cNvSpPr>
            <p:nvPr/>
          </p:nvSpPr>
          <p:spPr bwMode="auto">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5100" name="Oval 37"/>
            <p:cNvSpPr>
              <a:spLocks noChangeArrowheads="1"/>
            </p:cNvSpPr>
            <p:nvPr/>
          </p:nvSpPr>
          <p:spPr bwMode="auto">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grpSp>
      <p:sp>
        <p:nvSpPr>
          <p:cNvPr id="45083" name="Text Box 40"/>
          <p:cNvSpPr txBox="1">
            <a:spLocks noChangeArrowheads="1"/>
          </p:cNvSpPr>
          <p:nvPr/>
        </p:nvSpPr>
        <p:spPr bwMode="auto">
          <a:xfrm>
            <a:off x="4841875" y="1681163"/>
            <a:ext cx="1816100" cy="574675"/>
          </a:xfrm>
          <a:prstGeom prst="rect">
            <a:avLst/>
          </a:prstGeom>
          <a:noFill/>
          <a:ln w="9525">
            <a:noFill/>
            <a:miter lim="800000"/>
            <a:headEnd/>
            <a:tailEnd/>
          </a:ln>
        </p:spPr>
        <p:txBody>
          <a:bodyPr wrap="none" lIns="74213" tIns="37106" rIns="74213" bIns="37106">
            <a:spAutoFit/>
          </a:bodyPr>
          <a:lstStyle/>
          <a:p>
            <a:pPr algn="ctr" eaLnBrk="0" hangingPunct="0">
              <a:spcBef>
                <a:spcPct val="50000"/>
              </a:spcBef>
            </a:pPr>
            <a:r>
              <a:rPr lang="zh-CN" altLang="en-US" sz="1300" b="1">
                <a:latin typeface="微软雅黑" pitchFamily="34" charset="-122"/>
                <a:ea typeface="微软雅黑" pitchFamily="34" charset="-122"/>
              </a:rPr>
              <a:t>投资未上市</a:t>
            </a:r>
          </a:p>
          <a:p>
            <a:pPr algn="ctr" eaLnBrk="0" hangingPunct="0">
              <a:spcBef>
                <a:spcPct val="50000"/>
              </a:spcBef>
            </a:pPr>
            <a:r>
              <a:rPr lang="zh-CN" altLang="en-US" sz="1300" b="1">
                <a:latin typeface="微软雅黑" pitchFamily="34" charset="-122"/>
                <a:ea typeface="微软雅黑" pitchFamily="34" charset="-122"/>
              </a:rPr>
              <a:t>股权及其受（收）益权</a:t>
            </a:r>
          </a:p>
        </p:txBody>
      </p:sp>
      <p:sp>
        <p:nvSpPr>
          <p:cNvPr id="45084" name="灯片编号占位符 3"/>
          <p:cNvSpPr txBox="1">
            <a:spLocks noGrp="1"/>
          </p:cNvSpPr>
          <p:nvPr/>
        </p:nvSpPr>
        <p:spPr bwMode="black">
          <a:xfrm>
            <a:off x="8143875" y="4649788"/>
            <a:ext cx="374650" cy="257175"/>
          </a:xfrm>
          <a:prstGeom prst="rect">
            <a:avLst/>
          </a:prstGeom>
          <a:noFill/>
          <a:ln w="9525">
            <a:noFill/>
            <a:miter lim="800000"/>
            <a:headEnd/>
            <a:tailEnd/>
          </a:ln>
        </p:spPr>
        <p:txBody>
          <a:bodyPr wrap="none" lIns="0" tIns="0" rIns="0" bIns="0" anchor="b"/>
          <a:lstStyle/>
          <a:p>
            <a:pPr algn="r"/>
            <a:fld id="{4FC30416-5962-4F27-A4DA-FC2E542A5488}" type="slidenum">
              <a:rPr lang="zh-TW" altLang="en-US" sz="1000" b="1">
                <a:latin typeface="Calibri" pitchFamily="34" charset="0"/>
                <a:ea typeface="Arial Unicode MS" pitchFamily="34" charset="-122"/>
                <a:cs typeface="Arial Unicode MS" pitchFamily="34" charset="-122"/>
              </a:rPr>
              <a:pPr algn="r"/>
              <a:t>9</a:t>
            </a:fld>
            <a:endParaRPr lang="en-US" altLang="zh-TW" sz="1000" b="1" dirty="0">
              <a:latin typeface="Calibri" pitchFamily="34" charset="0"/>
              <a:ea typeface="Arial Unicode MS" pitchFamily="34" charset="-122"/>
              <a:cs typeface="Arial Unicode MS" pitchFamily="34" charset="-122"/>
            </a:endParaRPr>
          </a:p>
        </p:txBody>
      </p:sp>
      <p:sp>
        <p:nvSpPr>
          <p:cNvPr id="45085" name="AutoShape 4"/>
          <p:cNvSpPr>
            <a:spLocks noChangeArrowheads="1"/>
          </p:cNvSpPr>
          <p:nvPr/>
        </p:nvSpPr>
        <p:spPr bwMode="auto">
          <a:xfrm>
            <a:off x="7089775" y="2405063"/>
            <a:ext cx="1514475" cy="1822450"/>
          </a:xfrm>
          <a:prstGeom prst="roundRect">
            <a:avLst>
              <a:gd name="adj" fmla="val 13745"/>
            </a:avLst>
          </a:prstGeom>
          <a:noFill/>
          <a:ln w="38100">
            <a:solidFill>
              <a:schemeClr val="bg2"/>
            </a:solidFill>
            <a:round/>
            <a:headEnd/>
            <a:tailEnd/>
          </a:ln>
        </p:spPr>
        <p:txBody>
          <a:bodyPr lIns="74213" tIns="37106" rIns="74213" bIns="37106" anchor="ctr"/>
          <a:lstStyle/>
          <a:p>
            <a:pPr eaLnBrk="0" hangingPunct="0">
              <a:spcBef>
                <a:spcPct val="50000"/>
              </a:spcBef>
              <a:buClr>
                <a:srgbClr val="0033CC"/>
              </a:buClr>
              <a:buFont typeface="Wingdings" pitchFamily="2" charset="2"/>
              <a:buChar char="Ø"/>
            </a:pPr>
            <a:r>
              <a:rPr lang="zh-CN" altLang="en-US" sz="1200">
                <a:latin typeface="微软雅黑" pitchFamily="34" charset="-122"/>
                <a:ea typeface="微软雅黑" pitchFamily="34" charset="-122"/>
              </a:rPr>
              <a:t>多只产品投资同一资产规模合计不得超过</a:t>
            </a:r>
            <a:r>
              <a:rPr lang="en-US" altLang="zh-CN" sz="1200">
                <a:solidFill>
                  <a:srgbClr val="FF0000"/>
                </a:solidFill>
                <a:latin typeface="微软雅黑" pitchFamily="34" charset="-122"/>
                <a:ea typeface="微软雅黑" pitchFamily="34" charset="-122"/>
              </a:rPr>
              <a:t>300</a:t>
            </a:r>
            <a:r>
              <a:rPr lang="zh-CN" altLang="en-US" sz="1200">
                <a:solidFill>
                  <a:srgbClr val="FF0000"/>
                </a:solidFill>
                <a:latin typeface="微软雅黑" pitchFamily="34" charset="-122"/>
                <a:ea typeface="微软雅黑" pitchFamily="34" charset="-122"/>
              </a:rPr>
              <a:t>亿元</a:t>
            </a:r>
            <a:r>
              <a:rPr lang="zh-CN" altLang="en-US" sz="1200">
                <a:latin typeface="微软雅黑" pitchFamily="34" charset="-122"/>
                <a:ea typeface="微软雅黑" pitchFamily="34" charset="-122"/>
              </a:rPr>
              <a:t>。</a:t>
            </a:r>
          </a:p>
          <a:p>
            <a:pPr eaLnBrk="0" hangingPunct="0">
              <a:spcBef>
                <a:spcPct val="50000"/>
              </a:spcBef>
              <a:buClr>
                <a:srgbClr val="0033CC"/>
              </a:buClr>
              <a:buFont typeface="Wingdings" pitchFamily="2" charset="2"/>
              <a:buChar char="Ø"/>
            </a:pPr>
            <a:r>
              <a:rPr lang="zh-CN" altLang="en-US" sz="1200">
                <a:latin typeface="微软雅黑" pitchFamily="34" charset="-122"/>
                <a:ea typeface="微软雅黑" pitchFamily="34" charset="-122"/>
              </a:rPr>
              <a:t>超过需经监管部门批准。 </a:t>
            </a:r>
            <a:endParaRPr lang="en-US" altLang="zh-CN" sz="1200">
              <a:latin typeface="微软雅黑" pitchFamily="34" charset="-122"/>
              <a:ea typeface="微软雅黑" pitchFamily="34" charset="-122"/>
            </a:endParaRPr>
          </a:p>
        </p:txBody>
      </p:sp>
      <p:sp>
        <p:nvSpPr>
          <p:cNvPr id="5" name="Oval 13"/>
          <p:cNvSpPr>
            <a:spLocks noChangeArrowheads="1"/>
          </p:cNvSpPr>
          <p:nvPr/>
        </p:nvSpPr>
        <p:spPr bwMode="gray">
          <a:xfrm>
            <a:off x="7165975" y="1400175"/>
            <a:ext cx="209550" cy="4937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6" name="Oval 14"/>
          <p:cNvSpPr>
            <a:spLocks noChangeArrowheads="1"/>
          </p:cNvSpPr>
          <p:nvPr/>
        </p:nvSpPr>
        <p:spPr bwMode="gray">
          <a:xfrm>
            <a:off x="7165975" y="1400175"/>
            <a:ext cx="209550" cy="4937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p:spPr>
        <p:txBody>
          <a:bodyPr wrap="none"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7" name="Oval 15"/>
          <p:cNvSpPr>
            <a:spLocks noChangeArrowheads="1"/>
          </p:cNvSpPr>
          <p:nvPr/>
        </p:nvSpPr>
        <p:spPr bwMode="gray">
          <a:xfrm>
            <a:off x="7250113" y="1455738"/>
            <a:ext cx="1260475" cy="49530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8" name="Oval 16"/>
          <p:cNvSpPr>
            <a:spLocks noChangeArrowheads="1"/>
          </p:cNvSpPr>
          <p:nvPr/>
        </p:nvSpPr>
        <p:spPr bwMode="gray">
          <a:xfrm>
            <a:off x="7251700" y="1457325"/>
            <a:ext cx="1260475" cy="493713"/>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p:spPr>
        <p:txBody>
          <a:bodyPr lIns="74213" tIns="37106" rIns="74213" bIns="37106"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ct val="50000"/>
              </a:spcBef>
              <a:spcAft>
                <a:spcPts val="0"/>
              </a:spcAft>
              <a:defRPr/>
            </a:pPr>
            <a:endParaRPr lang="zh-CN" altLang="en-US">
              <a:latin typeface="黑体" pitchFamily="49" charset="-122"/>
              <a:ea typeface="黑体" pitchFamily="49" charset="-122"/>
            </a:endParaRPr>
          </a:p>
        </p:txBody>
      </p:sp>
      <p:sp>
        <p:nvSpPr>
          <p:cNvPr id="45090" name="Oval 17"/>
          <p:cNvSpPr>
            <a:spLocks noChangeArrowheads="1"/>
          </p:cNvSpPr>
          <p:nvPr/>
        </p:nvSpPr>
        <p:spPr bwMode="auto">
          <a:xfrm>
            <a:off x="7315200" y="1493838"/>
            <a:ext cx="1135063" cy="495300"/>
          </a:xfrm>
          <a:prstGeom prst="ellipse">
            <a:avLst/>
          </a:prstGeom>
          <a:solidFill>
            <a:srgbClr val="333333"/>
          </a:solidFill>
          <a:ln w="38100">
            <a:noFill/>
            <a:round/>
            <a:headEnd/>
            <a:tailEnd/>
          </a:ln>
        </p:spPr>
        <p:txBody>
          <a:bodyPr lIns="74213" tIns="37106" rIns="74213" bIns="37106" anchor="ctr">
            <a:spAutoFit/>
          </a:bodyPr>
          <a:lstStyle/>
          <a:p>
            <a:pPr hangingPunct="0">
              <a:spcBef>
                <a:spcPct val="50000"/>
              </a:spcBef>
            </a:pPr>
            <a:endParaRPr lang="zh-CN" altLang="en-US">
              <a:latin typeface="黑体" pitchFamily="49" charset="-122"/>
              <a:ea typeface="黑体" pitchFamily="49" charset="-122"/>
            </a:endParaRPr>
          </a:p>
        </p:txBody>
      </p:sp>
      <p:grpSp>
        <p:nvGrpSpPr>
          <p:cNvPr id="45091" name="Group 18"/>
          <p:cNvGrpSpPr>
            <a:grpSpLocks/>
          </p:cNvGrpSpPr>
          <p:nvPr/>
        </p:nvGrpSpPr>
        <p:grpSpPr bwMode="auto">
          <a:xfrm>
            <a:off x="7331075" y="1573213"/>
            <a:ext cx="1100138" cy="654050"/>
            <a:chOff x="4166" y="1706"/>
            <a:chExt cx="1252" cy="1252"/>
          </a:xfrm>
        </p:grpSpPr>
        <p:sp>
          <p:nvSpPr>
            <p:cNvPr id="45093" name="Oval 19"/>
            <p:cNvSpPr>
              <a:spLocks noChangeArrowheads="1"/>
            </p:cNvSpPr>
            <p:nvPr/>
          </p:nvSpPr>
          <p:spPr bwMode="auto">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5094" name="Oval 20"/>
            <p:cNvSpPr>
              <a:spLocks noChangeArrowheads="1"/>
            </p:cNvSpPr>
            <p:nvPr/>
          </p:nvSpPr>
          <p:spPr bwMode="auto">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5095" name="Oval 21"/>
            <p:cNvSpPr>
              <a:spLocks noChangeArrowheads="1"/>
            </p:cNvSpPr>
            <p:nvPr/>
          </p:nvSpPr>
          <p:spPr bwMode="auto">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sp>
          <p:nvSpPr>
            <p:cNvPr id="45096" name="Oval 22"/>
            <p:cNvSpPr>
              <a:spLocks noChangeArrowheads="1"/>
            </p:cNvSpPr>
            <p:nvPr/>
          </p:nvSpPr>
          <p:spPr bwMode="auto">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hangingPunct="0">
                <a:spcBef>
                  <a:spcPct val="50000"/>
                </a:spcBef>
              </a:pPr>
              <a:endParaRPr lang="zh-CN" altLang="en-US">
                <a:latin typeface="黑体" pitchFamily="49" charset="-122"/>
                <a:ea typeface="黑体" pitchFamily="49" charset="-122"/>
              </a:endParaRPr>
            </a:p>
          </p:txBody>
        </p:sp>
      </p:grpSp>
      <p:sp>
        <p:nvSpPr>
          <p:cNvPr id="45092" name="Text Box 38"/>
          <p:cNvSpPr txBox="1">
            <a:spLocks noChangeArrowheads="1"/>
          </p:cNvSpPr>
          <p:nvPr/>
        </p:nvSpPr>
        <p:spPr bwMode="auto">
          <a:xfrm>
            <a:off x="7602538" y="1704975"/>
            <a:ext cx="508000" cy="290513"/>
          </a:xfrm>
          <a:prstGeom prst="rect">
            <a:avLst/>
          </a:prstGeom>
          <a:noFill/>
          <a:ln w="9525">
            <a:noFill/>
            <a:miter lim="800000"/>
            <a:headEnd/>
            <a:tailEnd/>
          </a:ln>
        </p:spPr>
        <p:txBody>
          <a:bodyPr wrap="none" lIns="74213" tIns="37106" rIns="74213" bIns="37106">
            <a:spAutoFit/>
          </a:bodyPr>
          <a:lstStyle/>
          <a:p>
            <a:pPr algn="ctr" eaLnBrk="0" hangingPunct="0">
              <a:spcBef>
                <a:spcPct val="50000"/>
              </a:spcBef>
            </a:pPr>
            <a:r>
              <a:rPr lang="zh-CN" altLang="en-US" sz="1400" b="1">
                <a:solidFill>
                  <a:srgbClr val="000000"/>
                </a:solidFill>
                <a:latin typeface="微软雅黑" pitchFamily="34" charset="-122"/>
                <a:ea typeface="微软雅黑" pitchFamily="34" charset="-122"/>
              </a:rPr>
              <a:t>其他</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T_TYPE" val="COVER BLUE BOX"/>
  <p:tag name="TOP" val="133.5"/>
  <p:tag name="LEFT" val="28.75"/>
  <p:tag name="WIDTH" val="602.625"/>
  <p:tag name="HEIGHT" val="223.875"/>
</p:tagLst>
</file>

<file path=ppt/tags/tag2.xml><?xml version="1.0" encoding="utf-8"?>
<p:tagLst xmlns:a="http://schemas.openxmlformats.org/drawingml/2006/main" xmlns:r="http://schemas.openxmlformats.org/officeDocument/2006/relationships" xmlns:p="http://schemas.openxmlformats.org/presentationml/2006/main">
  <p:tag name="TOP" val="285.875"/>
  <p:tag name="LEFT" val="59.25"/>
  <p:tag name="WIDTH" val="542"/>
  <p:tag name="HEIGHT" val="0.1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微笑PPT - 小A">
  <a:themeElements>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9168</TotalTime>
  <Words>2856</Words>
  <Application>Microsoft Office PowerPoint</Application>
  <PresentationFormat>全屏显示(16:9)</PresentationFormat>
  <Paragraphs>275</Paragraphs>
  <Slides>20</Slides>
  <Notes>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20</vt:i4>
      </vt:variant>
    </vt:vector>
  </HeadingPairs>
  <TitlesOfParts>
    <vt:vector size="36" baseType="lpstr">
      <vt:lpstr>Arial</vt:lpstr>
      <vt:lpstr>宋体</vt:lpstr>
      <vt:lpstr>微软雅黑</vt:lpstr>
      <vt:lpstr>Franklin Gothic Book</vt:lpstr>
      <vt:lpstr>Century Gothic</vt:lpstr>
      <vt:lpstr>Symbol</vt:lpstr>
      <vt:lpstr>黑体</vt:lpstr>
      <vt:lpstr>Wingdings</vt:lpstr>
      <vt:lpstr>Calibri</vt:lpstr>
      <vt:lpstr>新宋体</vt:lpstr>
      <vt:lpstr>PMingLiU</vt:lpstr>
      <vt:lpstr>Estrangelo Edessa</vt:lpstr>
      <vt:lpstr>Arial Unicode MS</vt:lpstr>
      <vt:lpstr>Frutiger 55 Roman</vt:lpstr>
      <vt:lpstr>Office 主题​​</vt:lpstr>
      <vt:lpstr>微笑PPT - 小A</vt:lpstr>
      <vt:lpstr>《关于规范金融机构资产管理业务的指导意见》 文件解读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yh</dc:creator>
  <cp:lastModifiedBy>潘易晟</cp:lastModifiedBy>
  <cp:revision>1045</cp:revision>
  <dcterms:created xsi:type="dcterms:W3CDTF">2014-08-01T07:00:40Z</dcterms:created>
  <dcterms:modified xsi:type="dcterms:W3CDTF">2018-05-18T02:57:40Z</dcterms:modified>
</cp:coreProperties>
</file>